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sldIdLst>
    <p:sldId id="257" r:id="rId2"/>
    <p:sldId id="263" r:id="rId3"/>
    <p:sldId id="260" r:id="rId4"/>
    <p:sldId id="264" r:id="rId5"/>
    <p:sldId id="259" r:id="rId6"/>
    <p:sldId id="265" r:id="rId7"/>
    <p:sldId id="266" r:id="rId8"/>
    <p:sldId id="29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92" r:id="rId24"/>
    <p:sldId id="293" r:id="rId25"/>
    <p:sldId id="295" r:id="rId26"/>
    <p:sldId id="294" r:id="rId27"/>
    <p:sldId id="283" r:id="rId28"/>
    <p:sldId id="289" r:id="rId29"/>
    <p:sldId id="290" r:id="rId30"/>
    <p:sldId id="284" r:id="rId31"/>
    <p:sldId id="285" r:id="rId32"/>
    <p:sldId id="286" r:id="rId33"/>
    <p:sldId id="287" r:id="rId34"/>
    <p:sldId id="288" r:id="rId35"/>
    <p:sldId id="309" r:id="rId36"/>
    <p:sldId id="297" r:id="rId37"/>
    <p:sldId id="298" r:id="rId38"/>
    <p:sldId id="299" r:id="rId39"/>
    <p:sldId id="300" r:id="rId40"/>
    <p:sldId id="301" r:id="rId41"/>
    <p:sldId id="308" r:id="rId42"/>
    <p:sldId id="304" r:id="rId43"/>
    <p:sldId id="305" r:id="rId44"/>
    <p:sldId id="306" r:id="rId45"/>
    <p:sldId id="302" r:id="rId46"/>
    <p:sldId id="303" r:id="rId47"/>
    <p:sldId id="29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EB3698-9D49-4DEA-8EEB-E02C050949E0}" type="doc">
      <dgm:prSet loTypeId="urn:microsoft.com/office/officeart/2005/8/layout/radial1" loCatId="relationship" qsTypeId="urn:microsoft.com/office/officeart/2005/8/quickstyle/3d1" qsCatId="3D" csTypeId="urn:microsoft.com/office/officeart/2005/8/colors/accent1_2" csCatId="accent1" phldr="1"/>
      <dgm:spPr/>
    </dgm:pt>
    <dgm:pt modelId="{71600DB8-9CD2-4F6A-8B90-BC47D5A4EDF8}">
      <dgm:prSet custT="1"/>
      <dgm:spPr>
        <a:solidFill>
          <a:srgbClr val="6A024F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Risk</a:t>
          </a:r>
          <a:b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</a:b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Factors</a:t>
          </a:r>
        </a:p>
      </dgm:t>
    </dgm:pt>
    <dgm:pt modelId="{66160C73-9732-4484-A447-D5CEAF2F7CB9}" type="parTrans" cxnId="{67B3EE23-2C95-40F2-8BA5-2B981BD6B179}">
      <dgm:prSet/>
      <dgm:spPr/>
      <dgm:t>
        <a:bodyPr/>
        <a:lstStyle/>
        <a:p>
          <a:endParaRPr lang="en-US" sz="1200"/>
        </a:p>
      </dgm:t>
    </dgm:pt>
    <dgm:pt modelId="{0B0B055E-40CC-401F-8DEF-61BD95C7373E}" type="sibTrans" cxnId="{67B3EE23-2C95-40F2-8BA5-2B981BD6B179}">
      <dgm:prSet/>
      <dgm:spPr/>
      <dgm:t>
        <a:bodyPr/>
        <a:lstStyle/>
        <a:p>
          <a:endParaRPr lang="en-US" sz="1200"/>
        </a:p>
      </dgm:t>
    </dgm:pt>
    <dgm:pt modelId="{470F8641-C17B-4503-AC25-2F0CCA167366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Perfusion</a:t>
          </a:r>
          <a:b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</a:b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Pressure</a:t>
          </a:r>
        </a:p>
      </dgm:t>
    </dgm:pt>
    <dgm:pt modelId="{9DC32179-E905-49BF-B92D-C2628E1E8EC8}" type="parTrans" cxnId="{5CA05096-8D5A-4557-9129-612C71488B5C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 sz="1200"/>
        </a:p>
      </dgm:t>
    </dgm:pt>
    <dgm:pt modelId="{4AE3C3A2-D3C5-4574-AFCE-8DE8C321AEE6}" type="sibTrans" cxnId="{5CA05096-8D5A-4557-9129-612C71488B5C}">
      <dgm:prSet/>
      <dgm:spPr/>
      <dgm:t>
        <a:bodyPr/>
        <a:lstStyle/>
        <a:p>
          <a:endParaRPr lang="en-US" sz="1200"/>
        </a:p>
      </dgm:t>
    </dgm:pt>
    <dgm:pt modelId="{C6239C92-CD2F-4A1B-B92A-34E01E5C52CD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Age</a:t>
          </a:r>
        </a:p>
      </dgm:t>
    </dgm:pt>
    <dgm:pt modelId="{B610A2B5-0358-4E6F-8FC2-47A9E5ABAF4F}" type="parTrans" cxnId="{88D3B978-3470-4DB8-A3F5-2A3A70857692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 sz="1200"/>
        </a:p>
      </dgm:t>
    </dgm:pt>
    <dgm:pt modelId="{C6C18D85-C23B-4C3B-A412-412BF6C37BC8}" type="sibTrans" cxnId="{88D3B978-3470-4DB8-A3F5-2A3A70857692}">
      <dgm:prSet/>
      <dgm:spPr/>
      <dgm:t>
        <a:bodyPr/>
        <a:lstStyle/>
        <a:p>
          <a:endParaRPr lang="en-US" sz="1200"/>
        </a:p>
      </dgm:t>
    </dgm:pt>
    <dgm:pt modelId="{CAF38585-921B-4CDD-BABB-97731AC536C2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Race</a:t>
          </a:r>
        </a:p>
      </dgm:t>
    </dgm:pt>
    <dgm:pt modelId="{66EF21C0-20F6-4056-85C4-F4CD945D971A}" type="parTrans" cxnId="{8AD97D06-EE7B-445F-9DBC-402BF136D9AA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 sz="1200"/>
        </a:p>
      </dgm:t>
    </dgm:pt>
    <dgm:pt modelId="{D9461D71-0686-4F11-87B8-AC91E3B19EBE}" type="sibTrans" cxnId="{8AD97D06-EE7B-445F-9DBC-402BF136D9AA}">
      <dgm:prSet/>
      <dgm:spPr/>
      <dgm:t>
        <a:bodyPr/>
        <a:lstStyle/>
        <a:p>
          <a:endParaRPr lang="en-US" sz="1200"/>
        </a:p>
      </dgm:t>
    </dgm:pt>
    <dgm:pt modelId="{ECFF2488-8134-49F4-97B8-FFC8B171FFCC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Family</a:t>
          </a:r>
          <a:b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</a:b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History</a:t>
          </a:r>
        </a:p>
      </dgm:t>
    </dgm:pt>
    <dgm:pt modelId="{CBE68D0D-AEEB-48F2-BE66-EA1A6E52FB5E}" type="parTrans" cxnId="{F486EF6A-5E62-4B3A-90F0-97F88C5A638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 sz="1200"/>
        </a:p>
      </dgm:t>
    </dgm:pt>
    <dgm:pt modelId="{E978D5EC-4095-44C4-A4C8-C9014C0C22C0}" type="sibTrans" cxnId="{F486EF6A-5E62-4B3A-90F0-97F88C5A6380}">
      <dgm:prSet/>
      <dgm:spPr/>
      <dgm:t>
        <a:bodyPr/>
        <a:lstStyle/>
        <a:p>
          <a:endParaRPr lang="en-US" sz="1200"/>
        </a:p>
      </dgm:t>
    </dgm:pt>
    <dgm:pt modelId="{E9188D0C-71AC-474C-8449-105A5D20AFD7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Myopia</a:t>
          </a:r>
        </a:p>
      </dgm:t>
    </dgm:pt>
    <dgm:pt modelId="{A975F0DC-5026-4615-B537-6A66B0D6BDCA}" type="parTrans" cxnId="{42C0CFDE-20CA-4ED2-BAC6-CC144847A879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 sz="1200"/>
        </a:p>
      </dgm:t>
    </dgm:pt>
    <dgm:pt modelId="{1CEBF3FC-1BCD-4019-BFD0-5E33886420A5}" type="sibTrans" cxnId="{42C0CFDE-20CA-4ED2-BAC6-CC144847A879}">
      <dgm:prSet/>
      <dgm:spPr/>
      <dgm:t>
        <a:bodyPr/>
        <a:lstStyle/>
        <a:p>
          <a:endParaRPr lang="en-US" sz="1200"/>
        </a:p>
      </dgm:t>
    </dgm:pt>
    <dgm:pt modelId="{FB333B7A-B6D9-4997-8DB4-68124B722C03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Genetics</a:t>
          </a:r>
        </a:p>
      </dgm:t>
    </dgm:pt>
    <dgm:pt modelId="{F000319D-74C3-4282-8F17-D235085EEADA}" type="parTrans" cxnId="{9A5D5A98-F761-4D84-B6D3-4BA4EEA3D73E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 sz="1200"/>
        </a:p>
      </dgm:t>
    </dgm:pt>
    <dgm:pt modelId="{D5A04E40-0D5B-4E43-9B5D-EF0CA74393AB}" type="sibTrans" cxnId="{9A5D5A98-F761-4D84-B6D3-4BA4EEA3D73E}">
      <dgm:prSet/>
      <dgm:spPr/>
      <dgm:t>
        <a:bodyPr/>
        <a:lstStyle/>
        <a:p>
          <a:endParaRPr lang="en-US" sz="1200"/>
        </a:p>
      </dgm:t>
    </dgm:pt>
    <dgm:pt modelId="{A97DCBEF-AD65-4546-814C-95148E18C6F0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Diabetes</a:t>
          </a:r>
        </a:p>
      </dgm:t>
    </dgm:pt>
    <dgm:pt modelId="{8F0EC9E9-9158-4555-8123-434AB25026AF}" type="parTrans" cxnId="{07F69948-00D7-4563-B966-403236B55C17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 sz="1200"/>
        </a:p>
      </dgm:t>
    </dgm:pt>
    <dgm:pt modelId="{735A3E0D-776C-4E46-B20B-C346DE5CE065}" type="sibTrans" cxnId="{07F69948-00D7-4563-B966-403236B55C17}">
      <dgm:prSet/>
      <dgm:spPr/>
      <dgm:t>
        <a:bodyPr/>
        <a:lstStyle/>
        <a:p>
          <a:endParaRPr lang="en-US" sz="1200"/>
        </a:p>
      </dgm:t>
    </dgm:pt>
    <dgm:pt modelId="{A088511A-CC91-4FEB-8FD8-EF1477AEB6DF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Hyper-</a:t>
          </a:r>
          <a:b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</a:b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tension</a:t>
          </a:r>
        </a:p>
      </dgm:t>
    </dgm:pt>
    <dgm:pt modelId="{A9D19690-E9E1-49B0-9C42-F370C83BAE73}" type="parTrans" cxnId="{F2D6F3EC-0390-4119-8AF5-19429CF9671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 sz="1200"/>
        </a:p>
      </dgm:t>
    </dgm:pt>
    <dgm:pt modelId="{B48C56B7-54D7-4711-B415-6EBB87CF4AFB}" type="sibTrans" cxnId="{F2D6F3EC-0390-4119-8AF5-19429CF96710}">
      <dgm:prSet/>
      <dgm:spPr/>
      <dgm:t>
        <a:bodyPr/>
        <a:lstStyle/>
        <a:p>
          <a:endParaRPr lang="en-US" sz="1200"/>
        </a:p>
      </dgm:t>
    </dgm:pt>
    <dgm:pt modelId="{A1E7C991-7C90-4B0A-AED0-5522A7AE73B9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IOP</a:t>
          </a:r>
          <a:b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</a:b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Fluctuation</a:t>
          </a:r>
          <a:b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</a:b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in IOP</a:t>
          </a:r>
        </a:p>
      </dgm:t>
    </dgm:pt>
    <dgm:pt modelId="{97E1D831-BCEF-4B38-89AA-9EBB4F01A76F}" type="parTrans" cxnId="{FD3930BD-84A5-4384-AEFD-94FB19A9B9A7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 sz="1200"/>
        </a:p>
      </dgm:t>
    </dgm:pt>
    <dgm:pt modelId="{0BD2E9AB-24C5-4CCB-AAED-7911FC1E3BA4}" type="sibTrans" cxnId="{FD3930BD-84A5-4384-AEFD-94FB19A9B9A7}">
      <dgm:prSet/>
      <dgm:spPr/>
      <dgm:t>
        <a:bodyPr/>
        <a:lstStyle/>
        <a:p>
          <a:endParaRPr lang="en-US" sz="1200"/>
        </a:p>
      </dgm:t>
    </dgm:pt>
    <dgm:pt modelId="{98A0E58D-0969-4BBA-B5B0-1D60020E47C4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Disc</a:t>
          </a:r>
          <a:b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</a:b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haemo-</a:t>
          </a:r>
          <a:b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</a:br>
          <a:r>
            <a:rPr kumimoji="0" lang="en-US" sz="1200" b="0" i="0" u="none" strike="noStrike" cap="none" normalizeH="0" baseline="0" dirty="0" smtClean="0">
              <a:ln/>
              <a:effectLst/>
              <a:latin typeface="Arial" pitchFamily="34" charset="0"/>
            </a:rPr>
            <a:t>rrhage</a:t>
          </a:r>
        </a:p>
      </dgm:t>
    </dgm:pt>
    <dgm:pt modelId="{FD637962-2F94-4142-8397-F100517E5069}" type="parTrans" cxnId="{91CD3838-B3B9-408A-9050-FC955CFBD35B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 sz="1200"/>
        </a:p>
      </dgm:t>
    </dgm:pt>
    <dgm:pt modelId="{9A160EC6-6505-4493-B71D-29D45645B6D9}" type="sibTrans" cxnId="{91CD3838-B3B9-408A-9050-FC955CFBD35B}">
      <dgm:prSet/>
      <dgm:spPr/>
      <dgm:t>
        <a:bodyPr/>
        <a:lstStyle/>
        <a:p>
          <a:endParaRPr lang="en-US" sz="1200"/>
        </a:p>
      </dgm:t>
    </dgm:pt>
    <dgm:pt modelId="{8840845A-B26A-4F30-958C-B663A01623C3}" type="pres">
      <dgm:prSet presAssocID="{15EB3698-9D49-4DEA-8EEB-E02C050949E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BA57D1-9D31-4762-A0D2-5CAECA42BC90}" type="pres">
      <dgm:prSet presAssocID="{71600DB8-9CD2-4F6A-8B90-BC47D5A4EDF8}" presName="centerShape" presStyleLbl="node0" presStyleIdx="0" presStyleCnt="1" custScaleX="129215" custScaleY="129215"/>
      <dgm:spPr/>
      <dgm:t>
        <a:bodyPr/>
        <a:lstStyle/>
        <a:p>
          <a:endParaRPr lang="en-US"/>
        </a:p>
      </dgm:t>
    </dgm:pt>
    <dgm:pt modelId="{1711680B-1C38-4A0B-977A-1595AEB81487}" type="pres">
      <dgm:prSet presAssocID="{9DC32179-E905-49BF-B92D-C2628E1E8EC8}" presName="Name9" presStyleLbl="parChTrans1D2" presStyleIdx="0" presStyleCnt="10"/>
      <dgm:spPr/>
      <dgm:t>
        <a:bodyPr/>
        <a:lstStyle/>
        <a:p>
          <a:endParaRPr lang="en-US"/>
        </a:p>
      </dgm:t>
    </dgm:pt>
    <dgm:pt modelId="{6EC5EBD3-E018-45AD-9A1B-7F1E21066BD6}" type="pres">
      <dgm:prSet presAssocID="{9DC32179-E905-49BF-B92D-C2628E1E8EC8}" presName="connTx" presStyleLbl="parChTrans1D2" presStyleIdx="0" presStyleCnt="10"/>
      <dgm:spPr/>
      <dgm:t>
        <a:bodyPr/>
        <a:lstStyle/>
        <a:p>
          <a:endParaRPr lang="en-US"/>
        </a:p>
      </dgm:t>
    </dgm:pt>
    <dgm:pt modelId="{A518B999-92FA-4CFD-AF28-59D8E31958E9}" type="pres">
      <dgm:prSet presAssocID="{470F8641-C17B-4503-AC25-2F0CCA167366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0A0AD-A99B-4B6F-AFA8-47C68B84B80E}" type="pres">
      <dgm:prSet presAssocID="{B610A2B5-0358-4E6F-8FC2-47A9E5ABAF4F}" presName="Name9" presStyleLbl="parChTrans1D2" presStyleIdx="1" presStyleCnt="10"/>
      <dgm:spPr/>
      <dgm:t>
        <a:bodyPr/>
        <a:lstStyle/>
        <a:p>
          <a:endParaRPr lang="en-US"/>
        </a:p>
      </dgm:t>
    </dgm:pt>
    <dgm:pt modelId="{FC7D1C55-4DF4-4F5E-8883-AFE72D44D227}" type="pres">
      <dgm:prSet presAssocID="{B610A2B5-0358-4E6F-8FC2-47A9E5ABAF4F}" presName="connTx" presStyleLbl="parChTrans1D2" presStyleIdx="1" presStyleCnt="10"/>
      <dgm:spPr/>
      <dgm:t>
        <a:bodyPr/>
        <a:lstStyle/>
        <a:p>
          <a:endParaRPr lang="en-US"/>
        </a:p>
      </dgm:t>
    </dgm:pt>
    <dgm:pt modelId="{D6F555CF-256A-4AD3-8FCE-880EF94C9AAE}" type="pres">
      <dgm:prSet presAssocID="{C6239C92-CD2F-4A1B-B92A-34E01E5C52CD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6FF17-885A-4F45-A32B-A5C6CF35C559}" type="pres">
      <dgm:prSet presAssocID="{66EF21C0-20F6-4056-85C4-F4CD945D971A}" presName="Name9" presStyleLbl="parChTrans1D2" presStyleIdx="2" presStyleCnt="10"/>
      <dgm:spPr/>
      <dgm:t>
        <a:bodyPr/>
        <a:lstStyle/>
        <a:p>
          <a:endParaRPr lang="en-US"/>
        </a:p>
      </dgm:t>
    </dgm:pt>
    <dgm:pt modelId="{9D69E28D-FE1B-4621-9AF6-264591F007EE}" type="pres">
      <dgm:prSet presAssocID="{66EF21C0-20F6-4056-85C4-F4CD945D971A}" presName="connTx" presStyleLbl="parChTrans1D2" presStyleIdx="2" presStyleCnt="10"/>
      <dgm:spPr/>
      <dgm:t>
        <a:bodyPr/>
        <a:lstStyle/>
        <a:p>
          <a:endParaRPr lang="en-US"/>
        </a:p>
      </dgm:t>
    </dgm:pt>
    <dgm:pt modelId="{25977E77-8D44-45D3-86DF-6894610EFB2E}" type="pres">
      <dgm:prSet presAssocID="{CAF38585-921B-4CDD-BABB-97731AC536C2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42FD6-62C1-4E94-9C9D-09B92ACE89B2}" type="pres">
      <dgm:prSet presAssocID="{CBE68D0D-AEEB-48F2-BE66-EA1A6E52FB5E}" presName="Name9" presStyleLbl="parChTrans1D2" presStyleIdx="3" presStyleCnt="10"/>
      <dgm:spPr/>
      <dgm:t>
        <a:bodyPr/>
        <a:lstStyle/>
        <a:p>
          <a:endParaRPr lang="en-US"/>
        </a:p>
      </dgm:t>
    </dgm:pt>
    <dgm:pt modelId="{B787B657-43F6-4888-9A88-E8D0B06E4CD0}" type="pres">
      <dgm:prSet presAssocID="{CBE68D0D-AEEB-48F2-BE66-EA1A6E52FB5E}" presName="connTx" presStyleLbl="parChTrans1D2" presStyleIdx="3" presStyleCnt="10"/>
      <dgm:spPr/>
      <dgm:t>
        <a:bodyPr/>
        <a:lstStyle/>
        <a:p>
          <a:endParaRPr lang="en-US"/>
        </a:p>
      </dgm:t>
    </dgm:pt>
    <dgm:pt modelId="{ACF80BD2-6565-417D-B675-B438D1D8780D}" type="pres">
      <dgm:prSet presAssocID="{ECFF2488-8134-49F4-97B8-FFC8B171FFCC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7F3FCC-ABBE-490F-9C48-A409CB9B0E80}" type="pres">
      <dgm:prSet presAssocID="{A975F0DC-5026-4615-B537-6A66B0D6BDCA}" presName="Name9" presStyleLbl="parChTrans1D2" presStyleIdx="4" presStyleCnt="10"/>
      <dgm:spPr/>
      <dgm:t>
        <a:bodyPr/>
        <a:lstStyle/>
        <a:p>
          <a:endParaRPr lang="en-US"/>
        </a:p>
      </dgm:t>
    </dgm:pt>
    <dgm:pt modelId="{D018937C-4F6B-4F30-B8C4-5AE8800C12D0}" type="pres">
      <dgm:prSet presAssocID="{A975F0DC-5026-4615-B537-6A66B0D6BDCA}" presName="connTx" presStyleLbl="parChTrans1D2" presStyleIdx="4" presStyleCnt="10"/>
      <dgm:spPr/>
      <dgm:t>
        <a:bodyPr/>
        <a:lstStyle/>
        <a:p>
          <a:endParaRPr lang="en-US"/>
        </a:p>
      </dgm:t>
    </dgm:pt>
    <dgm:pt modelId="{044C3C5A-5B67-4BFE-A75C-689DB15C7375}" type="pres">
      <dgm:prSet presAssocID="{E9188D0C-71AC-474C-8449-105A5D20AFD7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80BDC2-3242-42DE-A748-F8E7DB36FC4A}" type="pres">
      <dgm:prSet presAssocID="{F000319D-74C3-4282-8F17-D235085EEADA}" presName="Name9" presStyleLbl="parChTrans1D2" presStyleIdx="5" presStyleCnt="10"/>
      <dgm:spPr/>
      <dgm:t>
        <a:bodyPr/>
        <a:lstStyle/>
        <a:p>
          <a:endParaRPr lang="en-US"/>
        </a:p>
      </dgm:t>
    </dgm:pt>
    <dgm:pt modelId="{886DDF91-E85F-46B4-A955-3BC7B16F74EC}" type="pres">
      <dgm:prSet presAssocID="{F000319D-74C3-4282-8F17-D235085EEADA}" presName="connTx" presStyleLbl="parChTrans1D2" presStyleIdx="5" presStyleCnt="10"/>
      <dgm:spPr/>
      <dgm:t>
        <a:bodyPr/>
        <a:lstStyle/>
        <a:p>
          <a:endParaRPr lang="en-US"/>
        </a:p>
      </dgm:t>
    </dgm:pt>
    <dgm:pt modelId="{8DF1BB7F-43A6-454D-93C8-C59E909F277F}" type="pres">
      <dgm:prSet presAssocID="{FB333B7A-B6D9-4997-8DB4-68124B722C03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09631-43F4-479D-A626-AF4A556BACD0}" type="pres">
      <dgm:prSet presAssocID="{8F0EC9E9-9158-4555-8123-434AB25026AF}" presName="Name9" presStyleLbl="parChTrans1D2" presStyleIdx="6" presStyleCnt="10"/>
      <dgm:spPr/>
      <dgm:t>
        <a:bodyPr/>
        <a:lstStyle/>
        <a:p>
          <a:endParaRPr lang="en-US"/>
        </a:p>
      </dgm:t>
    </dgm:pt>
    <dgm:pt modelId="{45FD025B-1B6F-4134-BE06-CE2E527B1958}" type="pres">
      <dgm:prSet presAssocID="{8F0EC9E9-9158-4555-8123-434AB25026AF}" presName="connTx" presStyleLbl="parChTrans1D2" presStyleIdx="6" presStyleCnt="10"/>
      <dgm:spPr/>
      <dgm:t>
        <a:bodyPr/>
        <a:lstStyle/>
        <a:p>
          <a:endParaRPr lang="en-US"/>
        </a:p>
      </dgm:t>
    </dgm:pt>
    <dgm:pt modelId="{A47194A8-AFFA-4C3E-B2DE-4F62C5305F92}" type="pres">
      <dgm:prSet presAssocID="{A97DCBEF-AD65-4546-814C-95148E18C6F0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0850A-62AE-4C47-908E-20A330C0B25F}" type="pres">
      <dgm:prSet presAssocID="{A9D19690-E9E1-49B0-9C42-F370C83BAE73}" presName="Name9" presStyleLbl="parChTrans1D2" presStyleIdx="7" presStyleCnt="10"/>
      <dgm:spPr/>
      <dgm:t>
        <a:bodyPr/>
        <a:lstStyle/>
        <a:p>
          <a:endParaRPr lang="en-US"/>
        </a:p>
      </dgm:t>
    </dgm:pt>
    <dgm:pt modelId="{5C804693-E47A-4269-89D2-408B36A47037}" type="pres">
      <dgm:prSet presAssocID="{A9D19690-E9E1-49B0-9C42-F370C83BAE73}" presName="connTx" presStyleLbl="parChTrans1D2" presStyleIdx="7" presStyleCnt="10"/>
      <dgm:spPr/>
      <dgm:t>
        <a:bodyPr/>
        <a:lstStyle/>
        <a:p>
          <a:endParaRPr lang="en-US"/>
        </a:p>
      </dgm:t>
    </dgm:pt>
    <dgm:pt modelId="{3411C28C-08CD-4C5F-AF1C-F666765D8893}" type="pres">
      <dgm:prSet presAssocID="{A088511A-CC91-4FEB-8FD8-EF1477AEB6DF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B63F6-E223-42A2-AF51-CD88CD1134CF}" type="pres">
      <dgm:prSet presAssocID="{97E1D831-BCEF-4B38-89AA-9EBB4F01A76F}" presName="Name9" presStyleLbl="parChTrans1D2" presStyleIdx="8" presStyleCnt="10"/>
      <dgm:spPr/>
      <dgm:t>
        <a:bodyPr/>
        <a:lstStyle/>
        <a:p>
          <a:endParaRPr lang="en-US"/>
        </a:p>
      </dgm:t>
    </dgm:pt>
    <dgm:pt modelId="{06E79642-C5D3-471C-B28C-76BEF8DAF782}" type="pres">
      <dgm:prSet presAssocID="{97E1D831-BCEF-4B38-89AA-9EBB4F01A76F}" presName="connTx" presStyleLbl="parChTrans1D2" presStyleIdx="8" presStyleCnt="10"/>
      <dgm:spPr/>
      <dgm:t>
        <a:bodyPr/>
        <a:lstStyle/>
        <a:p>
          <a:endParaRPr lang="en-US"/>
        </a:p>
      </dgm:t>
    </dgm:pt>
    <dgm:pt modelId="{A05BDBC7-8E33-41D1-ACDA-77FC928C7477}" type="pres">
      <dgm:prSet presAssocID="{A1E7C991-7C90-4B0A-AED0-5522A7AE73B9}" presName="node" presStyleLbl="node1" presStyleIdx="8" presStyleCnt="10" custScaleX="122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1C006-30A6-47AC-B68F-4DE4F77D7493}" type="pres">
      <dgm:prSet presAssocID="{FD637962-2F94-4142-8397-F100517E5069}" presName="Name9" presStyleLbl="parChTrans1D2" presStyleIdx="9" presStyleCnt="10"/>
      <dgm:spPr/>
      <dgm:t>
        <a:bodyPr/>
        <a:lstStyle/>
        <a:p>
          <a:endParaRPr lang="en-US"/>
        </a:p>
      </dgm:t>
    </dgm:pt>
    <dgm:pt modelId="{18107376-C71B-42AB-9699-4508F76F22CB}" type="pres">
      <dgm:prSet presAssocID="{FD637962-2F94-4142-8397-F100517E5069}" presName="connTx" presStyleLbl="parChTrans1D2" presStyleIdx="9" presStyleCnt="10"/>
      <dgm:spPr/>
      <dgm:t>
        <a:bodyPr/>
        <a:lstStyle/>
        <a:p>
          <a:endParaRPr lang="en-US"/>
        </a:p>
      </dgm:t>
    </dgm:pt>
    <dgm:pt modelId="{55CF9417-FF01-4536-B5C5-F5879D00E83F}" type="pres">
      <dgm:prSet presAssocID="{98A0E58D-0969-4BBA-B5B0-1D60020E47C4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C5C8E-DBC7-47DB-AB5D-E4AD04F34F0C}" type="presOf" srcId="{9DC32179-E905-49BF-B92D-C2628E1E8EC8}" destId="{1711680B-1C38-4A0B-977A-1595AEB81487}" srcOrd="0" destOrd="0" presId="urn:microsoft.com/office/officeart/2005/8/layout/radial1"/>
    <dgm:cxn modelId="{E90898AF-974E-495E-8AEC-29CDD12FA8C0}" type="presOf" srcId="{F000319D-74C3-4282-8F17-D235085EEADA}" destId="{0D80BDC2-3242-42DE-A748-F8E7DB36FC4A}" srcOrd="0" destOrd="0" presId="urn:microsoft.com/office/officeart/2005/8/layout/radial1"/>
    <dgm:cxn modelId="{B470E468-4322-4772-BCB4-CD8D553E81E1}" type="presOf" srcId="{A975F0DC-5026-4615-B537-6A66B0D6BDCA}" destId="{9C7F3FCC-ABBE-490F-9C48-A409CB9B0E80}" srcOrd="0" destOrd="0" presId="urn:microsoft.com/office/officeart/2005/8/layout/radial1"/>
    <dgm:cxn modelId="{8BB47DF5-DCE8-4852-B05D-10E336BC6E3D}" type="presOf" srcId="{E9188D0C-71AC-474C-8449-105A5D20AFD7}" destId="{044C3C5A-5B67-4BFE-A75C-689DB15C7375}" srcOrd="0" destOrd="0" presId="urn:microsoft.com/office/officeart/2005/8/layout/radial1"/>
    <dgm:cxn modelId="{BD8E7753-703C-40A0-95EF-802D3D6988C1}" type="presOf" srcId="{B610A2B5-0358-4E6F-8FC2-47A9E5ABAF4F}" destId="{FC7D1C55-4DF4-4F5E-8883-AFE72D44D227}" srcOrd="1" destOrd="0" presId="urn:microsoft.com/office/officeart/2005/8/layout/radial1"/>
    <dgm:cxn modelId="{88D3B978-3470-4DB8-A3F5-2A3A70857692}" srcId="{71600DB8-9CD2-4F6A-8B90-BC47D5A4EDF8}" destId="{C6239C92-CD2F-4A1B-B92A-34E01E5C52CD}" srcOrd="1" destOrd="0" parTransId="{B610A2B5-0358-4E6F-8FC2-47A9E5ABAF4F}" sibTransId="{C6C18D85-C23B-4C3B-A412-412BF6C37BC8}"/>
    <dgm:cxn modelId="{432BCF38-7B2B-4815-9E2F-9E6A2E65EEA3}" type="presOf" srcId="{66EF21C0-20F6-4056-85C4-F4CD945D971A}" destId="{0D16FF17-885A-4F45-A32B-A5C6CF35C559}" srcOrd="0" destOrd="0" presId="urn:microsoft.com/office/officeart/2005/8/layout/radial1"/>
    <dgm:cxn modelId="{74FD8708-BF6B-494D-8A79-B2F50E9582FC}" type="presOf" srcId="{A975F0DC-5026-4615-B537-6A66B0D6BDCA}" destId="{D018937C-4F6B-4F30-B8C4-5AE8800C12D0}" srcOrd="1" destOrd="0" presId="urn:microsoft.com/office/officeart/2005/8/layout/radial1"/>
    <dgm:cxn modelId="{1E93D300-74C5-4C54-8C74-464A27B12E20}" type="presOf" srcId="{ECFF2488-8134-49F4-97B8-FFC8B171FFCC}" destId="{ACF80BD2-6565-417D-B675-B438D1D8780D}" srcOrd="0" destOrd="0" presId="urn:microsoft.com/office/officeart/2005/8/layout/radial1"/>
    <dgm:cxn modelId="{BCAE1569-D532-4A52-B638-52C72F436B41}" type="presOf" srcId="{FD637962-2F94-4142-8397-F100517E5069}" destId="{2E41C006-30A6-47AC-B68F-4DE4F77D7493}" srcOrd="0" destOrd="0" presId="urn:microsoft.com/office/officeart/2005/8/layout/radial1"/>
    <dgm:cxn modelId="{1847D769-E2C4-4DAE-9F91-E95E5C93E9A0}" type="presOf" srcId="{97E1D831-BCEF-4B38-89AA-9EBB4F01A76F}" destId="{190B63F6-E223-42A2-AF51-CD88CD1134CF}" srcOrd="0" destOrd="0" presId="urn:microsoft.com/office/officeart/2005/8/layout/radial1"/>
    <dgm:cxn modelId="{91CD3838-B3B9-408A-9050-FC955CFBD35B}" srcId="{71600DB8-9CD2-4F6A-8B90-BC47D5A4EDF8}" destId="{98A0E58D-0969-4BBA-B5B0-1D60020E47C4}" srcOrd="9" destOrd="0" parTransId="{FD637962-2F94-4142-8397-F100517E5069}" sibTransId="{9A160EC6-6505-4493-B71D-29D45645B6D9}"/>
    <dgm:cxn modelId="{CA930242-2CE4-44C4-AD52-F36E3CC738C0}" type="presOf" srcId="{97E1D831-BCEF-4B38-89AA-9EBB4F01A76F}" destId="{06E79642-C5D3-471C-B28C-76BEF8DAF782}" srcOrd="1" destOrd="0" presId="urn:microsoft.com/office/officeart/2005/8/layout/radial1"/>
    <dgm:cxn modelId="{9A5D5A98-F761-4D84-B6D3-4BA4EEA3D73E}" srcId="{71600DB8-9CD2-4F6A-8B90-BC47D5A4EDF8}" destId="{FB333B7A-B6D9-4997-8DB4-68124B722C03}" srcOrd="5" destOrd="0" parTransId="{F000319D-74C3-4282-8F17-D235085EEADA}" sibTransId="{D5A04E40-0D5B-4E43-9B5D-EF0CA74393AB}"/>
    <dgm:cxn modelId="{42C0CFDE-20CA-4ED2-BAC6-CC144847A879}" srcId="{71600DB8-9CD2-4F6A-8B90-BC47D5A4EDF8}" destId="{E9188D0C-71AC-474C-8449-105A5D20AFD7}" srcOrd="4" destOrd="0" parTransId="{A975F0DC-5026-4615-B537-6A66B0D6BDCA}" sibTransId="{1CEBF3FC-1BCD-4019-BFD0-5E33886420A5}"/>
    <dgm:cxn modelId="{8AD97D06-EE7B-445F-9DBC-402BF136D9AA}" srcId="{71600DB8-9CD2-4F6A-8B90-BC47D5A4EDF8}" destId="{CAF38585-921B-4CDD-BABB-97731AC536C2}" srcOrd="2" destOrd="0" parTransId="{66EF21C0-20F6-4056-85C4-F4CD945D971A}" sibTransId="{D9461D71-0686-4F11-87B8-AC91E3B19EBE}"/>
    <dgm:cxn modelId="{53C9C874-2BF1-4E83-8C1C-BA78C1F23D68}" type="presOf" srcId="{FB333B7A-B6D9-4997-8DB4-68124B722C03}" destId="{8DF1BB7F-43A6-454D-93C8-C59E909F277F}" srcOrd="0" destOrd="0" presId="urn:microsoft.com/office/officeart/2005/8/layout/radial1"/>
    <dgm:cxn modelId="{ECF95370-A5DF-48DE-85C9-83C7D9A6FCF6}" type="presOf" srcId="{A088511A-CC91-4FEB-8FD8-EF1477AEB6DF}" destId="{3411C28C-08CD-4C5F-AF1C-F666765D8893}" srcOrd="0" destOrd="0" presId="urn:microsoft.com/office/officeart/2005/8/layout/radial1"/>
    <dgm:cxn modelId="{67B3EE23-2C95-40F2-8BA5-2B981BD6B179}" srcId="{15EB3698-9D49-4DEA-8EEB-E02C050949E0}" destId="{71600DB8-9CD2-4F6A-8B90-BC47D5A4EDF8}" srcOrd="0" destOrd="0" parTransId="{66160C73-9732-4484-A447-D5CEAF2F7CB9}" sibTransId="{0B0B055E-40CC-401F-8DEF-61BD95C7373E}"/>
    <dgm:cxn modelId="{CF51592A-0393-441D-88D9-A101C28F2B2B}" type="presOf" srcId="{CAF38585-921B-4CDD-BABB-97731AC536C2}" destId="{25977E77-8D44-45D3-86DF-6894610EFB2E}" srcOrd="0" destOrd="0" presId="urn:microsoft.com/office/officeart/2005/8/layout/radial1"/>
    <dgm:cxn modelId="{C8E96FC1-2E77-48B2-8CF0-C2337F774792}" type="presOf" srcId="{A9D19690-E9E1-49B0-9C42-F370C83BAE73}" destId="{14D0850A-62AE-4C47-908E-20A330C0B25F}" srcOrd="0" destOrd="0" presId="urn:microsoft.com/office/officeart/2005/8/layout/radial1"/>
    <dgm:cxn modelId="{F2D6F3EC-0390-4119-8AF5-19429CF96710}" srcId="{71600DB8-9CD2-4F6A-8B90-BC47D5A4EDF8}" destId="{A088511A-CC91-4FEB-8FD8-EF1477AEB6DF}" srcOrd="7" destOrd="0" parTransId="{A9D19690-E9E1-49B0-9C42-F370C83BAE73}" sibTransId="{B48C56B7-54D7-4711-B415-6EBB87CF4AFB}"/>
    <dgm:cxn modelId="{C2E7C8AB-9821-46B5-A61C-94D2B7C66E0E}" type="presOf" srcId="{15EB3698-9D49-4DEA-8EEB-E02C050949E0}" destId="{8840845A-B26A-4F30-958C-B663A01623C3}" srcOrd="0" destOrd="0" presId="urn:microsoft.com/office/officeart/2005/8/layout/radial1"/>
    <dgm:cxn modelId="{AB81B993-65C6-41AA-A7D5-316E2AF841FF}" type="presOf" srcId="{CBE68D0D-AEEB-48F2-BE66-EA1A6E52FB5E}" destId="{74A42FD6-62C1-4E94-9C9D-09B92ACE89B2}" srcOrd="0" destOrd="0" presId="urn:microsoft.com/office/officeart/2005/8/layout/radial1"/>
    <dgm:cxn modelId="{1C7A3AA3-A955-4BB6-9437-C63CD523877E}" type="presOf" srcId="{FD637962-2F94-4142-8397-F100517E5069}" destId="{18107376-C71B-42AB-9699-4508F76F22CB}" srcOrd="1" destOrd="0" presId="urn:microsoft.com/office/officeart/2005/8/layout/radial1"/>
    <dgm:cxn modelId="{FD3930BD-84A5-4384-AEFD-94FB19A9B9A7}" srcId="{71600DB8-9CD2-4F6A-8B90-BC47D5A4EDF8}" destId="{A1E7C991-7C90-4B0A-AED0-5522A7AE73B9}" srcOrd="8" destOrd="0" parTransId="{97E1D831-BCEF-4B38-89AA-9EBB4F01A76F}" sibTransId="{0BD2E9AB-24C5-4CCB-AAED-7911FC1E3BA4}"/>
    <dgm:cxn modelId="{690FBD0E-036D-4260-9A4C-8AB878173952}" type="presOf" srcId="{A97DCBEF-AD65-4546-814C-95148E18C6F0}" destId="{A47194A8-AFFA-4C3E-B2DE-4F62C5305F92}" srcOrd="0" destOrd="0" presId="urn:microsoft.com/office/officeart/2005/8/layout/radial1"/>
    <dgm:cxn modelId="{07F69948-00D7-4563-B966-403236B55C17}" srcId="{71600DB8-9CD2-4F6A-8B90-BC47D5A4EDF8}" destId="{A97DCBEF-AD65-4546-814C-95148E18C6F0}" srcOrd="6" destOrd="0" parTransId="{8F0EC9E9-9158-4555-8123-434AB25026AF}" sibTransId="{735A3E0D-776C-4E46-B20B-C346DE5CE065}"/>
    <dgm:cxn modelId="{7E3E4327-94E8-4053-B2B7-DB9F91AA61F5}" type="presOf" srcId="{9DC32179-E905-49BF-B92D-C2628E1E8EC8}" destId="{6EC5EBD3-E018-45AD-9A1B-7F1E21066BD6}" srcOrd="1" destOrd="0" presId="urn:microsoft.com/office/officeart/2005/8/layout/radial1"/>
    <dgm:cxn modelId="{3BE79D88-B646-417E-B045-2939C5FF3A99}" type="presOf" srcId="{A1E7C991-7C90-4B0A-AED0-5522A7AE73B9}" destId="{A05BDBC7-8E33-41D1-ACDA-77FC928C7477}" srcOrd="0" destOrd="0" presId="urn:microsoft.com/office/officeart/2005/8/layout/radial1"/>
    <dgm:cxn modelId="{9C999079-91E0-4E8E-B9B0-0BC0D48B3E30}" type="presOf" srcId="{A9D19690-E9E1-49B0-9C42-F370C83BAE73}" destId="{5C804693-E47A-4269-89D2-408B36A47037}" srcOrd="1" destOrd="0" presId="urn:microsoft.com/office/officeart/2005/8/layout/radial1"/>
    <dgm:cxn modelId="{D9285058-8802-4EE1-8548-6822F26F83F8}" type="presOf" srcId="{71600DB8-9CD2-4F6A-8B90-BC47D5A4EDF8}" destId="{13BA57D1-9D31-4762-A0D2-5CAECA42BC90}" srcOrd="0" destOrd="0" presId="urn:microsoft.com/office/officeart/2005/8/layout/radial1"/>
    <dgm:cxn modelId="{C5A7F7F9-601D-47D1-9165-F52371737378}" type="presOf" srcId="{470F8641-C17B-4503-AC25-2F0CCA167366}" destId="{A518B999-92FA-4CFD-AF28-59D8E31958E9}" srcOrd="0" destOrd="0" presId="urn:microsoft.com/office/officeart/2005/8/layout/radial1"/>
    <dgm:cxn modelId="{AF067AF2-2BC0-4C7E-9C4E-3B79A7A53398}" type="presOf" srcId="{8F0EC9E9-9158-4555-8123-434AB25026AF}" destId="{45FD025B-1B6F-4134-BE06-CE2E527B1958}" srcOrd="1" destOrd="0" presId="urn:microsoft.com/office/officeart/2005/8/layout/radial1"/>
    <dgm:cxn modelId="{DC64BF4C-34CE-4CB5-8062-98C2F05AA1D1}" type="presOf" srcId="{CBE68D0D-AEEB-48F2-BE66-EA1A6E52FB5E}" destId="{B787B657-43F6-4888-9A88-E8D0B06E4CD0}" srcOrd="1" destOrd="0" presId="urn:microsoft.com/office/officeart/2005/8/layout/radial1"/>
    <dgm:cxn modelId="{2EF18313-72CE-402F-ABD9-861D80D56E01}" type="presOf" srcId="{66EF21C0-20F6-4056-85C4-F4CD945D971A}" destId="{9D69E28D-FE1B-4621-9AF6-264591F007EE}" srcOrd="1" destOrd="0" presId="urn:microsoft.com/office/officeart/2005/8/layout/radial1"/>
    <dgm:cxn modelId="{20CFBDAE-8054-4367-A0DF-1B8EFB3928D0}" type="presOf" srcId="{98A0E58D-0969-4BBA-B5B0-1D60020E47C4}" destId="{55CF9417-FF01-4536-B5C5-F5879D00E83F}" srcOrd="0" destOrd="0" presId="urn:microsoft.com/office/officeart/2005/8/layout/radial1"/>
    <dgm:cxn modelId="{F486EF6A-5E62-4B3A-90F0-97F88C5A6380}" srcId="{71600DB8-9CD2-4F6A-8B90-BC47D5A4EDF8}" destId="{ECFF2488-8134-49F4-97B8-FFC8B171FFCC}" srcOrd="3" destOrd="0" parTransId="{CBE68D0D-AEEB-48F2-BE66-EA1A6E52FB5E}" sibTransId="{E978D5EC-4095-44C4-A4C8-C9014C0C22C0}"/>
    <dgm:cxn modelId="{FFEE226F-2B42-4F4D-826F-D93F80094AC1}" type="presOf" srcId="{8F0EC9E9-9158-4555-8123-434AB25026AF}" destId="{17B09631-43F4-479D-A626-AF4A556BACD0}" srcOrd="0" destOrd="0" presId="urn:microsoft.com/office/officeart/2005/8/layout/radial1"/>
    <dgm:cxn modelId="{3060F76D-C551-4F12-BFAB-EAFDFAA9A06B}" type="presOf" srcId="{F000319D-74C3-4282-8F17-D235085EEADA}" destId="{886DDF91-E85F-46B4-A955-3BC7B16F74EC}" srcOrd="1" destOrd="0" presId="urn:microsoft.com/office/officeart/2005/8/layout/radial1"/>
    <dgm:cxn modelId="{B3388316-F407-45D9-A7AA-6AD06FB04558}" type="presOf" srcId="{B610A2B5-0358-4E6F-8FC2-47A9E5ABAF4F}" destId="{DE40A0AD-A99B-4B6F-AFA8-47C68B84B80E}" srcOrd="0" destOrd="0" presId="urn:microsoft.com/office/officeart/2005/8/layout/radial1"/>
    <dgm:cxn modelId="{844351D7-7AB4-4B53-A37E-F53006BFB8F5}" type="presOf" srcId="{C6239C92-CD2F-4A1B-B92A-34E01E5C52CD}" destId="{D6F555CF-256A-4AD3-8FCE-880EF94C9AAE}" srcOrd="0" destOrd="0" presId="urn:microsoft.com/office/officeart/2005/8/layout/radial1"/>
    <dgm:cxn modelId="{5CA05096-8D5A-4557-9129-612C71488B5C}" srcId="{71600DB8-9CD2-4F6A-8B90-BC47D5A4EDF8}" destId="{470F8641-C17B-4503-AC25-2F0CCA167366}" srcOrd="0" destOrd="0" parTransId="{9DC32179-E905-49BF-B92D-C2628E1E8EC8}" sibTransId="{4AE3C3A2-D3C5-4574-AFCE-8DE8C321AEE6}"/>
    <dgm:cxn modelId="{585566BD-8256-47BA-BFEC-888A4444C217}" type="presParOf" srcId="{8840845A-B26A-4F30-958C-B663A01623C3}" destId="{13BA57D1-9D31-4762-A0D2-5CAECA42BC90}" srcOrd="0" destOrd="0" presId="urn:microsoft.com/office/officeart/2005/8/layout/radial1"/>
    <dgm:cxn modelId="{740BD9A2-D7E8-4294-B3EE-48FD1C891AA1}" type="presParOf" srcId="{8840845A-B26A-4F30-958C-B663A01623C3}" destId="{1711680B-1C38-4A0B-977A-1595AEB81487}" srcOrd="1" destOrd="0" presId="urn:microsoft.com/office/officeart/2005/8/layout/radial1"/>
    <dgm:cxn modelId="{0D3FDE7B-669A-4328-9ECB-8210B192FF2B}" type="presParOf" srcId="{1711680B-1C38-4A0B-977A-1595AEB81487}" destId="{6EC5EBD3-E018-45AD-9A1B-7F1E21066BD6}" srcOrd="0" destOrd="0" presId="urn:microsoft.com/office/officeart/2005/8/layout/radial1"/>
    <dgm:cxn modelId="{985801F7-01FA-48B1-AFDC-DEA716EF3489}" type="presParOf" srcId="{8840845A-B26A-4F30-958C-B663A01623C3}" destId="{A518B999-92FA-4CFD-AF28-59D8E31958E9}" srcOrd="2" destOrd="0" presId="urn:microsoft.com/office/officeart/2005/8/layout/radial1"/>
    <dgm:cxn modelId="{E6F40A6B-0177-4DE3-AEEF-BBB4E97147E0}" type="presParOf" srcId="{8840845A-B26A-4F30-958C-B663A01623C3}" destId="{DE40A0AD-A99B-4B6F-AFA8-47C68B84B80E}" srcOrd="3" destOrd="0" presId="urn:microsoft.com/office/officeart/2005/8/layout/radial1"/>
    <dgm:cxn modelId="{8730F1E6-40DF-4F86-9CF7-68252CD3CC31}" type="presParOf" srcId="{DE40A0AD-A99B-4B6F-AFA8-47C68B84B80E}" destId="{FC7D1C55-4DF4-4F5E-8883-AFE72D44D227}" srcOrd="0" destOrd="0" presId="urn:microsoft.com/office/officeart/2005/8/layout/radial1"/>
    <dgm:cxn modelId="{0E8202F5-7198-4397-8945-1FE4293BCC02}" type="presParOf" srcId="{8840845A-B26A-4F30-958C-B663A01623C3}" destId="{D6F555CF-256A-4AD3-8FCE-880EF94C9AAE}" srcOrd="4" destOrd="0" presId="urn:microsoft.com/office/officeart/2005/8/layout/radial1"/>
    <dgm:cxn modelId="{9B31A2E6-8D56-4199-80E4-B5BFF6E9BCCE}" type="presParOf" srcId="{8840845A-B26A-4F30-958C-B663A01623C3}" destId="{0D16FF17-885A-4F45-A32B-A5C6CF35C559}" srcOrd="5" destOrd="0" presId="urn:microsoft.com/office/officeart/2005/8/layout/radial1"/>
    <dgm:cxn modelId="{118593C3-B9F8-4F35-A890-3B81C07BB8A5}" type="presParOf" srcId="{0D16FF17-885A-4F45-A32B-A5C6CF35C559}" destId="{9D69E28D-FE1B-4621-9AF6-264591F007EE}" srcOrd="0" destOrd="0" presId="urn:microsoft.com/office/officeart/2005/8/layout/radial1"/>
    <dgm:cxn modelId="{C0EC5383-08F3-47D5-8DAD-CDBB95792451}" type="presParOf" srcId="{8840845A-B26A-4F30-958C-B663A01623C3}" destId="{25977E77-8D44-45D3-86DF-6894610EFB2E}" srcOrd="6" destOrd="0" presId="urn:microsoft.com/office/officeart/2005/8/layout/radial1"/>
    <dgm:cxn modelId="{F8CCF3D2-AF38-4475-AFF5-E39F8FF8FFB0}" type="presParOf" srcId="{8840845A-B26A-4F30-958C-B663A01623C3}" destId="{74A42FD6-62C1-4E94-9C9D-09B92ACE89B2}" srcOrd="7" destOrd="0" presId="urn:microsoft.com/office/officeart/2005/8/layout/radial1"/>
    <dgm:cxn modelId="{6E2434A5-9ECD-4599-BB6F-AE60A7F517A3}" type="presParOf" srcId="{74A42FD6-62C1-4E94-9C9D-09B92ACE89B2}" destId="{B787B657-43F6-4888-9A88-E8D0B06E4CD0}" srcOrd="0" destOrd="0" presId="urn:microsoft.com/office/officeart/2005/8/layout/radial1"/>
    <dgm:cxn modelId="{801DE81B-6D2A-4479-93ED-F4041CD93D71}" type="presParOf" srcId="{8840845A-B26A-4F30-958C-B663A01623C3}" destId="{ACF80BD2-6565-417D-B675-B438D1D8780D}" srcOrd="8" destOrd="0" presId="urn:microsoft.com/office/officeart/2005/8/layout/radial1"/>
    <dgm:cxn modelId="{0F8A7E79-6B99-4233-BCB3-4A5C258BA379}" type="presParOf" srcId="{8840845A-B26A-4F30-958C-B663A01623C3}" destId="{9C7F3FCC-ABBE-490F-9C48-A409CB9B0E80}" srcOrd="9" destOrd="0" presId="urn:microsoft.com/office/officeart/2005/8/layout/radial1"/>
    <dgm:cxn modelId="{EEC3563A-A785-4325-A752-35073C3B0FCE}" type="presParOf" srcId="{9C7F3FCC-ABBE-490F-9C48-A409CB9B0E80}" destId="{D018937C-4F6B-4F30-B8C4-5AE8800C12D0}" srcOrd="0" destOrd="0" presId="urn:microsoft.com/office/officeart/2005/8/layout/radial1"/>
    <dgm:cxn modelId="{4EB72D53-1C71-43E8-BADA-C7025D52A2BE}" type="presParOf" srcId="{8840845A-B26A-4F30-958C-B663A01623C3}" destId="{044C3C5A-5B67-4BFE-A75C-689DB15C7375}" srcOrd="10" destOrd="0" presId="urn:microsoft.com/office/officeart/2005/8/layout/radial1"/>
    <dgm:cxn modelId="{D8AA6DBA-E873-4166-91F0-4B936A959893}" type="presParOf" srcId="{8840845A-B26A-4F30-958C-B663A01623C3}" destId="{0D80BDC2-3242-42DE-A748-F8E7DB36FC4A}" srcOrd="11" destOrd="0" presId="urn:microsoft.com/office/officeart/2005/8/layout/radial1"/>
    <dgm:cxn modelId="{1ED4C0AC-97DE-4554-99E9-F6973835658C}" type="presParOf" srcId="{0D80BDC2-3242-42DE-A748-F8E7DB36FC4A}" destId="{886DDF91-E85F-46B4-A955-3BC7B16F74EC}" srcOrd="0" destOrd="0" presId="urn:microsoft.com/office/officeart/2005/8/layout/radial1"/>
    <dgm:cxn modelId="{7FC8D030-FB22-494F-9ECA-09054A1FC714}" type="presParOf" srcId="{8840845A-B26A-4F30-958C-B663A01623C3}" destId="{8DF1BB7F-43A6-454D-93C8-C59E909F277F}" srcOrd="12" destOrd="0" presId="urn:microsoft.com/office/officeart/2005/8/layout/radial1"/>
    <dgm:cxn modelId="{5CEAEB90-104E-406D-8AFA-B4C1FDC6DA25}" type="presParOf" srcId="{8840845A-B26A-4F30-958C-B663A01623C3}" destId="{17B09631-43F4-479D-A626-AF4A556BACD0}" srcOrd="13" destOrd="0" presId="urn:microsoft.com/office/officeart/2005/8/layout/radial1"/>
    <dgm:cxn modelId="{B9B95249-651E-4A64-B140-88906249512C}" type="presParOf" srcId="{17B09631-43F4-479D-A626-AF4A556BACD0}" destId="{45FD025B-1B6F-4134-BE06-CE2E527B1958}" srcOrd="0" destOrd="0" presId="urn:microsoft.com/office/officeart/2005/8/layout/radial1"/>
    <dgm:cxn modelId="{C3FDD61C-B4D5-4CAD-8579-613C077882F7}" type="presParOf" srcId="{8840845A-B26A-4F30-958C-B663A01623C3}" destId="{A47194A8-AFFA-4C3E-B2DE-4F62C5305F92}" srcOrd="14" destOrd="0" presId="urn:microsoft.com/office/officeart/2005/8/layout/radial1"/>
    <dgm:cxn modelId="{7AEC9142-60EF-4049-8055-FC3842046BE7}" type="presParOf" srcId="{8840845A-B26A-4F30-958C-B663A01623C3}" destId="{14D0850A-62AE-4C47-908E-20A330C0B25F}" srcOrd="15" destOrd="0" presId="urn:microsoft.com/office/officeart/2005/8/layout/radial1"/>
    <dgm:cxn modelId="{3DE770E2-47AF-4BCE-8B93-F6F41D4D6BD1}" type="presParOf" srcId="{14D0850A-62AE-4C47-908E-20A330C0B25F}" destId="{5C804693-E47A-4269-89D2-408B36A47037}" srcOrd="0" destOrd="0" presId="urn:microsoft.com/office/officeart/2005/8/layout/radial1"/>
    <dgm:cxn modelId="{A440F8FB-5438-4543-98A2-D819E397368B}" type="presParOf" srcId="{8840845A-B26A-4F30-958C-B663A01623C3}" destId="{3411C28C-08CD-4C5F-AF1C-F666765D8893}" srcOrd="16" destOrd="0" presId="urn:microsoft.com/office/officeart/2005/8/layout/radial1"/>
    <dgm:cxn modelId="{44EF5E46-2C01-48C5-BCB1-E0E0C62BCC65}" type="presParOf" srcId="{8840845A-B26A-4F30-958C-B663A01623C3}" destId="{190B63F6-E223-42A2-AF51-CD88CD1134CF}" srcOrd="17" destOrd="0" presId="urn:microsoft.com/office/officeart/2005/8/layout/radial1"/>
    <dgm:cxn modelId="{D3E5BE91-30D1-4B8D-9FC4-6A61FD868B51}" type="presParOf" srcId="{190B63F6-E223-42A2-AF51-CD88CD1134CF}" destId="{06E79642-C5D3-471C-B28C-76BEF8DAF782}" srcOrd="0" destOrd="0" presId="urn:microsoft.com/office/officeart/2005/8/layout/radial1"/>
    <dgm:cxn modelId="{D7E0448C-F89D-4B8C-9759-4857EDB3EC90}" type="presParOf" srcId="{8840845A-B26A-4F30-958C-B663A01623C3}" destId="{A05BDBC7-8E33-41D1-ACDA-77FC928C7477}" srcOrd="18" destOrd="0" presId="urn:microsoft.com/office/officeart/2005/8/layout/radial1"/>
    <dgm:cxn modelId="{F0E2945C-5B44-4F82-BE75-11CDA93DEA47}" type="presParOf" srcId="{8840845A-B26A-4F30-958C-B663A01623C3}" destId="{2E41C006-30A6-47AC-B68F-4DE4F77D7493}" srcOrd="19" destOrd="0" presId="urn:microsoft.com/office/officeart/2005/8/layout/radial1"/>
    <dgm:cxn modelId="{B70767FB-A787-4EF7-BA94-DA6CDA3A3A2B}" type="presParOf" srcId="{2E41C006-30A6-47AC-B68F-4DE4F77D7493}" destId="{18107376-C71B-42AB-9699-4508F76F22CB}" srcOrd="0" destOrd="0" presId="urn:microsoft.com/office/officeart/2005/8/layout/radial1"/>
    <dgm:cxn modelId="{006C34B6-5C3D-4B0C-8E7E-6BEC727C3E42}" type="presParOf" srcId="{8840845A-B26A-4F30-958C-B663A01623C3}" destId="{55CF9417-FF01-4536-B5C5-F5879D00E83F}" srcOrd="20" destOrd="0" presId="urn:microsoft.com/office/officeart/2005/8/layout/radia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233AF-CD8F-4312-AA01-129B6DAB35FD}" type="datetimeFigureOut">
              <a:rPr lang="en-US" smtClean="0"/>
              <a:t>9/8/2010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850F-7A45-4E4F-A791-2B7B64D1C9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850F-7A45-4E4F-A791-2B7B64D1C9D6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39825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503738"/>
            <a:ext cx="5026025" cy="38798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298B2-9179-44FA-978A-DFD994F2685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1D07A3-D013-4D93-B393-BD361E51AE1E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4347148"/>
            <a:ext cx="5070475" cy="412229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64CF2E0-CCC4-4E1E-9902-C3C36AB3FDA4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9/8/2010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26.brinkster.com/cowjam/photos/red%20ey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Wave 3"/>
          <p:cNvSpPr/>
          <p:nvPr/>
        </p:nvSpPr>
        <p:spPr>
          <a:xfrm>
            <a:off x="533400" y="990600"/>
            <a:ext cx="8153400" cy="51816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tx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 smtClean="0"/>
          </a:p>
          <a:p>
            <a:pPr algn="ctr"/>
            <a:r>
              <a:rPr lang="en-US" sz="5400" b="1" dirty="0" smtClean="0">
                <a:solidFill>
                  <a:schemeClr val="tx2">
                    <a:lumMod val="10000"/>
                  </a:schemeClr>
                </a:solidFill>
              </a:rPr>
              <a:t>GLAUCOMA </a:t>
            </a:r>
          </a:p>
          <a:p>
            <a:pPr algn="ctr"/>
            <a:r>
              <a:rPr lang="en-US" sz="5400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5400" b="1" i="1" dirty="0" smtClean="0">
                <a:solidFill>
                  <a:schemeClr val="tx2">
                    <a:lumMod val="10000"/>
                  </a:schemeClr>
                </a:solidFill>
              </a:rPr>
              <a:t>Thief of the Sight</a:t>
            </a:r>
            <a:endParaRPr lang="en-US" sz="54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ctr"/>
            <a:endParaRPr lang="en-US" sz="5400" b="1" dirty="0"/>
          </a:p>
        </p:txBody>
      </p:sp>
      <p:pic>
        <p:nvPicPr>
          <p:cNvPr id="28674" name="Picture 2" descr="http://www.amazingeye.com/images/Glauco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533400"/>
            <a:ext cx="3124201" cy="2362200"/>
          </a:xfrm>
          <a:prstGeom prst="rect">
            <a:avLst/>
          </a:prstGeom>
          <a:noFill/>
          <a:scene3d>
            <a:camera prst="orthographicFront">
              <a:rot lat="0" lon="0" rev="15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010400" cy="990600"/>
          </a:xfrm>
        </p:spPr>
        <p:txBody>
          <a:bodyPr/>
          <a:lstStyle/>
          <a:p>
            <a:pPr algn="ctr"/>
            <a:r>
              <a:rPr lang="en-US" sz="2600" b="1" dirty="0" smtClean="0"/>
              <a:t>GLAUCOMA : RISK FACTORS</a:t>
            </a:r>
          </a:p>
        </p:txBody>
      </p:sp>
      <p:sp>
        <p:nvSpPr>
          <p:cNvPr id="119811" name="Rectangle 4"/>
          <p:cNvSpPr>
            <a:spLocks noChangeArrowheads="1"/>
          </p:cNvSpPr>
          <p:nvPr/>
        </p:nvSpPr>
        <p:spPr bwMode="auto">
          <a:xfrm>
            <a:off x="6477000" y="6642556"/>
            <a:ext cx="17043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/>
              <a:t>Ref: Euro Times May 2004 </a:t>
            </a:r>
          </a:p>
          <a:p>
            <a:endParaRPr lang="en-US" sz="1200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0" y="1447800"/>
          <a:ext cx="8001560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ChangeArrowheads="1"/>
          </p:cNvSpPr>
          <p:nvPr/>
        </p:nvSpPr>
        <p:spPr bwMode="auto">
          <a:xfrm>
            <a:off x="304800" y="304800"/>
            <a:ext cx="76311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kumimoji="1" lang="en-US" sz="3600" b="1" i="1" dirty="0">
                <a:solidFill>
                  <a:schemeClr val="tx2">
                    <a:lumMod val="50000"/>
                  </a:schemeClr>
                </a:solidFill>
              </a:rPr>
              <a:t>Glaucoma: The Disease</a:t>
            </a:r>
          </a:p>
        </p:txBody>
      </p:sp>
      <p:pic>
        <p:nvPicPr>
          <p:cNvPr id="296963" name="Picture 3" descr="D:\Jobs\Cipla\Sandhya\Glaucoma\NormalDrainag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644650"/>
            <a:ext cx="3284538" cy="4648200"/>
          </a:xfrm>
          <a:prstGeom prst="rect">
            <a:avLst/>
          </a:prstGeom>
          <a:noFill/>
        </p:spPr>
      </p:pic>
      <p:sp>
        <p:nvSpPr>
          <p:cNvPr id="296964" name="Line 4"/>
          <p:cNvSpPr>
            <a:spLocks noChangeShapeType="1"/>
          </p:cNvSpPr>
          <p:nvPr/>
        </p:nvSpPr>
        <p:spPr bwMode="auto">
          <a:xfrm flipH="1">
            <a:off x="5334000" y="4387850"/>
            <a:ext cx="457200" cy="152400"/>
          </a:xfrm>
          <a:prstGeom prst="line">
            <a:avLst/>
          </a:prstGeom>
          <a:noFill/>
          <a:ln w="38100" cap="sq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6965" name="Line 5"/>
          <p:cNvSpPr>
            <a:spLocks noChangeShapeType="1"/>
          </p:cNvSpPr>
          <p:nvPr/>
        </p:nvSpPr>
        <p:spPr bwMode="auto">
          <a:xfrm flipH="1">
            <a:off x="6248400" y="4997450"/>
            <a:ext cx="381000" cy="412750"/>
          </a:xfrm>
          <a:prstGeom prst="line">
            <a:avLst/>
          </a:prstGeom>
          <a:noFill/>
          <a:ln w="38100" cap="sq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1295400" y="2635250"/>
            <a:ext cx="26289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chemeClr val="accent2"/>
                </a:solidFill>
              </a:rPr>
              <a:t>Normal Drainage Picture</a:t>
            </a:r>
          </a:p>
        </p:txBody>
      </p:sp>
      <p:sp>
        <p:nvSpPr>
          <p:cNvPr id="296967" name="Text Box 7"/>
          <p:cNvSpPr txBox="1">
            <a:spLocks noChangeArrowheads="1"/>
          </p:cNvSpPr>
          <p:nvPr/>
        </p:nvSpPr>
        <p:spPr bwMode="auto">
          <a:xfrm>
            <a:off x="1905000" y="4391025"/>
            <a:ext cx="3429000" cy="581025"/>
          </a:xfrm>
          <a:prstGeom prst="rect">
            <a:avLst/>
          </a:prstGeom>
          <a:noFill/>
          <a:ln w="1905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dirty="0"/>
              <a:t>The Trabecular meshwork – is the eye’s drain</a:t>
            </a:r>
          </a:p>
        </p:txBody>
      </p:sp>
      <p:sp>
        <p:nvSpPr>
          <p:cNvPr id="296968" name="Text Box 8"/>
          <p:cNvSpPr txBox="1">
            <a:spLocks noChangeArrowheads="1"/>
          </p:cNvSpPr>
          <p:nvPr/>
        </p:nvSpPr>
        <p:spPr bwMode="auto">
          <a:xfrm>
            <a:off x="3048000" y="5407025"/>
            <a:ext cx="3797300" cy="584775"/>
          </a:xfrm>
          <a:prstGeom prst="rect">
            <a:avLst/>
          </a:prstGeom>
          <a:noFill/>
          <a:ln w="1905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dirty="0"/>
              <a:t>The Ciliary Body – is the eye’s “faucet” or “tap” where fluid is made</a:t>
            </a:r>
          </a:p>
        </p:txBody>
      </p:sp>
      <p:sp>
        <p:nvSpPr>
          <p:cNvPr id="296969" name="Text Box 9"/>
          <p:cNvSpPr txBox="1">
            <a:spLocks noChangeArrowheads="1"/>
          </p:cNvSpPr>
          <p:nvPr/>
        </p:nvSpPr>
        <p:spPr bwMode="auto">
          <a:xfrm>
            <a:off x="1676400" y="6019800"/>
            <a:ext cx="5334000" cy="64135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/>
              <a:t>When this drainage of the fluid gets blocked, excess pressure is formed leading to Glaucoma</a:t>
            </a:r>
          </a:p>
        </p:txBody>
      </p:sp>
      <p:sp>
        <p:nvSpPr>
          <p:cNvPr id="296970" name="Text Box 10"/>
          <p:cNvSpPr txBox="1">
            <a:spLocks noChangeArrowheads="1"/>
          </p:cNvSpPr>
          <p:nvPr/>
        </p:nvSpPr>
        <p:spPr bwMode="auto">
          <a:xfrm>
            <a:off x="6337300" y="2070100"/>
            <a:ext cx="1143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bg2"/>
                </a:solidFill>
              </a:rPr>
              <a:t>Lens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7200" y="6611779"/>
            <a:ext cx="3886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http://www.nei.nih.gov/health/glaucoma/glaucoma_facts.asp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629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/>
              <a:t> AQUEOUS HUMOR: TRABECULAR MESHWORK FLOW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6172200"/>
            <a:ext cx="6248400" cy="457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SzPct val="85000"/>
              <a:buFont typeface="Wingdings" pitchFamily="2" charset="2"/>
              <a:buChar char="o"/>
            </a:pPr>
            <a:r>
              <a:rPr lang="en-US" sz="1600" smtClean="0"/>
              <a:t>50% trabecular meshwork</a:t>
            </a:r>
          </a:p>
          <a:p>
            <a:pPr>
              <a:lnSpc>
                <a:spcPct val="90000"/>
              </a:lnSpc>
              <a:buSzPct val="85000"/>
              <a:buFont typeface="Wingdings" pitchFamily="2" charset="2"/>
              <a:buChar char="o"/>
            </a:pPr>
            <a:r>
              <a:rPr lang="en-US" sz="1600" smtClean="0"/>
              <a:t>50% Uveoscleral outflow</a:t>
            </a:r>
          </a:p>
        </p:txBody>
      </p:sp>
      <p:pic>
        <p:nvPicPr>
          <p:cNvPr id="206852" name="Picture 4" descr="Sandhya3"/>
          <p:cNvPicPr>
            <a:picLocks noChangeAspect="1" noChangeArrowheads="1"/>
          </p:cNvPicPr>
          <p:nvPr/>
        </p:nvPicPr>
        <p:blipFill>
          <a:blip r:embed="rId2"/>
          <a:srcRect l="1614" t="3735" r="1747" b="2785"/>
          <a:stretch>
            <a:fillRect/>
          </a:stretch>
        </p:blipFill>
        <p:spPr bwMode="auto">
          <a:xfrm>
            <a:off x="457200" y="1905000"/>
            <a:ext cx="7162800" cy="4114800"/>
          </a:xfrm>
          <a:prstGeom prst="rect">
            <a:avLst/>
          </a:prstGeom>
          <a:noFill/>
        </p:spPr>
      </p:pic>
      <p:sp>
        <p:nvSpPr>
          <p:cNvPr id="206853" name="Rectangle 5"/>
          <p:cNvSpPr>
            <a:spLocks noChangeArrowheads="1"/>
          </p:cNvSpPr>
          <p:nvPr/>
        </p:nvSpPr>
        <p:spPr bwMode="auto">
          <a:xfrm>
            <a:off x="5943600" y="6604000"/>
            <a:ext cx="22161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5613" indent="-455613" algn="r" eaLnBrk="1" hangingPunct="1">
              <a:spcAft>
                <a:spcPct val="40000"/>
              </a:spcAft>
              <a:buClr>
                <a:srgbClr val="FF3300"/>
              </a:buClr>
            </a:pPr>
            <a:r>
              <a:rPr lang="en-US" sz="1000" dirty="0">
                <a:latin typeface="Tahoma" charset="0"/>
              </a:rPr>
              <a:t>Basic Ophthalmology, 2</a:t>
            </a:r>
            <a:r>
              <a:rPr lang="en-US" sz="1000" baseline="30000" dirty="0">
                <a:latin typeface="Tahoma" charset="0"/>
              </a:rPr>
              <a:t>nd</a:t>
            </a:r>
            <a:r>
              <a:rPr lang="en-US" sz="1000" dirty="0">
                <a:latin typeface="Tahoma" charset="0"/>
              </a:rPr>
              <a:t> Ed., 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010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/>
              <a:t>AQUEOUS HUMOR: UVEOSCLERAL OUTFLOW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2133600"/>
            <a:ext cx="7010400" cy="1676400"/>
          </a:xfrm>
        </p:spPr>
        <p:txBody>
          <a:bodyPr/>
          <a:lstStyle/>
          <a:p>
            <a:pPr>
              <a:lnSpc>
                <a:spcPct val="120000"/>
              </a:lnSpc>
              <a:buSzPct val="85000"/>
              <a:buFont typeface="Wingdings" pitchFamily="2" charset="2"/>
              <a:buChar char="o"/>
            </a:pPr>
            <a:endParaRPr lang="en-US" sz="1600" i="1" smtClean="0"/>
          </a:p>
          <a:p>
            <a:pPr algn="r">
              <a:lnSpc>
                <a:spcPct val="120000"/>
              </a:lnSpc>
              <a:buSzPct val="85000"/>
              <a:buFont typeface="Wingdings" pitchFamily="2" charset="2"/>
              <a:buNone/>
            </a:pPr>
            <a:endParaRPr lang="en-US" sz="2000" b="1" i="1" smtClean="0"/>
          </a:p>
        </p:txBody>
      </p:sp>
      <p:pic>
        <p:nvPicPr>
          <p:cNvPr id="207876" name="Picture 4" descr="ib004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905000"/>
            <a:ext cx="8237537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5" grpId="0" build="p" autoUpdateAnimBg="0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INTRAOCULAR PRESSURE 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57400"/>
            <a:ext cx="7315200" cy="38862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>
              <a:lnSpc>
                <a:spcPct val="110000"/>
              </a:lnSpc>
              <a:buSzPct val="85000"/>
              <a:buFont typeface="Wingdings" pitchFamily="2" charset="2"/>
              <a:buNone/>
            </a:pPr>
            <a:r>
              <a:rPr lang="en-US" sz="2500" b="1" dirty="0" smtClean="0">
                <a:solidFill>
                  <a:schemeClr val="accent2"/>
                </a:solidFill>
              </a:rPr>
              <a:t>Definition</a:t>
            </a:r>
          </a:p>
          <a:p>
            <a:pPr>
              <a:lnSpc>
                <a:spcPct val="110000"/>
              </a:lnSpc>
              <a:buSzPct val="85000"/>
              <a:buFont typeface="Wingdings" pitchFamily="2" charset="2"/>
              <a:buChar char="o"/>
            </a:pPr>
            <a:r>
              <a:rPr lang="en-US" sz="2500" b="1" i="1" dirty="0" smtClean="0"/>
              <a:t>Intraocular pressure (IOP) is the pressure maintained inside the eyeball under normal conditions, created by the volume of its liquid and solid contents (i.e. the aqueous humor and vitreous humor)</a:t>
            </a:r>
          </a:p>
          <a:p>
            <a:pPr>
              <a:lnSpc>
                <a:spcPct val="110000"/>
              </a:lnSpc>
              <a:buSzPct val="85000"/>
              <a:buFont typeface="Wingdings" pitchFamily="2" charset="2"/>
              <a:buChar char="o"/>
            </a:pPr>
            <a:endParaRPr lang="en-US" sz="2500" b="1" i="1" dirty="0" smtClean="0"/>
          </a:p>
          <a:p>
            <a:pPr>
              <a:lnSpc>
                <a:spcPct val="110000"/>
              </a:lnSpc>
              <a:buSzPct val="85000"/>
              <a:buFont typeface="Wingdings" pitchFamily="2" charset="2"/>
              <a:buChar char="o"/>
            </a:pPr>
            <a:r>
              <a:rPr lang="en-US" sz="2500" b="1" i="1" dirty="0" smtClean="0"/>
              <a:t>Normal intraocular pressure = 10 –21 mm Hg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OPTIC DISC/OPTIC CUP/OPTIC NERVE</a:t>
            </a:r>
          </a:p>
        </p:txBody>
      </p:sp>
      <p:pic>
        <p:nvPicPr>
          <p:cNvPr id="210947" name="Picture 3" descr="Optic_Nerve_NOR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133600"/>
            <a:ext cx="64008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863600"/>
          </a:xfrm>
        </p:spPr>
        <p:txBody>
          <a:bodyPr/>
          <a:lstStyle/>
          <a:p>
            <a:r>
              <a:rPr lang="en-US" sz="3100" smtClean="0"/>
              <a:t>GLAUCOMA: PATHOPHYSIOLOGY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3657600" cy="823913"/>
          </a:xfrm>
        </p:spPr>
        <p:txBody>
          <a:bodyPr/>
          <a:lstStyle/>
          <a:p>
            <a:pPr marL="238125" indent="-238125">
              <a:lnSpc>
                <a:spcPct val="90000"/>
              </a:lnSpc>
              <a:buSzPct val="85000"/>
              <a:buFont typeface="Wingdings" pitchFamily="2" charset="2"/>
              <a:buChar char="o"/>
            </a:pPr>
            <a:r>
              <a:rPr lang="en-US" sz="1600" dirty="0" smtClean="0"/>
              <a:t>So, what is Glaucoma according to the new theories?</a:t>
            </a:r>
          </a:p>
        </p:txBody>
      </p:sp>
      <p:pic>
        <p:nvPicPr>
          <p:cNvPr id="214020" name="Picture 4" descr="glau1"/>
          <p:cNvPicPr>
            <a:picLocks noChangeAspect="1" noChangeArrowheads="1"/>
          </p:cNvPicPr>
          <p:nvPr/>
        </p:nvPicPr>
        <p:blipFill>
          <a:blip r:embed="rId2"/>
          <a:srcRect t="13792" b="3448"/>
          <a:stretch>
            <a:fillRect/>
          </a:stretch>
        </p:blipFill>
        <p:spPr bwMode="auto">
          <a:xfrm>
            <a:off x="4419600" y="1143000"/>
            <a:ext cx="4448175" cy="4724400"/>
          </a:xfrm>
          <a:prstGeom prst="rect">
            <a:avLst/>
          </a:prstGeom>
          <a:noFill/>
        </p:spPr>
      </p:pic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4495800" y="60960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Tahoma" charset="0"/>
              </a:rPr>
              <a:t>Glaucoma</a:t>
            </a:r>
          </a:p>
        </p:txBody>
      </p:sp>
      <p:sp>
        <p:nvSpPr>
          <p:cNvPr id="214022" name="Rectangle 6"/>
          <p:cNvSpPr>
            <a:spLocks noChangeArrowheads="1"/>
          </p:cNvSpPr>
          <p:nvPr/>
        </p:nvSpPr>
        <p:spPr bwMode="auto">
          <a:xfrm>
            <a:off x="419100" y="4468813"/>
            <a:ext cx="3657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US" sz="1600">
                <a:solidFill>
                  <a:schemeClr val="tx2"/>
                </a:solidFill>
              </a:rPr>
              <a:t>The RGCs die by apoptosis (programmed cell death) 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US" sz="1600">
                <a:solidFill>
                  <a:schemeClr val="tx2"/>
                </a:solidFill>
              </a:rPr>
              <a:t>RGC death leads to peripheral visual field loss</a:t>
            </a:r>
          </a:p>
        </p:txBody>
      </p:sp>
      <p:sp>
        <p:nvSpPr>
          <p:cNvPr id="214023" name="Rectangle 7"/>
          <p:cNvSpPr>
            <a:spLocks noChangeArrowheads="1"/>
          </p:cNvSpPr>
          <p:nvPr/>
        </p:nvSpPr>
        <p:spPr bwMode="auto">
          <a:xfrm>
            <a:off x="419100" y="2168525"/>
            <a:ext cx="3657600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None/>
            </a:pPr>
            <a:r>
              <a:rPr lang="en-US" sz="1600" b="1">
                <a:solidFill>
                  <a:schemeClr val="accent2"/>
                </a:solidFill>
              </a:rPr>
              <a:t>Definition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US" sz="1600">
                <a:solidFill>
                  <a:schemeClr val="tx2"/>
                </a:solidFill>
              </a:rPr>
              <a:t>Progressive optic neuropathy characterized by specific morphological changes (optic disc cupping) resulting in acquired loss of retinal ganglion cells (RGCs) and RGC axons.</a:t>
            </a:r>
          </a:p>
        </p:txBody>
      </p:sp>
      <p:pic>
        <p:nvPicPr>
          <p:cNvPr id="214024" name="Picture 8" descr="Ophthal - Slide-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7329"/>
            <a:ext cx="9144000" cy="6925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4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2" grpId="0" autoUpdateAnimBg="0"/>
      <p:bldP spid="21402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2705100" y="1467786"/>
            <a:ext cx="3505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010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FF9900"/>
                </a:solidFill>
              </a:rPr>
              <a:t>GLAUCOMA: OPTIC NERVE DAMAGE</a:t>
            </a:r>
          </a:p>
        </p:txBody>
      </p:sp>
      <p:sp>
        <p:nvSpPr>
          <p:cNvPr id="10246" name="TextBox 11"/>
          <p:cNvSpPr txBox="1">
            <a:spLocks noChangeArrowheads="1"/>
          </p:cNvSpPr>
          <p:nvPr/>
        </p:nvSpPr>
        <p:spPr bwMode="auto">
          <a:xfrm>
            <a:off x="2514600" y="1468438"/>
            <a:ext cx="3886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Elevated IOP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705100" y="2187314"/>
            <a:ext cx="3505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13"/>
          <p:cNvSpPr txBox="1">
            <a:spLocks noChangeArrowheads="1"/>
          </p:cNvSpPr>
          <p:nvPr/>
        </p:nvSpPr>
        <p:spPr bwMode="auto">
          <a:xfrm>
            <a:off x="2514600" y="2187575"/>
            <a:ext cx="3886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Mechanical back pressure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400300" y="2839386"/>
            <a:ext cx="41148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4" name="TextBox 15"/>
          <p:cNvSpPr txBox="1">
            <a:spLocks noChangeArrowheads="1"/>
          </p:cNvSpPr>
          <p:nvPr/>
        </p:nvSpPr>
        <p:spPr bwMode="auto">
          <a:xfrm>
            <a:off x="2133600" y="2840038"/>
            <a:ext cx="4953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On the junction of optic nerve/retina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3535179"/>
            <a:ext cx="48006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8" name="TextBox 17"/>
          <p:cNvSpPr txBox="1">
            <a:spLocks noChangeArrowheads="1"/>
          </p:cNvSpPr>
          <p:nvPr/>
        </p:nvSpPr>
        <p:spPr bwMode="auto">
          <a:xfrm>
            <a:off x="2095500" y="3535363"/>
            <a:ext cx="472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Reduce the blood supply to the optic nerve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400300" y="4210986"/>
            <a:ext cx="41148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62" name="TextBox 19"/>
          <p:cNvSpPr txBox="1">
            <a:spLocks noChangeArrowheads="1"/>
          </p:cNvSpPr>
          <p:nvPr/>
        </p:nvSpPr>
        <p:spPr bwMode="auto">
          <a:xfrm>
            <a:off x="2514600" y="4211638"/>
            <a:ext cx="3886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Loss of blood supply (&lt; in pOBF)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2400300" y="4886793"/>
            <a:ext cx="41148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66" name="TextBox 21"/>
          <p:cNvSpPr txBox="1">
            <a:spLocks noChangeArrowheads="1"/>
          </p:cNvSpPr>
          <p:nvPr/>
        </p:nvSpPr>
        <p:spPr bwMode="auto">
          <a:xfrm>
            <a:off x="2514600" y="4886325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Ischaemia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400300" y="5562600"/>
            <a:ext cx="41148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70" name="TextBox 23"/>
          <p:cNvSpPr txBox="1">
            <a:spLocks noChangeArrowheads="1"/>
          </p:cNvSpPr>
          <p:nvPr/>
        </p:nvSpPr>
        <p:spPr bwMode="auto">
          <a:xfrm>
            <a:off x="2514600" y="55626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RGC cell loss</a:t>
            </a:r>
          </a:p>
        </p:txBody>
      </p:sp>
      <p:sp>
        <p:nvSpPr>
          <p:cNvPr id="26" name="Down Arrow 25"/>
          <p:cNvSpPr/>
          <p:nvPr/>
        </p:nvSpPr>
        <p:spPr bwMode="auto">
          <a:xfrm>
            <a:off x="4305300" y="1924986"/>
            <a:ext cx="304800" cy="203200"/>
          </a:xfrm>
          <a:prstGeom prst="downArrow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Down Arrow 26"/>
          <p:cNvSpPr/>
          <p:nvPr/>
        </p:nvSpPr>
        <p:spPr bwMode="auto">
          <a:xfrm>
            <a:off x="4305300" y="2597045"/>
            <a:ext cx="304800" cy="203200"/>
          </a:xfrm>
          <a:prstGeom prst="downArrow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Down Arrow 27"/>
          <p:cNvSpPr/>
          <p:nvPr/>
        </p:nvSpPr>
        <p:spPr bwMode="auto">
          <a:xfrm>
            <a:off x="4305300" y="3265356"/>
            <a:ext cx="304800" cy="203200"/>
          </a:xfrm>
          <a:prstGeom prst="downArrow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Down Arrow 28"/>
          <p:cNvSpPr/>
          <p:nvPr/>
        </p:nvSpPr>
        <p:spPr bwMode="auto">
          <a:xfrm>
            <a:off x="4305300" y="3962399"/>
            <a:ext cx="304800" cy="203200"/>
          </a:xfrm>
          <a:prstGeom prst="downArrow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 bwMode="auto">
          <a:xfrm>
            <a:off x="4305300" y="4631960"/>
            <a:ext cx="304800" cy="203200"/>
          </a:xfrm>
          <a:prstGeom prst="downArrow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Down Arrow 30"/>
          <p:cNvSpPr/>
          <p:nvPr/>
        </p:nvSpPr>
        <p:spPr bwMode="auto">
          <a:xfrm>
            <a:off x="4305300" y="5304019"/>
            <a:ext cx="304800" cy="203200"/>
          </a:xfrm>
          <a:prstGeom prst="downArrow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3733800" y="6611779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Ref.  </a:t>
            </a:r>
            <a:r>
              <a:rPr lang="en-US" sz="1000" dirty="0" smtClean="0"/>
              <a:t>Neuroprotection </a:t>
            </a:r>
            <a:r>
              <a:rPr lang="en-US" sz="1000" dirty="0"/>
              <a:t>in  Glaucoma Ophthalmology Times. May 2007 </a:t>
            </a:r>
            <a:r>
              <a:rPr lang="en-US" sz="1000" dirty="0" smtClean="0"/>
              <a:t>Suppl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467600" cy="1295400"/>
          </a:xfrm>
        </p:spPr>
        <p:txBody>
          <a:bodyPr/>
          <a:lstStyle/>
          <a:p>
            <a:r>
              <a:rPr lang="en-US" sz="3200" b="1" dirty="0" smtClean="0"/>
              <a:t>How Glaucoma leads to RGC death</a:t>
            </a:r>
          </a:p>
        </p:txBody>
      </p:sp>
      <p:sp>
        <p:nvSpPr>
          <p:cNvPr id="118787" name="TextBox 6"/>
          <p:cNvSpPr txBox="1">
            <a:spLocks noChangeArrowheads="1"/>
          </p:cNvSpPr>
          <p:nvPr/>
        </p:nvSpPr>
        <p:spPr bwMode="auto">
          <a:xfrm>
            <a:off x="3733800" y="6611779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Ref.  </a:t>
            </a:r>
            <a:r>
              <a:rPr lang="en-US" sz="1000" dirty="0" smtClean="0"/>
              <a:t>Neuroprotection </a:t>
            </a:r>
            <a:r>
              <a:rPr lang="en-US" sz="1000" dirty="0"/>
              <a:t>in  Glaucoma Ophthalmology Times. May 2007 </a:t>
            </a:r>
            <a:r>
              <a:rPr lang="en-US" sz="1000" dirty="0" smtClean="0"/>
              <a:t>Suppl</a:t>
            </a:r>
            <a:endParaRPr lang="en-US" sz="10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295400" y="2659145"/>
            <a:ext cx="17526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8791" name="TextBox 11"/>
          <p:cNvSpPr txBox="1">
            <a:spLocks noChangeArrowheads="1"/>
          </p:cNvSpPr>
          <p:nvPr/>
        </p:nvSpPr>
        <p:spPr bwMode="auto">
          <a:xfrm>
            <a:off x="1371600" y="2659063"/>
            <a:ext cx="1600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IOP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295400" y="3344945"/>
            <a:ext cx="17526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8795" name="TextBox 11"/>
          <p:cNvSpPr txBox="1">
            <a:spLocks noChangeArrowheads="1"/>
          </p:cNvSpPr>
          <p:nvPr/>
        </p:nvSpPr>
        <p:spPr bwMode="auto">
          <a:xfrm>
            <a:off x="1371600" y="3344863"/>
            <a:ext cx="1600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Ischemia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295400" y="4030745"/>
            <a:ext cx="17526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8799" name="TextBox 11"/>
          <p:cNvSpPr txBox="1">
            <a:spLocks noChangeArrowheads="1"/>
          </p:cNvSpPr>
          <p:nvPr/>
        </p:nvSpPr>
        <p:spPr bwMode="auto">
          <a:xfrm>
            <a:off x="1371600" y="4030663"/>
            <a:ext cx="1600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Genetics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295400" y="4717197"/>
            <a:ext cx="17526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8803" name="TextBox 11"/>
          <p:cNvSpPr txBox="1">
            <a:spLocks noChangeArrowheads="1"/>
          </p:cNvSpPr>
          <p:nvPr/>
        </p:nvSpPr>
        <p:spPr bwMode="auto">
          <a:xfrm>
            <a:off x="1371600" y="4718050"/>
            <a:ext cx="160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Others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295400" y="5402345"/>
            <a:ext cx="1752600" cy="610252"/>
          </a:xfrm>
          <a:prstGeom prst="rect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8807" name="TextBox 11"/>
          <p:cNvSpPr txBox="1">
            <a:spLocks noChangeArrowheads="1"/>
          </p:cNvSpPr>
          <p:nvPr/>
        </p:nvSpPr>
        <p:spPr bwMode="auto">
          <a:xfrm>
            <a:off x="1371600" y="5402263"/>
            <a:ext cx="1600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RISK FACTORS</a:t>
            </a:r>
          </a:p>
        </p:txBody>
      </p:sp>
      <p:cxnSp>
        <p:nvCxnSpPr>
          <p:cNvPr id="118808" name="Straight Connector 20"/>
          <p:cNvCxnSpPr>
            <a:cxnSpLocks noChangeShapeType="1"/>
          </p:cNvCxnSpPr>
          <p:nvPr/>
        </p:nvCxnSpPr>
        <p:spPr bwMode="auto">
          <a:xfrm>
            <a:off x="3048000" y="2811463"/>
            <a:ext cx="6096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8809" name="Straight Connector 21"/>
          <p:cNvCxnSpPr>
            <a:cxnSpLocks noChangeShapeType="1"/>
          </p:cNvCxnSpPr>
          <p:nvPr/>
        </p:nvCxnSpPr>
        <p:spPr bwMode="auto">
          <a:xfrm>
            <a:off x="3048000" y="3497263"/>
            <a:ext cx="6096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8810" name="Straight Connector 22"/>
          <p:cNvCxnSpPr>
            <a:cxnSpLocks noChangeShapeType="1"/>
          </p:cNvCxnSpPr>
          <p:nvPr/>
        </p:nvCxnSpPr>
        <p:spPr bwMode="auto">
          <a:xfrm>
            <a:off x="3048000" y="4183063"/>
            <a:ext cx="6096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8811" name="Straight Connector 23"/>
          <p:cNvCxnSpPr>
            <a:cxnSpLocks noChangeShapeType="1"/>
          </p:cNvCxnSpPr>
          <p:nvPr/>
        </p:nvCxnSpPr>
        <p:spPr bwMode="auto">
          <a:xfrm>
            <a:off x="3048000" y="4868863"/>
            <a:ext cx="6096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8812" name="Straight Connector 25"/>
          <p:cNvCxnSpPr>
            <a:cxnSpLocks noChangeShapeType="1"/>
          </p:cNvCxnSpPr>
          <p:nvPr/>
        </p:nvCxnSpPr>
        <p:spPr bwMode="auto">
          <a:xfrm rot="5400000">
            <a:off x="2628901" y="3840162"/>
            <a:ext cx="205740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8813" name="Straight Connector 27"/>
          <p:cNvCxnSpPr>
            <a:cxnSpLocks noChangeShapeType="1"/>
          </p:cNvCxnSpPr>
          <p:nvPr/>
        </p:nvCxnSpPr>
        <p:spPr bwMode="auto">
          <a:xfrm>
            <a:off x="3657600" y="3802063"/>
            <a:ext cx="3810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0" name="Rectangle 29"/>
          <p:cNvSpPr/>
          <p:nvPr/>
        </p:nvSpPr>
        <p:spPr bwMode="auto">
          <a:xfrm>
            <a:off x="4114800" y="3573545"/>
            <a:ext cx="1752600" cy="610252"/>
          </a:xfrm>
          <a:prstGeom prst="rect">
            <a:avLst/>
          </a:prstGeom>
          <a:solidFill>
            <a:srgbClr val="6A024F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8817" name="TextBox 11"/>
          <p:cNvSpPr txBox="1">
            <a:spLocks noChangeArrowheads="1"/>
          </p:cNvSpPr>
          <p:nvPr/>
        </p:nvSpPr>
        <p:spPr bwMode="auto">
          <a:xfrm>
            <a:off x="4191000" y="3573463"/>
            <a:ext cx="1600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Optic Nerve Injury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402345"/>
            <a:ext cx="1752600" cy="610252"/>
          </a:xfrm>
          <a:prstGeom prst="rect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8821" name="TextBox 11"/>
          <p:cNvSpPr txBox="1">
            <a:spLocks noChangeArrowheads="1"/>
          </p:cNvSpPr>
          <p:nvPr/>
        </p:nvSpPr>
        <p:spPr bwMode="auto">
          <a:xfrm>
            <a:off x="4191000" y="5402263"/>
            <a:ext cx="1600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OPTIC NEUROPATHY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6553200" y="3421797"/>
            <a:ext cx="2209800" cy="913748"/>
          </a:xfrm>
          <a:prstGeom prst="rect">
            <a:avLst/>
          </a:prstGeom>
          <a:solidFill>
            <a:srgbClr val="6A024F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8825" name="TextBox 11"/>
          <p:cNvSpPr txBox="1">
            <a:spLocks noChangeArrowheads="1"/>
          </p:cNvSpPr>
          <p:nvPr/>
        </p:nvSpPr>
        <p:spPr bwMode="auto">
          <a:xfrm>
            <a:off x="6629400" y="3505200"/>
            <a:ext cx="2057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Irreversible Death of Retinal Ganglion Cells</a:t>
            </a:r>
          </a:p>
        </p:txBody>
      </p:sp>
      <p:cxnSp>
        <p:nvCxnSpPr>
          <p:cNvPr id="118826" name="Straight Connector 35"/>
          <p:cNvCxnSpPr>
            <a:cxnSpLocks noChangeShapeType="1"/>
          </p:cNvCxnSpPr>
          <p:nvPr/>
        </p:nvCxnSpPr>
        <p:spPr bwMode="auto">
          <a:xfrm>
            <a:off x="5867400" y="3802063"/>
            <a:ext cx="612775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7" name="Rectangle 36"/>
          <p:cNvSpPr/>
          <p:nvPr/>
        </p:nvSpPr>
        <p:spPr bwMode="auto">
          <a:xfrm>
            <a:off x="6781800" y="5402345"/>
            <a:ext cx="1752600" cy="610252"/>
          </a:xfrm>
          <a:prstGeom prst="rect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8830" name="TextBox 11"/>
          <p:cNvSpPr txBox="1">
            <a:spLocks noChangeArrowheads="1"/>
          </p:cNvSpPr>
          <p:nvPr/>
        </p:nvSpPr>
        <p:spPr bwMode="auto">
          <a:xfrm>
            <a:off x="6858000" y="5402263"/>
            <a:ext cx="1600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NEURONAL DEATH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2590800" y="1752600"/>
            <a:ext cx="1524000" cy="6858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>
              <a:defRPr/>
            </a:pPr>
            <a:r>
              <a:rPr lang="en-US" sz="1400" b="1" dirty="0"/>
              <a:t>Pressure Lowering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276600" y="2438400"/>
            <a:ext cx="152400" cy="381000"/>
            <a:chOff x="3276600" y="2362994"/>
            <a:chExt cx="152400" cy="381794"/>
          </a:xfrm>
        </p:grpSpPr>
        <p:cxnSp>
          <p:nvCxnSpPr>
            <p:cNvPr id="118835" name="Straight Connector 40"/>
            <p:cNvCxnSpPr>
              <a:cxnSpLocks noChangeShapeType="1"/>
            </p:cNvCxnSpPr>
            <p:nvPr/>
          </p:nvCxnSpPr>
          <p:spPr bwMode="auto">
            <a:xfrm rot="5400000">
              <a:off x="3162300" y="2552700"/>
              <a:ext cx="381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18836" name="Straight Connector 42"/>
            <p:cNvCxnSpPr>
              <a:cxnSpLocks noChangeShapeType="1"/>
            </p:cNvCxnSpPr>
            <p:nvPr/>
          </p:nvCxnSpPr>
          <p:spPr bwMode="auto">
            <a:xfrm>
              <a:off x="3276600" y="2743200"/>
              <a:ext cx="1524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49" name="Oval 48"/>
          <p:cNvSpPr/>
          <p:nvPr/>
        </p:nvSpPr>
        <p:spPr bwMode="auto">
          <a:xfrm>
            <a:off x="4876800" y="2743200"/>
            <a:ext cx="2362200" cy="6858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>
              <a:defRPr/>
            </a:pPr>
            <a:r>
              <a:rPr lang="en-US" sz="1400" b="1" dirty="0"/>
              <a:t>Neuro-protection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096000" y="3429000"/>
            <a:ext cx="152400" cy="381000"/>
            <a:chOff x="3276600" y="2362994"/>
            <a:chExt cx="152400" cy="381794"/>
          </a:xfrm>
        </p:grpSpPr>
        <p:cxnSp>
          <p:nvCxnSpPr>
            <p:cNvPr id="118841" name="Straight Connector 50"/>
            <p:cNvCxnSpPr>
              <a:cxnSpLocks noChangeShapeType="1"/>
            </p:cNvCxnSpPr>
            <p:nvPr/>
          </p:nvCxnSpPr>
          <p:spPr bwMode="auto">
            <a:xfrm rot="5400000">
              <a:off x="3162300" y="2552700"/>
              <a:ext cx="381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18842" name="Straight Connector 51"/>
            <p:cNvCxnSpPr>
              <a:cxnSpLocks noChangeShapeType="1"/>
            </p:cNvCxnSpPr>
            <p:nvPr/>
          </p:nvCxnSpPr>
          <p:spPr bwMode="auto">
            <a:xfrm>
              <a:off x="3276600" y="2743200"/>
              <a:ext cx="1524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6629400" cy="457200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GLAUCOMA : CLASSIFICATION</a:t>
            </a:r>
          </a:p>
        </p:txBody>
      </p:sp>
      <p:sp>
        <p:nvSpPr>
          <p:cNvPr id="219140" name="Line 4"/>
          <p:cNvSpPr>
            <a:spLocks noChangeShapeType="1"/>
          </p:cNvSpPr>
          <p:nvPr/>
        </p:nvSpPr>
        <p:spPr bwMode="auto">
          <a:xfrm>
            <a:off x="1447800" y="1447800"/>
            <a:ext cx="525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19142" name="Line 6"/>
          <p:cNvSpPr>
            <a:spLocks noChangeShapeType="1"/>
          </p:cNvSpPr>
          <p:nvPr/>
        </p:nvSpPr>
        <p:spPr bwMode="auto">
          <a:xfrm>
            <a:off x="6705600" y="1447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19143" name="Line 7"/>
          <p:cNvSpPr>
            <a:spLocks noChangeShapeType="1"/>
          </p:cNvSpPr>
          <p:nvPr/>
        </p:nvSpPr>
        <p:spPr bwMode="auto">
          <a:xfrm>
            <a:off x="4648200" y="1219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14800" y="838200"/>
            <a:ext cx="14478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Glaucoma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81600" y="6611779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http://www.nei.nih.gov/health/glaucoma/glaucoma_facts.asp</a:t>
            </a:r>
            <a:endParaRPr lang="en-US" sz="1000" dirty="0"/>
          </a:p>
        </p:txBody>
      </p:sp>
      <p:sp>
        <p:nvSpPr>
          <p:cNvPr id="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828800"/>
            <a:ext cx="8153400" cy="3429000"/>
          </a:xfrm>
          <a:solidFill>
            <a:schemeClr val="accent6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 sz="2000" dirty="0" smtClean="0"/>
          </a:p>
          <a:p>
            <a:pPr algn="l">
              <a:lnSpc>
                <a:spcPct val="5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Congenital					Acquired</a:t>
            </a:r>
          </a:p>
          <a:p>
            <a:pPr algn="l">
              <a:lnSpc>
                <a:spcPct val="9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(Buphthalmos)</a:t>
            </a:r>
          </a:p>
          <a:p>
            <a:pPr algn="l">
              <a:lnSpc>
                <a:spcPct val="90000"/>
              </a:lnSpc>
            </a:pPr>
            <a:r>
              <a:rPr lang="en-US" sz="2000" dirty="0" smtClean="0"/>
              <a:t>				</a:t>
            </a:r>
          </a:p>
          <a:p>
            <a:pPr algn="l">
              <a:lnSpc>
                <a:spcPct val="90000"/>
              </a:lnSpc>
            </a:pPr>
            <a:r>
              <a:rPr lang="en-US" sz="2000" dirty="0" smtClean="0"/>
              <a:t>                                               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Primary	             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</a:t>
            </a:r>
            <a:r>
              <a:rPr lang="en-US" sz="2000" b="1" dirty="0" smtClean="0">
                <a:solidFill>
                  <a:schemeClr val="tx1"/>
                </a:solidFill>
              </a:rPr>
              <a:t>Secondary</a:t>
            </a:r>
          </a:p>
          <a:p>
            <a:pPr algn="l">
              <a:lnSpc>
                <a:spcPct val="90000"/>
              </a:lnSpc>
            </a:pPr>
            <a:endParaRPr lang="en-US" sz="2000" dirty="0" smtClean="0"/>
          </a:p>
          <a:p>
            <a:pPr algn="l">
              <a:lnSpc>
                <a:spcPct val="90000"/>
              </a:lnSpc>
            </a:pPr>
            <a:r>
              <a:rPr lang="en-US" sz="2000" dirty="0" smtClean="0"/>
              <a:t>			</a:t>
            </a:r>
            <a:r>
              <a:rPr lang="en-US" sz="2000" b="1" dirty="0" smtClean="0">
                <a:solidFill>
                  <a:schemeClr val="tx1"/>
                </a:solidFill>
              </a:rPr>
              <a:t>Open </a:t>
            </a:r>
            <a:r>
              <a:rPr lang="en-US" sz="2000" b="1" dirty="0" smtClean="0">
                <a:solidFill>
                  <a:schemeClr val="tx1"/>
                </a:solidFill>
              </a:rPr>
              <a:t>angle	</a:t>
            </a:r>
            <a:r>
              <a:rPr lang="en-US" sz="2000" dirty="0" smtClean="0"/>
              <a:t>	</a:t>
            </a:r>
            <a:r>
              <a:rPr lang="en-US" sz="2000" b="1" dirty="0" smtClean="0">
                <a:solidFill>
                  <a:schemeClr val="tx1"/>
                </a:solidFill>
              </a:rPr>
              <a:t>Primary angle						          closure glaucoma</a:t>
            </a:r>
          </a:p>
          <a:p>
            <a:pPr algn="l">
              <a:lnSpc>
                <a:spcPct val="90000"/>
              </a:lnSpc>
            </a:pPr>
            <a:endParaRPr lang="en-US" sz="2000" dirty="0" smtClean="0"/>
          </a:p>
          <a:p>
            <a:pPr algn="l">
              <a:lnSpc>
                <a:spcPct val="90000"/>
              </a:lnSpc>
            </a:pPr>
            <a:r>
              <a:rPr lang="en-US" sz="2000" dirty="0" smtClean="0"/>
              <a:t>	</a:t>
            </a:r>
            <a:r>
              <a:rPr lang="en-US" sz="2000" b="1" dirty="0" smtClean="0">
                <a:solidFill>
                  <a:schemeClr val="tx1"/>
                </a:solidFill>
              </a:rPr>
              <a:t>Primary open angle		Normal Tension 		 glaucoma (POAG) 		glaucoma/Normal </a:t>
            </a:r>
          </a:p>
          <a:p>
            <a:pPr algn="l">
              <a:lnSpc>
                <a:spcPct val="9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					Pressure glaucoma 					(NTG/NPG)</a:t>
            </a:r>
          </a:p>
          <a:p>
            <a:pPr algn="l">
              <a:lnSpc>
                <a:spcPct val="9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1447800" y="1447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>
            <a:off x="3733800" y="25146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3733800" y="2514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6934200" y="2514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6553200" y="2286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3620294" y="3161506"/>
            <a:ext cx="227806" cy="7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343400" y="3505200"/>
            <a:ext cx="990600" cy="609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200400" y="3505200"/>
            <a:ext cx="53340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114800" y="2971800"/>
            <a:ext cx="2057400" cy="457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81000" y="152400"/>
            <a:ext cx="8153400" cy="2286000"/>
          </a:xfrm>
          <a:prstGeom prst="horizontalScroll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 smtClean="0"/>
              <a:t>Glaucoma is the second leading cause of blindness in the world, according to the World Health Organization</a:t>
            </a:r>
            <a:r>
              <a:rPr lang="en-US" sz="3200" b="1" i="1" baseline="30000" dirty="0" smtClean="0"/>
              <a:t>1</a:t>
            </a:r>
            <a:endParaRPr lang="en-US" sz="3200" b="1" i="1" baseline="30000" dirty="0"/>
          </a:p>
        </p:txBody>
      </p:sp>
      <p:sp>
        <p:nvSpPr>
          <p:cNvPr id="3" name="Rectangle 2"/>
          <p:cNvSpPr/>
          <p:nvPr/>
        </p:nvSpPr>
        <p:spPr>
          <a:xfrm>
            <a:off x="609600" y="2667000"/>
            <a:ext cx="7620000" cy="3352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/>
              <a:t>8.4 million people will be blind from primary glaucoma by 2010, rising to 11.1 million by 2020</a:t>
            </a:r>
            <a:r>
              <a:rPr lang="en-US" sz="3200" b="1" i="1" baseline="30000" dirty="0" smtClean="0"/>
              <a:t>2</a:t>
            </a:r>
            <a:endParaRPr lang="en-US" sz="3200" b="1" i="1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4572000" y="6457890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1.http://www.glaucoma.org/learn/glaucoma_facts.php</a:t>
            </a:r>
          </a:p>
          <a:p>
            <a:r>
              <a:rPr lang="en-US" sz="1000" dirty="0" smtClean="0"/>
              <a:t>2. Br J Ophthalmol. 2006 March; 90(3): 253–254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ChangeArrowheads="1"/>
          </p:cNvSpPr>
          <p:nvPr/>
        </p:nvSpPr>
        <p:spPr bwMode="auto">
          <a:xfrm>
            <a:off x="533400" y="304800"/>
            <a:ext cx="76311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kumimoji="1" lang="en-US" sz="3600" b="1" i="1" dirty="0">
                <a:solidFill>
                  <a:schemeClr val="tx2">
                    <a:lumMod val="50000"/>
                  </a:schemeClr>
                </a:solidFill>
              </a:rPr>
              <a:t>Glaucoma: Types of Glaucoma</a:t>
            </a:r>
          </a:p>
        </p:txBody>
      </p:sp>
      <p:pic>
        <p:nvPicPr>
          <p:cNvPr id="302083" name="Picture 3" descr="D:\Jobs\Cipla\Sandhya\Glaucoma\ChronicOrPrimaryOpenAng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8025" y="1371600"/>
            <a:ext cx="3394075" cy="4800600"/>
          </a:xfrm>
          <a:prstGeom prst="rect">
            <a:avLst/>
          </a:prstGeom>
          <a:noFill/>
        </p:spPr>
      </p:pic>
      <p:sp>
        <p:nvSpPr>
          <p:cNvPr id="302084" name="Line 4"/>
          <p:cNvSpPr>
            <a:spLocks noChangeShapeType="1"/>
          </p:cNvSpPr>
          <p:nvPr/>
        </p:nvSpPr>
        <p:spPr bwMode="auto">
          <a:xfrm flipH="1">
            <a:off x="5397500" y="4267200"/>
            <a:ext cx="546100" cy="55880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1219200" y="2292350"/>
            <a:ext cx="37338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Chronic or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Primary Open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Angle Glaucoma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2806700" y="4772025"/>
            <a:ext cx="27432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Clogged Drainage holes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1320800" y="5764213"/>
            <a:ext cx="5334000" cy="9159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The angle between the iris and the cornea is normal, but the drainage holes get clogged from the inside. 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6565900" y="1358900"/>
            <a:ext cx="1143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bg2"/>
                </a:solidFill>
              </a:rPr>
              <a:t>Lens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191000" y="6611779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http://www.nei.nih.gov/health/glaucoma/glaucoma_facts.asp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ChangeArrowheads="1"/>
          </p:cNvSpPr>
          <p:nvPr/>
        </p:nvSpPr>
        <p:spPr bwMode="auto">
          <a:xfrm>
            <a:off x="457200" y="228600"/>
            <a:ext cx="76311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kumimoji="1" lang="en-US" sz="3600" b="1" i="1" dirty="0">
                <a:solidFill>
                  <a:schemeClr val="tx2">
                    <a:lumMod val="50000"/>
                  </a:schemeClr>
                </a:solidFill>
              </a:rPr>
              <a:t>Glaucoma: Types of Glaucoma</a:t>
            </a:r>
          </a:p>
        </p:txBody>
      </p:sp>
      <p:pic>
        <p:nvPicPr>
          <p:cNvPr id="303107" name="Picture 3" descr="D:\Jobs\Cipla\Sandhya\Glaucoma\AcuteAngleClosur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6600" y="1389063"/>
            <a:ext cx="3200400" cy="4537075"/>
          </a:xfrm>
          <a:prstGeom prst="rect">
            <a:avLst/>
          </a:prstGeom>
          <a:noFill/>
        </p:spPr>
      </p:pic>
      <p:sp>
        <p:nvSpPr>
          <p:cNvPr id="303108" name="Line 4"/>
          <p:cNvSpPr>
            <a:spLocks noChangeShapeType="1"/>
          </p:cNvSpPr>
          <p:nvPr/>
        </p:nvSpPr>
        <p:spPr bwMode="auto">
          <a:xfrm flipH="1">
            <a:off x="5626100" y="4076700"/>
            <a:ext cx="482600" cy="52070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384300" y="2216150"/>
            <a:ext cx="37338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Acute Angle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Closure Glaucoma</a:t>
            </a:r>
          </a:p>
        </p:txBody>
      </p:sp>
      <p:sp>
        <p:nvSpPr>
          <p:cNvPr id="303110" name="Text Box 6"/>
          <p:cNvSpPr txBox="1">
            <a:spLocks noChangeArrowheads="1"/>
          </p:cNvSpPr>
          <p:nvPr/>
        </p:nvSpPr>
        <p:spPr bwMode="auto">
          <a:xfrm>
            <a:off x="3060700" y="4568825"/>
            <a:ext cx="27432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Blocked Drainage holes</a:t>
            </a:r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435100" y="5459413"/>
            <a:ext cx="5334000" cy="9159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The angle is narrower than normal. If fluid can’t flow easily through the opening in the pupil, the iris pushes forward and blocks the drainage holes.</a:t>
            </a: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6565900" y="1358900"/>
            <a:ext cx="7366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bg2"/>
                </a:solidFill>
              </a:rPr>
              <a:t>Lens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191000" y="6611779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http://www.nei.nih.gov/health/glaucoma/glaucoma_facts.asp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 idx="4294967295"/>
          </p:nvPr>
        </p:nvSpPr>
        <p:spPr>
          <a:xfrm>
            <a:off x="457200" y="320040"/>
            <a:ext cx="7239000" cy="822960"/>
          </a:xfrm>
        </p:spPr>
        <p:txBody>
          <a:bodyPr/>
          <a:lstStyle/>
          <a:p>
            <a:pPr algn="ctr" eaLnBrk="1" hangingPunct="1"/>
            <a:r>
              <a:rPr lang="en-US" sz="3200" b="1" dirty="0" smtClean="0"/>
              <a:t>Glaucoma : Diagnosis</a:t>
            </a:r>
            <a:endParaRPr lang="en-US" sz="3200" dirty="0" smtClean="0"/>
          </a:p>
        </p:txBody>
      </p:sp>
      <p:sp>
        <p:nvSpPr>
          <p:cNvPr id="114692" name="TextBox 6"/>
          <p:cNvSpPr txBox="1">
            <a:spLocks noChangeArrowheads="1"/>
          </p:cNvSpPr>
          <p:nvPr/>
        </p:nvSpPr>
        <p:spPr bwMode="auto">
          <a:xfrm>
            <a:off x="3810000" y="6611779"/>
            <a:ext cx="4419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Ref: Asian J. of Ophthalmology vol.3. No.3. 4, 2001 suppl</a:t>
            </a:r>
            <a:r>
              <a:rPr lang="en-US" sz="1000" i="1" dirty="0"/>
              <a:t>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39063" t="26561" r="18750" b="18750"/>
          <a:stretch>
            <a:fillRect/>
          </a:stretch>
        </p:blipFill>
        <p:spPr bwMode="auto">
          <a:xfrm>
            <a:off x="152400" y="2057400"/>
            <a:ext cx="3124200" cy="3886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58594" t="27083" r="23306" b="19618"/>
          <a:stretch>
            <a:fillRect/>
          </a:stretch>
        </p:blipFill>
        <p:spPr bwMode="auto">
          <a:xfrm>
            <a:off x="3657600" y="2133600"/>
            <a:ext cx="1765300" cy="3898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10200" y="2133600"/>
            <a:ext cx="2667000" cy="3477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/>
              <a:t>Tonometry</a:t>
            </a:r>
            <a:endParaRPr lang="en-US" sz="2200" b="1" dirty="0"/>
          </a:p>
          <a:p>
            <a:pPr>
              <a:spcBef>
                <a:spcPct val="50000"/>
              </a:spcBef>
            </a:pPr>
            <a:r>
              <a:rPr lang="en-US" sz="2200" b="0" dirty="0"/>
              <a:t>Measurement of I.O.P.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200" b="0" dirty="0" err="1"/>
              <a:t>Schiotz</a:t>
            </a:r>
            <a:r>
              <a:rPr lang="en-US" sz="2200" b="0" dirty="0"/>
              <a:t> tonometry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200" b="0" dirty="0"/>
              <a:t>Applanation tonometry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200" b="0" dirty="0"/>
              <a:t>Non contact tonometry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TONOMETRY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638800" cy="4625609"/>
          </a:xfrm>
        </p:spPr>
        <p:txBody>
          <a:bodyPr/>
          <a:lstStyle/>
          <a:p>
            <a:r>
              <a:rPr lang="en-US" dirty="0" smtClean="0"/>
              <a:t>Tonometry measures IOP by recording the resistance of your cornea to pressure (</a:t>
            </a:r>
            <a:r>
              <a:rPr lang="en-US" dirty="0" smtClean="0"/>
              <a:t>indentation)</a:t>
            </a:r>
          </a:p>
          <a:p>
            <a:endParaRPr lang="en-US" dirty="0" smtClean="0"/>
          </a:p>
          <a:p>
            <a:r>
              <a:rPr lang="en-US" dirty="0" err="1" smtClean="0"/>
              <a:t>Eyedrops</a:t>
            </a:r>
            <a:r>
              <a:rPr lang="en-US" dirty="0" smtClean="0"/>
              <a:t> </a:t>
            </a:r>
            <a:r>
              <a:rPr lang="en-US" dirty="0" smtClean="0"/>
              <a:t>to numb the surface of your eye are used with most of the </a:t>
            </a:r>
            <a:r>
              <a:rPr lang="en-US" dirty="0" smtClean="0"/>
              <a:t>methods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6324600" y="6611779"/>
            <a:ext cx="2819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http://www.webmd.com/eye-health/tonometry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Applanation (Goldmann) tonometry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029200" cy="462560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Uses </a:t>
            </a:r>
            <a:r>
              <a:rPr lang="en-US" sz="2400" dirty="0" smtClean="0"/>
              <a:t>a small probe to gently flatten part of </a:t>
            </a:r>
            <a:r>
              <a:rPr lang="en-US" sz="2400" dirty="0" smtClean="0"/>
              <a:t>the cornea </a:t>
            </a:r>
            <a:r>
              <a:rPr lang="en-US" sz="2400" dirty="0" smtClean="0"/>
              <a:t>to measure eye pressure and a microscope called a slit lamp to look at </a:t>
            </a:r>
            <a:r>
              <a:rPr lang="en-US" sz="2400" dirty="0" smtClean="0"/>
              <a:t> eye</a:t>
            </a:r>
          </a:p>
          <a:p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 smtClean="0"/>
              <a:t>pressure in </a:t>
            </a:r>
            <a:r>
              <a:rPr lang="en-US" sz="2400" dirty="0" smtClean="0"/>
              <a:t>eye </a:t>
            </a:r>
            <a:r>
              <a:rPr lang="en-US" sz="2400" dirty="0" smtClean="0"/>
              <a:t>is measured by how much force is needed to flatten </a:t>
            </a:r>
            <a:r>
              <a:rPr lang="en-US" sz="2400" dirty="0" smtClean="0"/>
              <a:t>the cornea</a:t>
            </a:r>
          </a:p>
          <a:p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 smtClean="0"/>
              <a:t>type of tonometry is very accurate and is often used to measure IOP after a simple screening test (such as air-puff tonometry) finds an increased </a:t>
            </a:r>
            <a:r>
              <a:rPr lang="en-US" sz="2400" dirty="0" smtClean="0"/>
              <a:t>IOP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324600" y="6611779"/>
            <a:ext cx="2819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http://www.webmd.com/eye-health/tonometry</a:t>
            </a:r>
            <a:endParaRPr lang="en-US" sz="1000" dirty="0"/>
          </a:p>
        </p:txBody>
      </p:sp>
      <p:pic>
        <p:nvPicPr>
          <p:cNvPr id="3074" name="Picture 2" descr="http://www.ophthobook.com/wp-content/uploads/2007/12/video-glaucoma-slitla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676400"/>
            <a:ext cx="3581400" cy="2225675"/>
          </a:xfrm>
          <a:prstGeom prst="rect">
            <a:avLst/>
          </a:prstGeom>
          <a:noFill/>
        </p:spPr>
      </p:pic>
      <p:pic>
        <p:nvPicPr>
          <p:cNvPr id="3076" name="Picture 4" descr="http://www.umaeyeclinic.in/images/glaucoma_pic_3T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038600"/>
            <a:ext cx="32004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Glaucoma : Diagnosis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8542" t="32118" r="19402" b="31596"/>
          <a:stretch>
            <a:fillRect/>
          </a:stretch>
        </p:blipFill>
        <p:spPr bwMode="auto">
          <a:xfrm>
            <a:off x="228600" y="2057400"/>
            <a:ext cx="4102100" cy="26543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3400" y="4800600"/>
            <a:ext cx="3860800" cy="98488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smtClean="0"/>
              <a:t>Gonioscopy</a:t>
            </a:r>
            <a:r>
              <a:rPr lang="en-US" sz="2200" dirty="0">
                <a:solidFill>
                  <a:schemeClr val="accent2"/>
                </a:solidFill>
              </a:rPr>
              <a:t/>
            </a:r>
            <a:br>
              <a:rPr lang="en-US" sz="2200" dirty="0">
                <a:solidFill>
                  <a:schemeClr val="accent2"/>
                </a:solidFill>
              </a:rPr>
            </a:br>
            <a:r>
              <a:rPr lang="en-US" dirty="0"/>
              <a:t>Measurement of anterior chamber angle</a:t>
            </a:r>
          </a:p>
        </p:txBody>
      </p:sp>
      <p:pic>
        <p:nvPicPr>
          <p:cNvPr id="6" name="Picture 4" descr="D:\Jobs\Cipla\Sandhya\Glaucoma\Perimetr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057400"/>
            <a:ext cx="3479800" cy="2590800"/>
          </a:xfrm>
          <a:prstGeom prst="rect">
            <a:avLst/>
          </a:prstGeom>
          <a:noFill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648200" y="4876800"/>
            <a:ext cx="3429000" cy="126188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smtClean="0"/>
              <a:t>Perimetry</a:t>
            </a:r>
            <a:r>
              <a:rPr lang="en-US" sz="2200" dirty="0">
                <a:solidFill>
                  <a:schemeClr val="accent2"/>
                </a:solidFill>
              </a:rPr>
              <a:t/>
            </a:r>
            <a:br>
              <a:rPr lang="en-US" sz="2200" dirty="0">
                <a:solidFill>
                  <a:schemeClr val="accent2"/>
                </a:solidFill>
              </a:rPr>
            </a:br>
            <a:r>
              <a:rPr lang="en-US" sz="1800" b="0" dirty="0"/>
              <a:t>Actual measurement of visual field looking for any dark areas in field of vision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810000" y="6611779"/>
            <a:ext cx="4419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Ref: Asian J. of Ophthalmology vol.3. No.3. 4, 2001 suppl</a:t>
            </a:r>
            <a:r>
              <a:rPr lang="en-US" sz="1000" i="1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PERIMETRY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114800" cy="4625609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 smtClean="0"/>
              <a:t>To do the test, you sit and look inside a bowl-shaped instrument called a </a:t>
            </a:r>
            <a:r>
              <a:rPr lang="en-US" sz="1700" dirty="0" smtClean="0"/>
              <a:t>perimeter</a:t>
            </a:r>
          </a:p>
          <a:p>
            <a:endParaRPr lang="en-US" sz="1700" dirty="0" smtClean="0"/>
          </a:p>
          <a:p>
            <a:r>
              <a:rPr lang="en-US" sz="1700" dirty="0" smtClean="0"/>
              <a:t> </a:t>
            </a:r>
            <a:r>
              <a:rPr lang="en-US" sz="1700" dirty="0" smtClean="0"/>
              <a:t>While you stare at the center of the bowl, lights </a:t>
            </a:r>
            <a:r>
              <a:rPr lang="en-US" sz="1700" dirty="0" smtClean="0"/>
              <a:t>flash</a:t>
            </a:r>
          </a:p>
          <a:p>
            <a:endParaRPr lang="en-US" sz="1700" dirty="0" smtClean="0"/>
          </a:p>
          <a:p>
            <a:r>
              <a:rPr lang="en-US" sz="1700" dirty="0" smtClean="0"/>
              <a:t> </a:t>
            </a:r>
            <a:r>
              <a:rPr lang="en-US" sz="1700" dirty="0" smtClean="0"/>
              <a:t>You press a button each time you see a </a:t>
            </a:r>
            <a:r>
              <a:rPr lang="en-US" sz="1700" dirty="0" smtClean="0"/>
              <a:t>flash</a:t>
            </a:r>
          </a:p>
          <a:p>
            <a:endParaRPr lang="en-US" sz="1700" dirty="0" smtClean="0"/>
          </a:p>
          <a:p>
            <a:r>
              <a:rPr lang="en-US" sz="1700" dirty="0" smtClean="0"/>
              <a:t> </a:t>
            </a:r>
            <a:r>
              <a:rPr lang="en-US" sz="1700" dirty="0" smtClean="0"/>
              <a:t>A computer records the spot of each flash and if you pressed the button when the light flashed in that </a:t>
            </a:r>
            <a:r>
              <a:rPr lang="en-US" sz="1700" dirty="0" smtClean="0"/>
              <a:t>spot</a:t>
            </a:r>
          </a:p>
          <a:p>
            <a:endParaRPr lang="en-US" sz="1700" dirty="0" smtClean="0"/>
          </a:p>
          <a:p>
            <a:r>
              <a:rPr lang="en-US" sz="1700" dirty="0" smtClean="0"/>
              <a:t>At the end of the test, a printout shows if there are areas of your vision where you did not see the flashes of </a:t>
            </a:r>
            <a:r>
              <a:rPr lang="en-US" sz="1700" dirty="0" smtClean="0"/>
              <a:t>light</a:t>
            </a:r>
          </a:p>
          <a:p>
            <a:pPr>
              <a:buNone/>
            </a:pPr>
            <a:endParaRPr lang="en-US" sz="1700" dirty="0" smtClean="0"/>
          </a:p>
          <a:p>
            <a:r>
              <a:rPr lang="en-US" sz="1700" dirty="0" smtClean="0"/>
              <a:t>These </a:t>
            </a:r>
            <a:r>
              <a:rPr lang="en-US" sz="1700" dirty="0" smtClean="0"/>
              <a:t>are areas of vision </a:t>
            </a:r>
            <a:r>
              <a:rPr lang="en-US" sz="1700" dirty="0" smtClean="0"/>
              <a:t>loss</a:t>
            </a:r>
          </a:p>
          <a:p>
            <a:pPr>
              <a:buNone/>
            </a:pPr>
            <a:endParaRPr lang="en-US" sz="1700" dirty="0" smtClean="0"/>
          </a:p>
          <a:p>
            <a:r>
              <a:rPr lang="en-US" sz="1700" dirty="0" smtClean="0"/>
              <a:t>Loss </a:t>
            </a:r>
            <a:r>
              <a:rPr lang="en-US" sz="1700" dirty="0" smtClean="0"/>
              <a:t>of peripheral vision is often an early sign of glaucoma.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9600" y="6611779"/>
            <a:ext cx="472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http://www.webmd.com/eye-health/perimetry-test-visual-field-testing-for-glaucoma</a:t>
            </a:r>
            <a:endParaRPr lang="en-US" sz="1000" dirty="0"/>
          </a:p>
        </p:txBody>
      </p:sp>
      <p:pic>
        <p:nvPicPr>
          <p:cNvPr id="2050" name="Picture 2" descr="http://www.glaucoma-eye-info.com/images/Perimet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828800"/>
            <a:ext cx="35814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3" name="Picture 3" descr="http://www.eyesearch.com/eye.drops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1524000"/>
            <a:ext cx="2786062" cy="1733550"/>
          </a:xfrm>
          <a:prstGeom prst="rect">
            <a:avLst/>
          </a:prstGeom>
          <a:noFill/>
        </p:spPr>
      </p:pic>
      <p:sp>
        <p:nvSpPr>
          <p:cNvPr id="250884" name="Text Box 4"/>
          <p:cNvSpPr txBox="1">
            <a:spLocks noChangeArrowheads="1"/>
          </p:cNvSpPr>
          <p:nvPr/>
        </p:nvSpPr>
        <p:spPr bwMode="auto">
          <a:xfrm>
            <a:off x="358775" y="3286125"/>
            <a:ext cx="206851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Eye drops</a:t>
            </a:r>
          </a:p>
        </p:txBody>
      </p:sp>
      <p:pic>
        <p:nvPicPr>
          <p:cNvPr id="250886" name="Picture 6" descr="http://www.pedtrauma.gr/pics/photos/prolipsi/pills.jpg"/>
          <p:cNvPicPr>
            <a:picLocks noChangeAspect="1" noChangeArrowheads="1"/>
          </p:cNvPicPr>
          <p:nvPr/>
        </p:nvPicPr>
        <p:blipFill>
          <a:blip r:embed="rId3"/>
          <a:srcRect l="2438" t="6142" r="2438" b="5865"/>
          <a:stretch>
            <a:fillRect/>
          </a:stretch>
        </p:blipFill>
        <p:spPr bwMode="auto">
          <a:xfrm>
            <a:off x="4724400" y="1600200"/>
            <a:ext cx="2971800" cy="1524000"/>
          </a:xfrm>
          <a:prstGeom prst="rect">
            <a:avLst/>
          </a:prstGeom>
          <a:noFill/>
        </p:spPr>
      </p:pic>
      <p:sp>
        <p:nvSpPr>
          <p:cNvPr id="250887" name="Text Box 7"/>
          <p:cNvSpPr txBox="1">
            <a:spLocks noChangeArrowheads="1"/>
          </p:cNvSpPr>
          <p:nvPr/>
        </p:nvSpPr>
        <p:spPr bwMode="auto">
          <a:xfrm>
            <a:off x="5791200" y="3124200"/>
            <a:ext cx="103663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Pills</a:t>
            </a:r>
          </a:p>
        </p:txBody>
      </p:sp>
      <p:pic>
        <p:nvPicPr>
          <p:cNvPr id="250889" name="Picture 9" descr="http://www.research.umich.edu/research_guide/annual_reports/FY01/images/intralas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" y="4068763"/>
            <a:ext cx="2124075" cy="1936750"/>
          </a:xfrm>
          <a:prstGeom prst="rect">
            <a:avLst/>
          </a:prstGeom>
          <a:noFill/>
        </p:spPr>
      </p:pic>
      <p:sp>
        <p:nvSpPr>
          <p:cNvPr id="250890" name="Text Box 10"/>
          <p:cNvSpPr txBox="1">
            <a:spLocks noChangeArrowheads="1"/>
          </p:cNvSpPr>
          <p:nvPr/>
        </p:nvSpPr>
        <p:spPr bwMode="auto">
          <a:xfrm>
            <a:off x="304800" y="6080125"/>
            <a:ext cx="23050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Laser surgery</a:t>
            </a:r>
          </a:p>
        </p:txBody>
      </p:sp>
      <p:pic>
        <p:nvPicPr>
          <p:cNvPr id="250892" name="Picture 12" descr="http://www.willard-oh.com/fumc/News_991120_Surgery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4114800"/>
            <a:ext cx="2362200" cy="1897063"/>
          </a:xfrm>
          <a:prstGeom prst="rect">
            <a:avLst/>
          </a:prstGeom>
          <a:noFill/>
        </p:spPr>
      </p:pic>
      <p:sp>
        <p:nvSpPr>
          <p:cNvPr id="250893" name="Text Box 13"/>
          <p:cNvSpPr txBox="1">
            <a:spLocks noChangeArrowheads="1"/>
          </p:cNvSpPr>
          <p:nvPr/>
        </p:nvSpPr>
        <p:spPr bwMode="auto">
          <a:xfrm>
            <a:off x="2819400" y="6096000"/>
            <a:ext cx="290353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Eye operations</a:t>
            </a:r>
          </a:p>
        </p:txBody>
      </p:sp>
      <p:sp>
        <p:nvSpPr>
          <p:cNvPr id="250894" name="Text Box 14"/>
          <p:cNvSpPr txBox="1">
            <a:spLocks noChangeArrowheads="1"/>
          </p:cNvSpPr>
          <p:nvPr/>
        </p:nvSpPr>
        <p:spPr bwMode="auto">
          <a:xfrm>
            <a:off x="5638800" y="4419600"/>
            <a:ext cx="2724150" cy="946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2"/>
                </a:solidFill>
              </a:rPr>
              <a:t>Combination         method</a:t>
            </a:r>
          </a:p>
        </p:txBody>
      </p:sp>
      <p:sp>
        <p:nvSpPr>
          <p:cNvPr id="250896" name="Line 16"/>
          <p:cNvSpPr>
            <a:spLocks noChangeShapeType="1"/>
          </p:cNvSpPr>
          <p:nvPr/>
        </p:nvSpPr>
        <p:spPr bwMode="auto">
          <a:xfrm>
            <a:off x="5638800" y="4267200"/>
            <a:ext cx="2106613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0899" name="Line 19"/>
          <p:cNvSpPr>
            <a:spLocks noChangeShapeType="1"/>
          </p:cNvSpPr>
          <p:nvPr/>
        </p:nvSpPr>
        <p:spPr bwMode="auto">
          <a:xfrm>
            <a:off x="5715000" y="5562600"/>
            <a:ext cx="2265362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20040"/>
            <a:ext cx="7239000" cy="8991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TREATMENT</a:t>
            </a:r>
            <a:endParaRPr kumimoji="0" lang="en-US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6611779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http://www.nei.nih.gov/health/glaucoma/glaucoma_facts.asp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cs typeface="Times New Roman" pitchFamily="18" charset="0"/>
              </a:rPr>
              <a:t>GLAUCOMA: MEDICAL MANAGEMENT</a:t>
            </a:r>
            <a:r>
              <a:rPr lang="en-US" dirty="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83560"/>
            <a:ext cx="7772400" cy="416004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en-US" sz="2800" b="1" i="1" dirty="0" smtClean="0">
                <a:latin typeface="Arial Unicode MS" pitchFamily="34" charset="-128"/>
                <a:cs typeface="Times New Roman" pitchFamily="18" charset="0"/>
              </a:rPr>
              <a:t>    </a:t>
            </a:r>
            <a:r>
              <a:rPr lang="en-US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34" charset="-128"/>
                <a:cs typeface="Times New Roman" pitchFamily="18" charset="0"/>
              </a:rPr>
              <a:t>Today </a:t>
            </a:r>
            <a:r>
              <a:rPr lang="en-US" sz="32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34" charset="-128"/>
                <a:cs typeface="Times New Roman" pitchFamily="18" charset="0"/>
              </a:rPr>
              <a:t>the glaucoma treatment is targeted at lowering the intraocular pressure, which is the most common risk factor for the progression of the </a:t>
            </a:r>
            <a:r>
              <a:rPr lang="en-US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34" charset="-128"/>
                <a:cs typeface="Times New Roman" pitchFamily="18" charset="0"/>
              </a:rPr>
              <a:t>symptom</a:t>
            </a:r>
          </a:p>
          <a:p>
            <a:pPr>
              <a:buFont typeface="Wingdings" pitchFamily="2" charset="2"/>
              <a:buNone/>
            </a:pPr>
            <a:endParaRPr lang="en-US" sz="3200" b="1" i="1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 Unicode MS" pitchFamily="34" charset="-128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34" charset="-128"/>
                <a:cs typeface="Times New Roman" pitchFamily="18" charset="0"/>
              </a:rPr>
              <a:t>There </a:t>
            </a:r>
            <a:r>
              <a:rPr lang="en-US" sz="32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34" charset="-128"/>
                <a:cs typeface="Times New Roman" pitchFamily="18" charset="0"/>
              </a:rPr>
              <a:t>is a lot of research work going on in </a:t>
            </a:r>
            <a:r>
              <a:rPr lang="en-US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34" charset="-128"/>
                <a:cs typeface="Times New Roman" pitchFamily="18" charset="0"/>
              </a:rPr>
              <a:t>Neuroprotection </a:t>
            </a:r>
            <a:r>
              <a:rPr lang="en-US" sz="32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34" charset="-128"/>
                <a:cs typeface="Times New Roman" pitchFamily="18" charset="0"/>
              </a:rPr>
              <a:t>and </a:t>
            </a:r>
            <a:r>
              <a:rPr lang="en-US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itchFamily="34" charset="-128"/>
                <a:cs typeface="Times New Roman" pitchFamily="18" charset="0"/>
              </a:rPr>
              <a:t>neuroregeneration</a:t>
            </a:r>
            <a:endParaRPr lang="en-US" sz="2800" b="1" i="1" dirty="0">
              <a:solidFill>
                <a:schemeClr val="accent6">
                  <a:lumMod val="40000"/>
                  <a:lumOff val="6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800" b="1" i="1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0" y="6248400"/>
            <a:ext cx="41148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cs typeface="Arial" pitchFamily="34" charset="0"/>
              </a:rPr>
              <a:t>Adapted from:</a:t>
            </a:r>
          </a:p>
          <a:p>
            <a:r>
              <a:rPr lang="en-US" sz="1000" dirty="0" smtClean="0">
                <a:cs typeface="Arial" pitchFamily="34" charset="0"/>
              </a:rPr>
              <a:t> Ophthalmology Practice 2008, Vol 56; Issue 3; pgs: 223-230</a:t>
            </a:r>
          </a:p>
          <a:p>
            <a:pPr marL="225425" indent="-225425"/>
            <a:endParaRPr lang="en-US" sz="1100" dirty="0" smtClean="0">
              <a:latin typeface="Verdana" pitchFamily="34" charset="0"/>
            </a:endParaRPr>
          </a:p>
          <a:p>
            <a:pPr marL="225425" indent="-225425"/>
            <a:endParaRPr lang="en-US" sz="1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>
                <a:cs typeface="Times New Roman" pitchFamily="18" charset="0"/>
              </a:rPr>
              <a:t>BROAD CLASSIFICATION OF MEDICINES AVAILABLE (ANTI GLAUCOMA DRUGS)</a:t>
            </a:r>
            <a:r>
              <a:rPr lang="en-US" sz="2400" dirty="0"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400" dirty="0">
                <a:ea typeface="Arial Unicode MS" pitchFamily="34" charset="-128"/>
                <a:cs typeface="Arial Unicode MS" pitchFamily="34" charset="-128"/>
              </a:rPr>
            </a:br>
            <a:endParaRPr lang="en-US" sz="2400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8800"/>
            <a:ext cx="7772400" cy="3886200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1.    Beta blockers (</a:t>
            </a:r>
            <a:r>
              <a:rPr lang="en-US" sz="2800" dirty="0" err="1" smtClean="0">
                <a:latin typeface="Arial Unicode MS" pitchFamily="34" charset="-128"/>
                <a:cs typeface="Times New Roman" pitchFamily="18" charset="0"/>
              </a:rPr>
              <a:t>timolol</a:t>
            </a: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Arial Unicode MS" pitchFamily="34" charset="-128"/>
                <a:cs typeface="Times New Roman" pitchFamily="18" charset="0"/>
              </a:rPr>
              <a:t>betaxolol</a:t>
            </a: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 and   </a:t>
            </a:r>
          </a:p>
          <a:p>
            <a:pPr>
              <a:buFont typeface="Wingdings" pitchFamily="2" charset="2"/>
              <a:buNone/>
            </a:pP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         </a:t>
            </a:r>
            <a:r>
              <a:rPr lang="en-US" sz="2800" dirty="0" err="1" smtClean="0">
                <a:latin typeface="Arial Unicode MS" pitchFamily="34" charset="-128"/>
                <a:cs typeface="Times New Roman" pitchFamily="18" charset="0"/>
              </a:rPr>
              <a:t>levobunolol</a:t>
            </a: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)</a:t>
            </a:r>
            <a:endParaRPr lang="en-US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2.</a:t>
            </a:r>
            <a:r>
              <a:rPr lang="en-US" sz="2800" dirty="0" smtClean="0">
                <a:cs typeface="Times New Roman" pitchFamily="18" charset="0"/>
              </a:rPr>
              <a:t>      </a:t>
            </a: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Alpha agonists (</a:t>
            </a:r>
            <a:r>
              <a:rPr lang="en-US" sz="2800" dirty="0" err="1" smtClean="0">
                <a:latin typeface="Arial Unicode MS" pitchFamily="34" charset="-128"/>
                <a:cs typeface="Times New Roman" pitchFamily="18" charset="0"/>
              </a:rPr>
              <a:t>brimonidine</a:t>
            </a: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)</a:t>
            </a:r>
            <a:endParaRPr lang="en-US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3.</a:t>
            </a:r>
            <a:r>
              <a:rPr lang="en-US" sz="2800" dirty="0" smtClean="0">
                <a:cs typeface="Times New Roman" pitchFamily="18" charset="0"/>
              </a:rPr>
              <a:t>      </a:t>
            </a: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Prostaglandins and </a:t>
            </a:r>
            <a:r>
              <a:rPr lang="en-US" sz="2800" dirty="0" err="1" smtClean="0">
                <a:latin typeface="Arial Unicode MS" pitchFamily="34" charset="-128"/>
                <a:cs typeface="Times New Roman" pitchFamily="18" charset="0"/>
              </a:rPr>
              <a:t>prostanoids</a:t>
            </a: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         (</a:t>
            </a:r>
            <a:r>
              <a:rPr lang="en-US" sz="2800" dirty="0" err="1" smtClean="0">
                <a:latin typeface="Arial Unicode MS" pitchFamily="34" charset="-128"/>
                <a:cs typeface="Times New Roman" pitchFamily="18" charset="0"/>
              </a:rPr>
              <a:t>latanoprost</a:t>
            </a: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, bimatoprost)</a:t>
            </a:r>
            <a:endParaRPr lang="en-US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4.</a:t>
            </a:r>
            <a:r>
              <a:rPr lang="en-US" sz="2800" dirty="0" smtClean="0">
                <a:cs typeface="Times New Roman" pitchFamily="18" charset="0"/>
              </a:rPr>
              <a:t>      </a:t>
            </a: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Topical CAI (</a:t>
            </a:r>
            <a:r>
              <a:rPr lang="en-US" sz="2800" dirty="0" err="1" smtClean="0">
                <a:latin typeface="Arial Unicode MS" pitchFamily="34" charset="-128"/>
                <a:cs typeface="Times New Roman" pitchFamily="18" charset="0"/>
              </a:rPr>
              <a:t>dorzolamide</a:t>
            </a: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)</a:t>
            </a:r>
            <a:endParaRPr lang="en-US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5.</a:t>
            </a:r>
            <a:r>
              <a:rPr lang="en-US" sz="2800" dirty="0" smtClean="0">
                <a:cs typeface="Times New Roman" pitchFamily="18" charset="0"/>
              </a:rPr>
              <a:t>      </a:t>
            </a:r>
            <a:r>
              <a:rPr lang="en-US" sz="2800" dirty="0" smtClean="0">
                <a:latin typeface="Arial Unicode MS" pitchFamily="34" charset="-128"/>
                <a:cs typeface="Times New Roman" pitchFamily="18" charset="0"/>
              </a:rPr>
              <a:t>Combinations of drugs </a:t>
            </a:r>
            <a:endParaRPr lang="en-US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7826010" y="6457890"/>
            <a:ext cx="1317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Adapted from:</a:t>
            </a:r>
          </a:p>
          <a:p>
            <a:r>
              <a:rPr lang="en-US" sz="1000" dirty="0" smtClean="0"/>
              <a:t>BMJ 2001;323:1401–2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"/>
            <a:ext cx="60960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GLAUCOMA : INDIAN PREVALENCE 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143000"/>
            <a:ext cx="6019800" cy="5029200"/>
          </a:xfrm>
          <a:solidFill>
            <a:srgbClr val="99FFCC"/>
          </a:solidFill>
        </p:spPr>
        <p:txBody>
          <a:bodyPr>
            <a:normAutofit lnSpcReduction="10000"/>
          </a:bodyPr>
          <a:lstStyle/>
          <a:p>
            <a:pPr>
              <a:spcBef>
                <a:spcPts val="1000"/>
              </a:spcBef>
              <a:buSzPct val="100000"/>
              <a:buFont typeface="Arial" charset="0"/>
              <a:buChar char="■"/>
            </a:pPr>
            <a:r>
              <a:rPr lang="en-US" sz="2400" b="1" i="1" dirty="0" smtClean="0">
                <a:solidFill>
                  <a:schemeClr val="bg1"/>
                </a:solidFill>
              </a:rPr>
              <a:t>Approximately </a:t>
            </a:r>
            <a:r>
              <a:rPr lang="en-US" sz="2400" b="1" i="1" dirty="0" smtClean="0">
                <a:solidFill>
                  <a:srgbClr val="FF0000"/>
                </a:solidFill>
              </a:rPr>
              <a:t>11.2 million persons </a:t>
            </a:r>
            <a:r>
              <a:rPr lang="en-US" sz="2400" b="1" i="1" dirty="0" smtClean="0">
                <a:solidFill>
                  <a:schemeClr val="bg1"/>
                </a:solidFill>
              </a:rPr>
              <a:t>aged 40 years and older have </a:t>
            </a:r>
            <a:r>
              <a:rPr lang="en-US" sz="2400" b="1" i="1" dirty="0" smtClean="0">
                <a:solidFill>
                  <a:srgbClr val="FF0000"/>
                </a:solidFill>
              </a:rPr>
              <a:t>glaucoma</a:t>
            </a:r>
          </a:p>
          <a:p>
            <a:pPr>
              <a:spcBef>
                <a:spcPts val="1000"/>
              </a:spcBef>
              <a:buSzPct val="100000"/>
              <a:buFont typeface="Arial" charset="0"/>
              <a:buChar char="■"/>
            </a:pPr>
            <a:endParaRPr lang="en-US" sz="2400" b="1" i="1" dirty="0" smtClean="0">
              <a:solidFill>
                <a:srgbClr val="FF0000"/>
              </a:solidFill>
            </a:endParaRPr>
          </a:p>
          <a:p>
            <a:pPr>
              <a:spcBef>
                <a:spcPts val="1000"/>
              </a:spcBef>
              <a:buSzPct val="100000"/>
              <a:buFont typeface="Arial" charset="0"/>
              <a:buChar char="■"/>
            </a:pPr>
            <a:r>
              <a:rPr lang="en-US" sz="2400" b="1" i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Primary open angle glaucoma </a:t>
            </a:r>
            <a:r>
              <a:rPr lang="en-US" sz="2400" b="1" i="1" dirty="0" smtClean="0">
                <a:solidFill>
                  <a:schemeClr val="bg1"/>
                </a:solidFill>
              </a:rPr>
              <a:t>is estimated to affect </a:t>
            </a:r>
            <a:r>
              <a:rPr lang="en-US" sz="2400" b="1" i="1" dirty="0" smtClean="0">
                <a:solidFill>
                  <a:srgbClr val="FF0000"/>
                </a:solidFill>
              </a:rPr>
              <a:t>6.48 million</a:t>
            </a:r>
            <a:r>
              <a:rPr lang="en-US" sz="2400" b="1" i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Indians</a:t>
            </a:r>
          </a:p>
          <a:p>
            <a:pPr>
              <a:spcBef>
                <a:spcPts val="1000"/>
              </a:spcBef>
              <a:buSzPct val="100000"/>
              <a:buNone/>
            </a:pPr>
            <a:r>
              <a:rPr lang="en-US" sz="2400" b="1" i="1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1000"/>
              </a:spcBef>
              <a:buSzPct val="100000"/>
              <a:buFont typeface="Arial" charset="0"/>
              <a:buChar char="■"/>
            </a:pPr>
            <a:r>
              <a:rPr lang="en-US" sz="2400" b="1" i="1" dirty="0" smtClean="0">
                <a:solidFill>
                  <a:srgbClr val="FF0000"/>
                </a:solidFill>
              </a:rPr>
              <a:t>Primary angle-closure glaucoma </a:t>
            </a:r>
            <a:r>
              <a:rPr lang="en-US" sz="2400" b="1" i="1" dirty="0" smtClean="0">
                <a:solidFill>
                  <a:schemeClr val="bg1"/>
                </a:solidFill>
              </a:rPr>
              <a:t>is affecting  </a:t>
            </a:r>
            <a:r>
              <a:rPr lang="en-US" sz="2400" b="1" i="1" dirty="0" smtClean="0">
                <a:solidFill>
                  <a:srgbClr val="FF0000"/>
                </a:solidFill>
              </a:rPr>
              <a:t>2.54 million Indians</a:t>
            </a:r>
          </a:p>
          <a:p>
            <a:pPr>
              <a:spcBef>
                <a:spcPts val="1000"/>
              </a:spcBef>
              <a:buSzPct val="100000"/>
              <a:buFont typeface="Arial" charset="0"/>
              <a:buChar char="■"/>
            </a:pPr>
            <a:endParaRPr lang="en-US" sz="2400" b="1" i="1" dirty="0" smtClean="0">
              <a:solidFill>
                <a:schemeClr val="bg1"/>
              </a:solidFill>
            </a:endParaRPr>
          </a:p>
          <a:p>
            <a:pPr>
              <a:spcBef>
                <a:spcPts val="1000"/>
              </a:spcBef>
              <a:buSzPct val="100000"/>
              <a:buFont typeface="Arial" charset="0"/>
              <a:buChar char="■"/>
            </a:pPr>
            <a:r>
              <a:rPr lang="en-US" sz="2400" b="1" i="1" dirty="0" smtClean="0">
                <a:solidFill>
                  <a:schemeClr val="bg1"/>
                </a:solidFill>
              </a:rPr>
              <a:t> Those with </a:t>
            </a:r>
            <a:r>
              <a:rPr lang="en-US" sz="2400" b="1" i="1" dirty="0" smtClean="0">
                <a:solidFill>
                  <a:srgbClr val="FF0000"/>
                </a:solidFill>
              </a:rPr>
              <a:t>any form of primary angle-closure </a:t>
            </a:r>
            <a:r>
              <a:rPr lang="en-US" sz="2400" b="1" i="1" dirty="0" smtClean="0">
                <a:solidFill>
                  <a:schemeClr val="bg1"/>
                </a:solidFill>
              </a:rPr>
              <a:t>disease comprise </a:t>
            </a:r>
            <a:r>
              <a:rPr lang="en-US" sz="2400" b="1" i="1" dirty="0" smtClean="0">
                <a:solidFill>
                  <a:srgbClr val="FF0000"/>
                </a:solidFill>
              </a:rPr>
              <a:t>27.6 million Indians</a:t>
            </a:r>
            <a:endParaRPr lang="en-US" sz="2200" b="1" i="1" dirty="0" smtClean="0">
              <a:solidFill>
                <a:srgbClr val="FF0000"/>
              </a:solidFill>
            </a:endParaRP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3124200" y="4953000"/>
            <a:ext cx="472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5029200" y="6324600"/>
            <a:ext cx="41148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Verdana" pitchFamily="34" charset="0"/>
              </a:rPr>
              <a:t>Adapted from:</a:t>
            </a:r>
          </a:p>
          <a:p>
            <a:r>
              <a:rPr lang="en-US" sz="1000" dirty="0" smtClean="0"/>
              <a:t> Journal of Glaucoma: August 2010 - Volume 19 - Issue 6 - pp 391-397</a:t>
            </a:r>
          </a:p>
          <a:p>
            <a:pPr marL="225425" indent="-225425"/>
            <a:endParaRPr lang="en-US" sz="1100" dirty="0" smtClean="0">
              <a:latin typeface="Verdana" pitchFamily="34" charset="0"/>
            </a:endParaRPr>
          </a:p>
          <a:p>
            <a:pPr marL="225425" indent="-225425"/>
            <a:endParaRPr lang="en-US" sz="1000" dirty="0">
              <a:latin typeface="Verdana" pitchFamily="34" charset="0"/>
            </a:endParaRPr>
          </a:p>
        </p:txBody>
      </p:sp>
      <p:pic>
        <p:nvPicPr>
          <p:cNvPr id="112646" name="Picture 6" descr="indiafla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609600"/>
            <a:ext cx="251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9499999"/>
            </a:camera>
            <a:lightRig rig="threePt" dir="t"/>
          </a:scene3d>
        </p:spPr>
      </p:pic>
      <p:pic>
        <p:nvPicPr>
          <p:cNvPr id="15367" name="Picture 7" descr="in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3124200"/>
            <a:ext cx="154333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ChangeArrowheads="1"/>
          </p:cNvSpPr>
          <p:nvPr/>
        </p:nvSpPr>
        <p:spPr bwMode="auto">
          <a:xfrm>
            <a:off x="827088" y="304800"/>
            <a:ext cx="53578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kumimoji="1" lang="en-US" sz="3600" b="1" i="1" dirty="0">
                <a:solidFill>
                  <a:schemeClr val="bg2">
                    <a:lumMod val="10000"/>
                  </a:schemeClr>
                </a:solidFill>
              </a:rPr>
              <a:t>Glaucoma: Treatment</a:t>
            </a:r>
          </a:p>
        </p:txBody>
      </p:sp>
      <p:pic>
        <p:nvPicPr>
          <p:cNvPr id="310275" name="Picture 3" descr="D:\Jobs\Cipla\Sandhya\Glaucoma\Medical3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1700" y="1708150"/>
            <a:ext cx="3814763" cy="4730750"/>
          </a:xfrm>
          <a:prstGeom prst="rect">
            <a:avLst/>
          </a:prstGeom>
          <a:noFill/>
        </p:spPr>
      </p:pic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184400" y="1873250"/>
            <a:ext cx="14351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MEDICAL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2120900" y="6157913"/>
            <a:ext cx="45085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/>
              <a:t>Drugs increase conventional outflow.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5918200" y="1968500"/>
            <a:ext cx="7366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bg2"/>
                </a:solidFill>
              </a:rPr>
              <a:t>Lens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1000" y="6611779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http://www.nei.nih.gov/health/glaucoma/glaucoma_facts.asp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827088" y="304800"/>
            <a:ext cx="53578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kumimoji="1" lang="en-US" sz="3600" b="1" i="1" dirty="0">
                <a:solidFill>
                  <a:schemeClr val="bg2">
                    <a:lumMod val="10000"/>
                  </a:schemeClr>
                </a:solidFill>
              </a:rPr>
              <a:t>Glaucoma: Treatment</a:t>
            </a:r>
          </a:p>
        </p:txBody>
      </p:sp>
      <p:pic>
        <p:nvPicPr>
          <p:cNvPr id="311299" name="Picture 3" descr="D:\Jobs\Cipla\Sandhya\Glaucoma\Medical3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6050" y="1658938"/>
            <a:ext cx="3500438" cy="4759325"/>
          </a:xfrm>
          <a:prstGeom prst="rect">
            <a:avLst/>
          </a:prstGeom>
          <a:noFill/>
        </p:spPr>
      </p:pic>
      <p:sp>
        <p:nvSpPr>
          <p:cNvPr id="311300" name="Text Box 4"/>
          <p:cNvSpPr txBox="1">
            <a:spLocks noChangeArrowheads="1"/>
          </p:cNvSpPr>
          <p:nvPr/>
        </p:nvSpPr>
        <p:spPr bwMode="auto">
          <a:xfrm>
            <a:off x="1765300" y="6018213"/>
            <a:ext cx="50292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/>
              <a:t>Drugs reduce production of fluid in the eye.</a:t>
            </a:r>
          </a:p>
        </p:txBody>
      </p:sp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6146800" y="2006600"/>
            <a:ext cx="7366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bg2"/>
                </a:solidFill>
              </a:rPr>
              <a:t>Lens</a:t>
            </a:r>
          </a:p>
        </p:txBody>
      </p:sp>
      <p:sp>
        <p:nvSpPr>
          <p:cNvPr id="311302" name="Text Box 6"/>
          <p:cNvSpPr txBox="1">
            <a:spLocks noChangeArrowheads="1"/>
          </p:cNvSpPr>
          <p:nvPr/>
        </p:nvSpPr>
        <p:spPr bwMode="auto">
          <a:xfrm>
            <a:off x="1981200" y="1758950"/>
            <a:ext cx="14351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MEDICAL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1000" y="6611779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http://www.nei.nih.gov/health/glaucoma/glaucoma_facts.asp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D:\Jobs\Cipla\Sandhya\Glaucoma\Surgery Trabeculectom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3538" y="1716088"/>
            <a:ext cx="3416300" cy="4594225"/>
          </a:xfrm>
          <a:prstGeom prst="rect">
            <a:avLst/>
          </a:prstGeom>
          <a:noFill/>
        </p:spPr>
      </p:pic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827088" y="304800"/>
            <a:ext cx="53578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kumimoji="1" lang="en-US" sz="3600" b="1" i="1" dirty="0">
                <a:solidFill>
                  <a:schemeClr val="bg2">
                    <a:lumMod val="10000"/>
                  </a:schemeClr>
                </a:solidFill>
              </a:rPr>
              <a:t>Glaucoma: Treatment</a:t>
            </a:r>
          </a:p>
        </p:txBody>
      </p:sp>
      <p:sp>
        <p:nvSpPr>
          <p:cNvPr id="312324" name="Text Box 4"/>
          <p:cNvSpPr txBox="1">
            <a:spLocks noChangeArrowheads="1"/>
          </p:cNvSpPr>
          <p:nvPr/>
        </p:nvSpPr>
        <p:spPr bwMode="auto">
          <a:xfrm>
            <a:off x="1460500" y="1682750"/>
            <a:ext cx="2959100" cy="8540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SURGERY 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Trabeculectomy</a:t>
            </a:r>
          </a:p>
        </p:txBody>
      </p:sp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5664200" y="6191250"/>
            <a:ext cx="14224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/>
              <a:t>New Drain</a:t>
            </a:r>
          </a:p>
        </p:txBody>
      </p:sp>
      <p:sp>
        <p:nvSpPr>
          <p:cNvPr id="312326" name="Text Box 6"/>
          <p:cNvSpPr txBox="1">
            <a:spLocks noChangeArrowheads="1"/>
          </p:cNvSpPr>
          <p:nvPr/>
        </p:nvSpPr>
        <p:spPr bwMode="auto">
          <a:xfrm>
            <a:off x="4813300" y="4781550"/>
            <a:ext cx="9652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/>
              <a:t>Sclera</a:t>
            </a:r>
          </a:p>
        </p:txBody>
      </p:sp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6286500" y="2514600"/>
            <a:ext cx="7366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bg2"/>
                </a:solidFill>
              </a:rPr>
              <a:t>Lens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1000" y="6611779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http://www.nei.nih.gov/health/glaucoma/glaucoma_facts.asp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D:\Jobs\Cipla\Sandhya\Glaucoma\Surgery Trabeculoplast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9713" y="1582738"/>
            <a:ext cx="4090987" cy="5257800"/>
          </a:xfrm>
          <a:prstGeom prst="rect">
            <a:avLst/>
          </a:prstGeom>
          <a:noFill/>
        </p:spPr>
      </p:pic>
      <p:sp>
        <p:nvSpPr>
          <p:cNvPr id="313347" name="Rectangle 3"/>
          <p:cNvSpPr>
            <a:spLocks noChangeArrowheads="1"/>
          </p:cNvSpPr>
          <p:nvPr/>
        </p:nvSpPr>
        <p:spPr bwMode="auto">
          <a:xfrm>
            <a:off x="827088" y="304800"/>
            <a:ext cx="53578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kumimoji="1" lang="en-US" sz="3600" b="1" i="1" dirty="0">
                <a:solidFill>
                  <a:schemeClr val="bg2">
                    <a:lumMod val="10000"/>
                  </a:schemeClr>
                </a:solidFill>
              </a:rPr>
              <a:t>Glaucoma: Treatment</a:t>
            </a:r>
          </a:p>
        </p:txBody>
      </p:sp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1346200" y="1657350"/>
            <a:ext cx="2692400" cy="9302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chemeClr val="accent2"/>
                </a:solidFill>
              </a:rPr>
              <a:t>SURGERY </a:t>
            </a:r>
          </a:p>
          <a:p>
            <a:pPr>
              <a:spcBef>
                <a:spcPct val="50000"/>
              </a:spcBef>
            </a:pPr>
            <a:r>
              <a:rPr lang="en-US" sz="2200">
                <a:solidFill>
                  <a:schemeClr val="accent2"/>
                </a:solidFill>
              </a:rPr>
              <a:t>Trabeculoplasty</a:t>
            </a: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>
            <a:off x="6667500" y="2552700"/>
            <a:ext cx="7366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bg2"/>
                </a:solidFill>
              </a:rPr>
              <a:t>Lens</a:t>
            </a:r>
          </a:p>
        </p:txBody>
      </p:sp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1397000" y="4121150"/>
            <a:ext cx="3302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/>
              <a:t>Open Drainage hole</a:t>
            </a:r>
          </a:p>
        </p:txBody>
      </p:sp>
      <p:sp>
        <p:nvSpPr>
          <p:cNvPr id="313351" name="Line 7"/>
          <p:cNvSpPr>
            <a:spLocks noChangeShapeType="1"/>
          </p:cNvSpPr>
          <p:nvPr/>
        </p:nvSpPr>
        <p:spPr bwMode="auto">
          <a:xfrm flipV="1">
            <a:off x="4660900" y="3454400"/>
            <a:ext cx="977900" cy="82550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3352" name="Line 8"/>
          <p:cNvSpPr>
            <a:spLocks noChangeShapeType="1"/>
          </p:cNvSpPr>
          <p:nvPr/>
        </p:nvSpPr>
        <p:spPr bwMode="auto">
          <a:xfrm flipH="1" flipV="1">
            <a:off x="3695700" y="2070100"/>
            <a:ext cx="2349500" cy="2717800"/>
          </a:xfrm>
          <a:prstGeom prst="line">
            <a:avLst/>
          </a:prstGeom>
          <a:noFill/>
          <a:ln w="57150" cap="sq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3353" name="Text Box 9"/>
          <p:cNvSpPr txBox="1">
            <a:spLocks noChangeArrowheads="1"/>
          </p:cNvSpPr>
          <p:nvPr/>
        </p:nvSpPr>
        <p:spPr bwMode="auto">
          <a:xfrm>
            <a:off x="4838700" y="4743450"/>
            <a:ext cx="9525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/>
              <a:t>Laser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91000" y="6611779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http://www.nei.nih.gov/health/glaucoma/glaucoma_facts.asp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D:\Jobs\Cipla\Sandhya\Glaucoma\Surgery Iridotom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528763"/>
            <a:ext cx="3971925" cy="5329237"/>
          </a:xfrm>
          <a:prstGeom prst="rect">
            <a:avLst/>
          </a:prstGeom>
          <a:noFill/>
        </p:spPr>
      </p:pic>
      <p:sp>
        <p:nvSpPr>
          <p:cNvPr id="314371" name="Rectangle 3"/>
          <p:cNvSpPr>
            <a:spLocks noChangeArrowheads="1"/>
          </p:cNvSpPr>
          <p:nvPr/>
        </p:nvSpPr>
        <p:spPr bwMode="auto">
          <a:xfrm>
            <a:off x="827088" y="304800"/>
            <a:ext cx="53578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kumimoji="1" lang="en-US" sz="3600" b="1" i="1" dirty="0">
                <a:solidFill>
                  <a:schemeClr val="bg2">
                    <a:lumMod val="10000"/>
                  </a:schemeClr>
                </a:solidFill>
              </a:rPr>
              <a:t>Glaucoma: Treatment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460500" y="1682750"/>
            <a:ext cx="1587500" cy="8540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SURGERY 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Iridotomy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2590800" y="4133850"/>
            <a:ext cx="9652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/>
              <a:t>Laser</a:t>
            </a:r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>
            <a:off x="5854700" y="6019800"/>
            <a:ext cx="7366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chemeClr val="bg2"/>
                </a:solidFill>
              </a:rPr>
              <a:t>Lens</a:t>
            </a:r>
          </a:p>
        </p:txBody>
      </p:sp>
      <p:sp>
        <p:nvSpPr>
          <p:cNvPr id="314375" name="Text Box 7"/>
          <p:cNvSpPr txBox="1">
            <a:spLocks noChangeArrowheads="1"/>
          </p:cNvSpPr>
          <p:nvPr/>
        </p:nvSpPr>
        <p:spPr bwMode="auto">
          <a:xfrm>
            <a:off x="3276600" y="1657350"/>
            <a:ext cx="33020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/>
              <a:t>Making a tiny opening in the iris with a laser allows fluid to drain freely</a:t>
            </a:r>
          </a:p>
        </p:txBody>
      </p:sp>
      <p:sp>
        <p:nvSpPr>
          <p:cNvPr id="314376" name="Line 8"/>
          <p:cNvSpPr>
            <a:spLocks noChangeShapeType="1"/>
          </p:cNvSpPr>
          <p:nvPr/>
        </p:nvSpPr>
        <p:spPr bwMode="auto">
          <a:xfrm flipV="1">
            <a:off x="5283200" y="2679700"/>
            <a:ext cx="0" cy="83820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4377" name="Line 9"/>
          <p:cNvSpPr>
            <a:spLocks noChangeShapeType="1"/>
          </p:cNvSpPr>
          <p:nvPr/>
        </p:nvSpPr>
        <p:spPr bwMode="auto">
          <a:xfrm flipH="1">
            <a:off x="3505200" y="4381500"/>
            <a:ext cx="1879600" cy="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611779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http://www.nei.nih.gov/health/glaucoma/glaucoma_facts.asp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SURGICAL 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772400" cy="4572000"/>
          </a:xfrm>
        </p:spPr>
        <p:txBody>
          <a:bodyPr>
            <a:normAutofit/>
          </a:bodyPr>
          <a:lstStyle/>
          <a:p>
            <a:r>
              <a:rPr lang="en-US" sz="2400" b="1" i="1" dirty="0" smtClean="0">
                <a:solidFill>
                  <a:schemeClr val="accent3"/>
                </a:solidFill>
              </a:rPr>
              <a:t>The role of laser trabeculoplasty and glaucoma surgery as a primary option has declined by 50-60%, since the glaucoma drugs, particularly prostaglandins analogues came into the market</a:t>
            </a:r>
          </a:p>
          <a:p>
            <a:pPr>
              <a:buNone/>
            </a:pPr>
            <a:endParaRPr lang="en-US" sz="2400" b="1" i="1" dirty="0" smtClean="0">
              <a:solidFill>
                <a:schemeClr val="accent3"/>
              </a:solidFill>
            </a:endParaRPr>
          </a:p>
          <a:p>
            <a:r>
              <a:rPr lang="en-US" sz="2400" b="1" i="1" dirty="0" smtClean="0">
                <a:solidFill>
                  <a:schemeClr val="accent3"/>
                </a:solidFill>
              </a:rPr>
              <a:t>Yet, trabeculectomy or other glaucoma filtration surgeries hold an edge over the medical options in lowering the intraocular pressure more effectively and consistently</a:t>
            </a:r>
            <a:endParaRPr lang="en-US" sz="2400" b="1" i="1" dirty="0"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67600" y="6304002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Adapted from:</a:t>
            </a:r>
          </a:p>
          <a:p>
            <a:r>
              <a:rPr lang="en-US" sz="1000" dirty="0" smtClean="0"/>
              <a:t>AIOS, CME Series (No.14)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33800"/>
            <a:ext cx="80772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DORZOX IN GLAUCOMA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Dorzox log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5867400" cy="182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818" y="81643"/>
            <a:ext cx="8451273" cy="1306286"/>
          </a:xfrm>
          <a:prstGeom prst="rect">
            <a:avLst/>
          </a:prstGeom>
          <a:solidFill>
            <a:srgbClr val="60AD0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Franklin Gothic Boo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Franklin Gothic Book" pitchFamily="34" charset="0"/>
              </a:rPr>
              <a:t>Dorzolomide ophthalmic solution has  </a:t>
            </a:r>
            <a:r>
              <a:rPr lang="en-US" b="1" dirty="0" err="1">
                <a:solidFill>
                  <a:schemeClr val="bg1"/>
                </a:solidFill>
                <a:latin typeface="Franklin Gothic Book" pitchFamily="34" charset="0"/>
              </a:rPr>
              <a:t>Ampholytic</a:t>
            </a:r>
            <a:r>
              <a:rPr lang="en-US" b="1" dirty="0">
                <a:solidFill>
                  <a:schemeClr val="bg1"/>
                </a:solidFill>
                <a:latin typeface="Franklin Gothic Book" pitchFamily="34" charset="0"/>
              </a:rPr>
              <a:t> Character – due to which it </a:t>
            </a:r>
            <a:r>
              <a:rPr lang="en-US" b="1" dirty="0" smtClean="0">
                <a:solidFill>
                  <a:schemeClr val="bg1"/>
                </a:solidFill>
                <a:latin typeface="Franklin Gothic Book" pitchFamily="34" charset="0"/>
              </a:rPr>
              <a:t>penetrates </a:t>
            </a:r>
            <a:endParaRPr lang="en-US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177636" y="5500688"/>
            <a:ext cx="71350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chemeClr val="bg1"/>
                </a:solidFill>
                <a:latin typeface="Calibri" pitchFamily="34" charset="0"/>
              </a:rPr>
              <a:t>Ref: J of Glaucoma 1995; 4:49-62	* IOP: Intra Ocular Pressure</a:t>
            </a:r>
          </a:p>
        </p:txBody>
      </p:sp>
      <p:pic>
        <p:nvPicPr>
          <p:cNvPr id="9222" name="Picture 4" descr="Moxifloxacin"/>
          <p:cNvPicPr>
            <a:picLocks noChangeAspect="1" noChangeArrowheads="1"/>
          </p:cNvPicPr>
          <p:nvPr/>
        </p:nvPicPr>
        <p:blipFill>
          <a:blip r:embed="rId2"/>
          <a:srcRect t="18571" r="833"/>
          <a:stretch>
            <a:fillRect/>
          </a:stretch>
        </p:blipFill>
        <p:spPr bwMode="auto">
          <a:xfrm>
            <a:off x="277091" y="1632857"/>
            <a:ext cx="8243455" cy="465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70364" y="2694214"/>
            <a:ext cx="1593273" cy="653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Franklin Gothic Book" pitchFamily="34" charset="0"/>
              </a:rPr>
              <a:t>24 </a:t>
            </a:r>
            <a:r>
              <a:rPr lang="en-US" b="1" dirty="0">
                <a:solidFill>
                  <a:schemeClr val="tx1"/>
                </a:solidFill>
                <a:latin typeface="Franklin Gothic Book" pitchFamily="34" charset="0"/>
                <a:sym typeface="Symbol" pitchFamily="18" charset="2"/>
              </a:rPr>
              <a:t>g/g</a:t>
            </a:r>
            <a:endParaRPr lang="en-US" b="1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9225" name="Rectangle 17"/>
          <p:cNvSpPr>
            <a:spLocks noChangeArrowheads="1"/>
          </p:cNvSpPr>
          <p:nvPr/>
        </p:nvSpPr>
        <p:spPr bwMode="auto">
          <a:xfrm>
            <a:off x="2493818" y="3429001"/>
            <a:ext cx="15240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Franklin Gothic Book" pitchFamily="34" charset="0"/>
                <a:sym typeface="Symbol" pitchFamily="18" charset="2"/>
              </a:rPr>
              <a:t>28 g/g </a:t>
            </a:r>
            <a:endParaRPr lang="en-US" b="1">
              <a:latin typeface="Franklin Gothic Book" pitchFamily="34" charset="0"/>
            </a:endParaRPr>
          </a:p>
        </p:txBody>
      </p:sp>
      <p:sp>
        <p:nvSpPr>
          <p:cNvPr id="9226" name="Rectangle 18"/>
          <p:cNvSpPr>
            <a:spLocks noChangeArrowheads="1"/>
          </p:cNvSpPr>
          <p:nvPr/>
        </p:nvSpPr>
        <p:spPr bwMode="auto">
          <a:xfrm>
            <a:off x="2563091" y="4082144"/>
            <a:ext cx="145472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Franklin Gothic Book" pitchFamily="34" charset="0"/>
                <a:sym typeface="Symbol" pitchFamily="18" charset="2"/>
              </a:rPr>
              <a:t>7.8 g/g</a:t>
            </a:r>
            <a:endParaRPr lang="en-US" b="1">
              <a:latin typeface="Franklin Gothic Book" pitchFamily="34" charset="0"/>
            </a:endParaRPr>
          </a:p>
        </p:txBody>
      </p:sp>
      <p:sp>
        <p:nvSpPr>
          <p:cNvPr id="9227" name="Rectangle 19"/>
          <p:cNvSpPr>
            <a:spLocks noChangeArrowheads="1"/>
          </p:cNvSpPr>
          <p:nvPr/>
        </p:nvSpPr>
        <p:spPr bwMode="auto">
          <a:xfrm>
            <a:off x="4320887" y="2415268"/>
            <a:ext cx="231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ym typeface="Symbol" pitchFamily="18" charset="2"/>
              </a:rPr>
              <a:t> </a:t>
            </a:r>
            <a:endParaRPr lang="en-US"/>
          </a:p>
        </p:txBody>
      </p:sp>
      <p:sp>
        <p:nvSpPr>
          <p:cNvPr id="9228" name="Rectangle 20"/>
          <p:cNvSpPr>
            <a:spLocks noChangeArrowheads="1"/>
          </p:cNvSpPr>
          <p:nvPr/>
        </p:nvSpPr>
        <p:spPr bwMode="auto">
          <a:xfrm>
            <a:off x="4320887" y="2415268"/>
            <a:ext cx="1082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ym typeface="Symbol" pitchFamily="18" charset="2"/>
              </a:rPr>
              <a:t> 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72545" y="4000500"/>
            <a:ext cx="2147455" cy="489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Franklin Gothic Book" pitchFamily="34" charset="0"/>
                <a:sym typeface="Symbol" pitchFamily="18" charset="2"/>
              </a:rPr>
              <a:t>Aqueous humor</a:t>
            </a:r>
            <a:endParaRPr lang="en-US" sz="2000" b="1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55273" y="4735286"/>
            <a:ext cx="1801091" cy="408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Franklin Gothic Book" pitchFamily="34" charset="0"/>
                <a:sym typeface="Symbol" pitchFamily="18" charset="2"/>
              </a:rPr>
              <a:t>4.26 g/g</a:t>
            </a:r>
            <a:endParaRPr lang="en-US" b="1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18" y="2530929"/>
            <a:ext cx="2216727" cy="489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  <a:latin typeface="Franklin Gothic Book" pitchFamily="34" charset="0"/>
              </a:rPr>
              <a:t>Cornea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41818" y="4816929"/>
            <a:ext cx="2216727" cy="489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  <a:latin typeface="Franklin Gothic Book" pitchFamily="34" charset="0"/>
              </a:rPr>
              <a:t>Retina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172200" y="6019800"/>
            <a:ext cx="235032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  <a:defRPr/>
            </a:pPr>
            <a:r>
              <a:rPr lang="en-US" sz="1050" b="1" i="1" dirty="0">
                <a:solidFill>
                  <a:schemeClr val="bg1"/>
                </a:solidFill>
                <a:latin typeface="Times New Roman" charset="0"/>
                <a:sym typeface="Symbol" pitchFamily="82" charset="2"/>
              </a:rPr>
              <a:t>Ref: </a:t>
            </a:r>
            <a:r>
              <a:rPr lang="en-US" sz="1050" b="1" i="1" dirty="0" err="1">
                <a:solidFill>
                  <a:schemeClr val="bg1"/>
                </a:solidFill>
                <a:latin typeface="Times New Roman" charset="0"/>
                <a:sym typeface="Symbol" pitchFamily="82" charset="2"/>
              </a:rPr>
              <a:t>Surv</a:t>
            </a:r>
            <a:r>
              <a:rPr lang="en-US" sz="1050" b="1" i="1" dirty="0">
                <a:solidFill>
                  <a:schemeClr val="bg1"/>
                </a:solidFill>
                <a:latin typeface="Times New Roman" charset="0"/>
                <a:sym typeface="Symbol" pitchFamily="82" charset="2"/>
              </a:rPr>
              <a:t>. </a:t>
            </a:r>
            <a:r>
              <a:rPr lang="en-US" sz="1050" b="1" i="1" dirty="0" err="1">
                <a:solidFill>
                  <a:schemeClr val="bg1"/>
                </a:solidFill>
                <a:latin typeface="Times New Roman" charset="0"/>
                <a:sym typeface="Symbol" pitchFamily="82" charset="2"/>
              </a:rPr>
              <a:t>Ophthalmol</a:t>
            </a:r>
            <a:r>
              <a:rPr lang="en-US" sz="1050" b="1" i="1" dirty="0">
                <a:solidFill>
                  <a:schemeClr val="bg1"/>
                </a:solidFill>
                <a:latin typeface="Times New Roman" charset="0"/>
                <a:sym typeface="Symbol" pitchFamily="82" charset="2"/>
              </a:rPr>
              <a:t> 54: 33-46,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277091" y="335077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(illustration of cell needs to be designed from artist  end)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Artist Note: Inside the cell below mentioned chemical reaction to be shown</a:t>
            </a:r>
            <a:endParaRPr lang="en-US" dirty="0"/>
          </a:p>
        </p:txBody>
      </p:sp>
      <p:pic>
        <p:nvPicPr>
          <p:cNvPr id="10243" name="Picture 4" descr="Mechanism of action"/>
          <p:cNvPicPr>
            <a:picLocks noChangeAspect="1" noChangeArrowheads="1"/>
          </p:cNvPicPr>
          <p:nvPr/>
        </p:nvPicPr>
        <p:blipFill>
          <a:blip r:embed="rId2"/>
          <a:srcRect l="8810" t="349" r="2200" b="3685"/>
          <a:stretch>
            <a:fillRect/>
          </a:stretch>
        </p:blipFill>
        <p:spPr bwMode="auto">
          <a:xfrm>
            <a:off x="1870364" y="1551215"/>
            <a:ext cx="5749636" cy="484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Dorzox 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"/>
            <a:ext cx="3962400" cy="123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1600200"/>
            <a:ext cx="6477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Wingdings 2" pitchFamily="18" charset="2"/>
              <a:buNone/>
              <a:defRPr/>
            </a:pPr>
            <a:r>
              <a:rPr lang="en-US" sz="2800" dirty="0">
                <a:latin typeface="Franklin Gothic Book" pitchFamily="34" charset="0"/>
              </a:rPr>
              <a:t>Inhibits Carbonic Anhydrase </a:t>
            </a:r>
          </a:p>
        </p:txBody>
      </p:sp>
      <p:sp>
        <p:nvSpPr>
          <p:cNvPr id="6" name="Down Arrow 5"/>
          <p:cNvSpPr/>
          <p:nvPr/>
        </p:nvSpPr>
        <p:spPr>
          <a:xfrm>
            <a:off x="4572000" y="2209800"/>
            <a:ext cx="457200" cy="762000"/>
          </a:xfrm>
          <a:prstGeom prst="downArrow">
            <a:avLst/>
          </a:prstGeom>
          <a:solidFill>
            <a:srgbClr val="C8089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01272" y="2996625"/>
            <a:ext cx="521392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dirty="0">
                <a:latin typeface="Franklin Gothic Book" pitchFamily="34" charset="0"/>
              </a:rPr>
              <a:t>Slows down HCO</a:t>
            </a:r>
            <a:r>
              <a:rPr lang="en-US" sz="2800" baseline="-25000" dirty="0">
                <a:latin typeface="Franklin Gothic Book" pitchFamily="34" charset="0"/>
              </a:rPr>
              <a:t>3</a:t>
            </a:r>
            <a:r>
              <a:rPr lang="en-US" sz="2800" baseline="30000" dirty="0">
                <a:latin typeface="Franklin Gothic Book" pitchFamily="34" charset="0"/>
              </a:rPr>
              <a:t>*</a:t>
            </a:r>
            <a:r>
              <a:rPr lang="en-US" sz="2800" dirty="0">
                <a:latin typeface="Franklin Gothic Book" pitchFamily="34" charset="0"/>
              </a:rPr>
              <a:t> production</a:t>
            </a:r>
          </a:p>
        </p:txBody>
      </p:sp>
      <p:sp>
        <p:nvSpPr>
          <p:cNvPr id="8" name="Down Arrow 7"/>
          <p:cNvSpPr/>
          <p:nvPr/>
        </p:nvSpPr>
        <p:spPr>
          <a:xfrm>
            <a:off x="4572000" y="3581400"/>
            <a:ext cx="457200" cy="762000"/>
          </a:xfrm>
          <a:prstGeom prst="downArrow">
            <a:avLst/>
          </a:prstGeom>
          <a:solidFill>
            <a:srgbClr val="C8089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177762" y="4418922"/>
            <a:ext cx="5137727" cy="534264"/>
            <a:chOff x="1372" y="2784"/>
            <a:chExt cx="3236" cy="336"/>
          </a:xfrm>
        </p:grpSpPr>
        <p:sp>
          <p:nvSpPr>
            <p:cNvPr id="12" name="Rectangle 11"/>
            <p:cNvSpPr/>
            <p:nvPr/>
          </p:nvSpPr>
          <p:spPr>
            <a:xfrm>
              <a:off x="1372" y="2784"/>
              <a:ext cx="3236" cy="32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  <a:defRPr/>
              </a:pPr>
              <a:r>
                <a:rPr lang="en-US" sz="2800" dirty="0">
                  <a:latin typeface="Franklin Gothic Book" pitchFamily="34" charset="0"/>
                </a:rPr>
                <a:t>   Aqueous humor secretion</a:t>
              </a: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1488" y="2832"/>
              <a:ext cx="192" cy="28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4572000" y="5029200"/>
            <a:ext cx="457200" cy="762000"/>
          </a:xfrm>
          <a:prstGeom prst="downArrow">
            <a:avLst/>
          </a:prstGeom>
          <a:solidFill>
            <a:srgbClr val="C8089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14600" y="5867400"/>
            <a:ext cx="4572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dirty="0">
                <a:latin typeface="Franklin Gothic Book" pitchFamily="34" charset="0"/>
              </a:rPr>
              <a:t>  Effective IOP* reduction</a:t>
            </a:r>
          </a:p>
        </p:txBody>
      </p:sp>
      <p:sp>
        <p:nvSpPr>
          <p:cNvPr id="11285" name="Text Box 9"/>
          <p:cNvSpPr txBox="1">
            <a:spLocks noChangeArrowheads="1"/>
          </p:cNvSpPr>
          <p:nvPr/>
        </p:nvSpPr>
        <p:spPr bwMode="auto">
          <a:xfrm>
            <a:off x="0" y="6596062"/>
            <a:ext cx="822902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i="1"/>
              <a:t>Ref: Drugs and Aging 1997; 10(5),384-403 		* IOP: Intra Ocular Pressure &amp; important component of Aqueous Humor</a:t>
            </a:r>
          </a:p>
        </p:txBody>
      </p:sp>
      <p:pic>
        <p:nvPicPr>
          <p:cNvPr id="15" name="Content Placeholder 3" descr="Dorzox log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2400"/>
            <a:ext cx="4343400" cy="13497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0866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FF9900"/>
                </a:solidFill>
              </a:rPr>
              <a:t>GLAUCOMA: HOW THE DEFINITON IS EVOLVED OVER THE YEARS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7010400" cy="41148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just" eaLnBrk="1" hangingPunct="1">
              <a:spcBef>
                <a:spcPts val="150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latin typeface="+mj-lt"/>
              </a:rPr>
              <a:t>Glaucoma was widely known as the disease related to the rise in intraocular pressure (IOP) &gt; 21 mm Hg</a:t>
            </a:r>
          </a:p>
          <a:p>
            <a:pPr algn="ctr" eaLnBrk="1" hangingPunct="1">
              <a:spcBef>
                <a:spcPts val="1500"/>
              </a:spcBef>
              <a:buFont typeface="Wingdings" pitchFamily="2" charset="2"/>
              <a:buNone/>
              <a:defRPr/>
            </a:pPr>
            <a:r>
              <a:rPr lang="en-US" sz="2400" b="1" i="1" dirty="0" smtClean="0">
                <a:solidFill>
                  <a:srgbClr val="C00000"/>
                </a:solidFill>
                <a:latin typeface="Monotype Corsiva" pitchFamily="66" charset="0"/>
              </a:rPr>
              <a:t>And now what is the current definition of  Glaucoma</a:t>
            </a:r>
          </a:p>
          <a:p>
            <a:pPr algn="just" eaLnBrk="1" hangingPunct="1">
              <a:spcBef>
                <a:spcPts val="150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latin typeface="+mj-lt"/>
              </a:rPr>
              <a:t>An optic neuropathy characterized by a specific pattern of optic nerve head and visual field damage characterized by acquired loss of RGC cells and optic nerve atrophy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562600" y="6596062"/>
            <a:ext cx="2616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None/>
              <a:defRPr/>
            </a:pPr>
            <a:r>
              <a:rPr kumimoji="1" lang="en-US" sz="1000" dirty="0">
                <a:latin typeface="+mj-lt"/>
              </a:rPr>
              <a:t>Ref:  AAO preferred Practice Patterns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8770938" cy="990603"/>
          </a:xfrm>
        </p:spPr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>
              <a:defRPr/>
            </a:pPr>
            <a:r>
              <a:rPr lang="en-US" altLang="en-US" sz="3200" b="1" dirty="0" smtClean="0">
                <a:solidFill>
                  <a:srgbClr val="9C007F"/>
                </a:solidFill>
                <a:latin typeface="Franklin Gothic Book" pitchFamily="34" charset="0"/>
              </a:rPr>
              <a:t>  Effectively reduces IOP by inhibiting CA &amp; enhances the ocular blood flow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3667126" y="3791291"/>
            <a:ext cx="1861705" cy="0"/>
          </a:xfrm>
          <a:prstGeom prst="line">
            <a:avLst/>
          </a:prstGeom>
          <a:noFill/>
          <a:ln w="38100">
            <a:solidFill>
              <a:srgbClr val="FE992A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38625" y="3146652"/>
            <a:ext cx="663864" cy="1290978"/>
            <a:chOff x="3186" y="1008"/>
            <a:chExt cx="222" cy="384"/>
          </a:xfrm>
        </p:grpSpPr>
        <p:sp>
          <p:nvSpPr>
            <p:cNvPr id="12308" name="Line 5"/>
            <p:cNvSpPr>
              <a:spLocks noChangeShapeType="1"/>
            </p:cNvSpPr>
            <p:nvPr/>
          </p:nvSpPr>
          <p:spPr bwMode="auto">
            <a:xfrm flipH="1">
              <a:off x="3186" y="1008"/>
              <a:ext cx="222" cy="384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6"/>
            <p:cNvSpPr>
              <a:spLocks noChangeShapeType="1"/>
            </p:cNvSpPr>
            <p:nvPr/>
          </p:nvSpPr>
          <p:spPr bwMode="auto">
            <a:xfrm>
              <a:off x="3186" y="1008"/>
              <a:ext cx="222" cy="384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3895148" y="2362541"/>
            <a:ext cx="1397000" cy="91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341" tIns="42670" rIns="85341" bIns="42670" anchor="ctr" anchorCtr="1"/>
          <a:lstStyle/>
          <a:p>
            <a:pPr algn="ctr" defTabSz="854075" eaLnBrk="0" hangingPunct="0"/>
            <a:r>
              <a:rPr lang="en-US" altLang="en-US" sz="3200">
                <a:solidFill>
                  <a:srgbClr val="003399"/>
                </a:solidFill>
                <a:latin typeface="Franklin Gothic Book" pitchFamily="34" charset="0"/>
              </a:rPr>
              <a:t>Dorzolamide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228023" y="5036345"/>
            <a:ext cx="4267489" cy="110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41" tIns="42670" rIns="85341" bIns="42670">
            <a:spAutoFit/>
          </a:bodyPr>
          <a:lstStyle/>
          <a:p>
            <a:pPr algn="ctr" defTabSz="854075" eaLnBrk="0" hangingPunct="0"/>
            <a:r>
              <a:rPr lang="en-US" altLang="en-US" sz="2200" b="1" i="1">
                <a:latin typeface="Franklin Gothic Book" pitchFamily="34" charset="0"/>
              </a:rPr>
              <a:t>More </a:t>
            </a:r>
          </a:p>
          <a:p>
            <a:pPr algn="ctr" defTabSz="854075" eaLnBrk="0" hangingPunct="0"/>
            <a:r>
              <a:rPr lang="en-US" altLang="en-US" sz="2200" b="1" i="1">
                <a:latin typeface="Franklin Gothic Book" pitchFamily="34" charset="0"/>
              </a:rPr>
              <a:t>carbon dioxide</a:t>
            </a:r>
            <a:br>
              <a:rPr lang="en-US" altLang="en-US" sz="2200" b="1" i="1">
                <a:latin typeface="Franklin Gothic Book" pitchFamily="34" charset="0"/>
              </a:rPr>
            </a:br>
            <a:r>
              <a:rPr lang="en-US" altLang="en-US" sz="2200" b="1" i="1">
                <a:latin typeface="Franklin Gothic Book" pitchFamily="34" charset="0"/>
              </a:rPr>
              <a:t>vasodilation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5105978" y="5036344"/>
            <a:ext cx="3352512" cy="76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41" tIns="42670" rIns="85341" bIns="42670">
            <a:spAutoFit/>
          </a:bodyPr>
          <a:lstStyle/>
          <a:p>
            <a:pPr algn="ctr" defTabSz="854075" eaLnBrk="0" hangingPunct="0"/>
            <a:r>
              <a:rPr lang="en-US" altLang="en-US" sz="2200" b="1" i="1">
                <a:latin typeface="Franklin Gothic Book" pitchFamily="34" charset="0"/>
              </a:rPr>
              <a:t>Less</a:t>
            </a:r>
          </a:p>
          <a:p>
            <a:pPr algn="ctr" defTabSz="854075" eaLnBrk="0" hangingPunct="0"/>
            <a:r>
              <a:rPr lang="en-US" altLang="en-US" sz="2200" b="1" i="1">
                <a:latin typeface="Franklin Gothic Book" pitchFamily="34" charset="0"/>
              </a:rPr>
              <a:t>bicarbonate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275773" y="2884714"/>
            <a:ext cx="2197966" cy="2034268"/>
            <a:chOff x="711" y="1283"/>
            <a:chExt cx="1453" cy="1197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 rot="10800000" flipV="1">
              <a:off x="711" y="1283"/>
              <a:ext cx="1453" cy="1197"/>
              <a:chOff x="324" y="1962"/>
              <a:chExt cx="1134" cy="1062"/>
            </a:xfrm>
          </p:grpSpPr>
          <p:sp>
            <p:nvSpPr>
              <p:cNvPr id="124940" name="Freeform 12"/>
              <p:cNvSpPr>
                <a:spLocks/>
              </p:cNvSpPr>
              <p:nvPr/>
            </p:nvSpPr>
            <p:spPr bwMode="auto">
              <a:xfrm>
                <a:off x="323" y="1962"/>
                <a:ext cx="570" cy="1062"/>
              </a:xfrm>
              <a:custGeom>
                <a:avLst/>
                <a:gdLst/>
                <a:ahLst/>
                <a:cxnLst>
                  <a:cxn ang="0">
                    <a:pos x="568" y="1062"/>
                  </a:cxn>
                  <a:cxn ang="0">
                    <a:pos x="300" y="1062"/>
                  </a:cxn>
                  <a:cxn ang="0">
                    <a:pos x="300" y="429"/>
                  </a:cxn>
                  <a:cxn ang="0">
                    <a:pos x="0" y="429"/>
                  </a:cxn>
                  <a:cxn ang="0">
                    <a:pos x="568" y="0"/>
                  </a:cxn>
                </a:cxnLst>
                <a:rect l="0" t="0" r="r" b="b"/>
                <a:pathLst>
                  <a:path w="568" h="1062">
                    <a:moveTo>
                      <a:pt x="568" y="1062"/>
                    </a:moveTo>
                    <a:lnTo>
                      <a:pt x="300" y="1062"/>
                    </a:lnTo>
                    <a:lnTo>
                      <a:pt x="300" y="429"/>
                    </a:lnTo>
                    <a:lnTo>
                      <a:pt x="0" y="429"/>
                    </a:lnTo>
                    <a:lnTo>
                      <a:pt x="568" y="0"/>
                    </a:lnTo>
                  </a:path>
                </a:pathLst>
              </a:custGeom>
              <a:gradFill rotWithShape="0">
                <a:gsLst>
                  <a:gs pos="0">
                    <a:srgbClr val="FEC88D"/>
                  </a:gs>
                  <a:gs pos="100000">
                    <a:srgbClr val="FFD91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dist="91581" dir="12821404" algn="ctr" rotWithShape="0">
                  <a:srgbClr val="FE911B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Franklin Gothic Book" pitchFamily="34" charset="0"/>
                </a:endParaRPr>
              </a:p>
            </p:txBody>
          </p:sp>
          <p:sp>
            <p:nvSpPr>
              <p:cNvPr id="124941" name="Freeform 13"/>
              <p:cNvSpPr>
                <a:spLocks/>
              </p:cNvSpPr>
              <p:nvPr/>
            </p:nvSpPr>
            <p:spPr bwMode="auto">
              <a:xfrm flipH="1">
                <a:off x="891" y="1955"/>
                <a:ext cx="569" cy="1062"/>
              </a:xfrm>
              <a:custGeom>
                <a:avLst/>
                <a:gdLst/>
                <a:ahLst/>
                <a:cxnLst>
                  <a:cxn ang="0">
                    <a:pos x="568" y="1062"/>
                  </a:cxn>
                  <a:cxn ang="0">
                    <a:pos x="300" y="1062"/>
                  </a:cxn>
                  <a:cxn ang="0">
                    <a:pos x="300" y="429"/>
                  </a:cxn>
                  <a:cxn ang="0">
                    <a:pos x="0" y="429"/>
                  </a:cxn>
                  <a:cxn ang="0">
                    <a:pos x="568" y="0"/>
                  </a:cxn>
                </a:cxnLst>
                <a:rect l="0" t="0" r="r" b="b"/>
                <a:pathLst>
                  <a:path w="568" h="1062">
                    <a:moveTo>
                      <a:pt x="568" y="1062"/>
                    </a:moveTo>
                    <a:lnTo>
                      <a:pt x="300" y="1062"/>
                    </a:lnTo>
                    <a:lnTo>
                      <a:pt x="300" y="429"/>
                    </a:lnTo>
                    <a:lnTo>
                      <a:pt x="0" y="429"/>
                    </a:lnTo>
                    <a:lnTo>
                      <a:pt x="568" y="0"/>
                    </a:lnTo>
                  </a:path>
                </a:pathLst>
              </a:custGeom>
              <a:gradFill rotWithShape="0">
                <a:gsLst>
                  <a:gs pos="0">
                    <a:srgbClr val="FEC88D"/>
                  </a:gs>
                  <a:gs pos="100000">
                    <a:srgbClr val="FFD91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dist="91581" dir="12821404" algn="ctr" rotWithShape="0">
                  <a:srgbClr val="FE911B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Franklin Gothic Book" pitchFamily="34" charset="0"/>
                </a:endParaRPr>
              </a:p>
            </p:txBody>
          </p:sp>
        </p:grpSp>
        <p:sp>
          <p:nvSpPr>
            <p:cNvPr id="12305" name="Text Box 14"/>
            <p:cNvSpPr txBox="1">
              <a:spLocks noChangeArrowheads="1"/>
            </p:cNvSpPr>
            <p:nvPr/>
          </p:nvSpPr>
          <p:spPr bwMode="auto">
            <a:xfrm>
              <a:off x="1149" y="1651"/>
              <a:ext cx="548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5341" tIns="42670" rIns="85341" bIns="42670">
              <a:spAutoFit/>
            </a:bodyPr>
            <a:lstStyle/>
            <a:p>
              <a:pPr defTabSz="854075" eaLnBrk="0" hangingPunct="0"/>
              <a:r>
                <a:rPr lang="en-US" altLang="en-US" sz="3200" b="1">
                  <a:latin typeface="Franklin Gothic Book" pitchFamily="34" charset="0"/>
                </a:rPr>
                <a:t>CO</a:t>
              </a:r>
              <a:r>
                <a:rPr lang="en-US" altLang="en-US" sz="3200" b="1" baseline="-25000">
                  <a:latin typeface="Franklin Gothic Book" pitchFamily="34" charset="0"/>
                </a:rPr>
                <a:t>2</a:t>
              </a:r>
              <a:endParaRPr lang="en-US" altLang="en-US" sz="3200" b="1">
                <a:latin typeface="Franklin Gothic Book" pitchFamily="34" charset="0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677477" y="2884714"/>
            <a:ext cx="2193636" cy="2034268"/>
            <a:chOff x="4091" y="1276"/>
            <a:chExt cx="1451" cy="1197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 flipV="1">
              <a:off x="4091" y="1276"/>
              <a:ext cx="1451" cy="1197"/>
              <a:chOff x="324" y="1962"/>
              <a:chExt cx="1134" cy="1062"/>
            </a:xfrm>
          </p:grpSpPr>
          <p:sp>
            <p:nvSpPr>
              <p:cNvPr id="124945" name="Freeform 17"/>
              <p:cNvSpPr>
                <a:spLocks/>
              </p:cNvSpPr>
              <p:nvPr/>
            </p:nvSpPr>
            <p:spPr bwMode="auto">
              <a:xfrm>
                <a:off x="324" y="1962"/>
                <a:ext cx="568" cy="1062"/>
              </a:xfrm>
              <a:custGeom>
                <a:avLst/>
                <a:gdLst/>
                <a:ahLst/>
                <a:cxnLst>
                  <a:cxn ang="0">
                    <a:pos x="568" y="1062"/>
                  </a:cxn>
                  <a:cxn ang="0">
                    <a:pos x="300" y="1062"/>
                  </a:cxn>
                  <a:cxn ang="0">
                    <a:pos x="300" y="429"/>
                  </a:cxn>
                  <a:cxn ang="0">
                    <a:pos x="0" y="429"/>
                  </a:cxn>
                  <a:cxn ang="0">
                    <a:pos x="568" y="0"/>
                  </a:cxn>
                </a:cxnLst>
                <a:rect l="0" t="0" r="r" b="b"/>
                <a:pathLst>
                  <a:path w="568" h="1062">
                    <a:moveTo>
                      <a:pt x="568" y="1062"/>
                    </a:moveTo>
                    <a:lnTo>
                      <a:pt x="300" y="1062"/>
                    </a:lnTo>
                    <a:lnTo>
                      <a:pt x="300" y="429"/>
                    </a:lnTo>
                    <a:lnTo>
                      <a:pt x="0" y="429"/>
                    </a:lnTo>
                    <a:lnTo>
                      <a:pt x="568" y="0"/>
                    </a:lnTo>
                  </a:path>
                </a:pathLst>
              </a:custGeom>
              <a:gradFill rotWithShape="0">
                <a:gsLst>
                  <a:gs pos="0">
                    <a:srgbClr val="FEC88D"/>
                  </a:gs>
                  <a:gs pos="100000">
                    <a:srgbClr val="FFD91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dist="113592" dir="20006097" algn="ctr" rotWithShape="0">
                  <a:srgbClr val="FE911B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Franklin Gothic Book" pitchFamily="34" charset="0"/>
                </a:endParaRPr>
              </a:p>
            </p:txBody>
          </p:sp>
          <p:sp>
            <p:nvSpPr>
              <p:cNvPr id="124946" name="Freeform 18"/>
              <p:cNvSpPr>
                <a:spLocks/>
              </p:cNvSpPr>
              <p:nvPr/>
            </p:nvSpPr>
            <p:spPr bwMode="auto">
              <a:xfrm flipH="1">
                <a:off x="890" y="1962"/>
                <a:ext cx="568" cy="1062"/>
              </a:xfrm>
              <a:custGeom>
                <a:avLst/>
                <a:gdLst/>
                <a:ahLst/>
                <a:cxnLst>
                  <a:cxn ang="0">
                    <a:pos x="568" y="1062"/>
                  </a:cxn>
                  <a:cxn ang="0">
                    <a:pos x="300" y="1062"/>
                  </a:cxn>
                  <a:cxn ang="0">
                    <a:pos x="300" y="429"/>
                  </a:cxn>
                  <a:cxn ang="0">
                    <a:pos x="0" y="429"/>
                  </a:cxn>
                  <a:cxn ang="0">
                    <a:pos x="568" y="0"/>
                  </a:cxn>
                </a:cxnLst>
                <a:rect l="0" t="0" r="r" b="b"/>
                <a:pathLst>
                  <a:path w="568" h="1062">
                    <a:moveTo>
                      <a:pt x="568" y="1062"/>
                    </a:moveTo>
                    <a:lnTo>
                      <a:pt x="300" y="1062"/>
                    </a:lnTo>
                    <a:lnTo>
                      <a:pt x="300" y="429"/>
                    </a:lnTo>
                    <a:lnTo>
                      <a:pt x="0" y="429"/>
                    </a:lnTo>
                    <a:lnTo>
                      <a:pt x="568" y="0"/>
                    </a:lnTo>
                  </a:path>
                </a:pathLst>
              </a:custGeom>
              <a:gradFill rotWithShape="0">
                <a:gsLst>
                  <a:gs pos="0">
                    <a:srgbClr val="FEC88D"/>
                  </a:gs>
                  <a:gs pos="100000">
                    <a:srgbClr val="FFD91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dist="113592" dir="20006097" algn="ctr" rotWithShape="0">
                  <a:srgbClr val="FE911B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Franklin Gothic Book" pitchFamily="34" charset="0"/>
                </a:endParaRPr>
              </a:p>
            </p:txBody>
          </p:sp>
        </p:grpSp>
        <p:sp>
          <p:nvSpPr>
            <p:cNvPr id="12301" name="Text Box 19"/>
            <p:cNvSpPr txBox="1">
              <a:spLocks noChangeArrowheads="1"/>
            </p:cNvSpPr>
            <p:nvPr/>
          </p:nvSpPr>
          <p:spPr bwMode="auto">
            <a:xfrm>
              <a:off x="4429" y="1494"/>
              <a:ext cx="724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5341" tIns="42670" rIns="85341" bIns="42670">
              <a:spAutoFit/>
            </a:bodyPr>
            <a:lstStyle/>
            <a:p>
              <a:pPr defTabSz="854075" eaLnBrk="0" hangingPunct="0"/>
              <a:r>
                <a:rPr lang="en-US" altLang="en-US" sz="3200" b="1">
                  <a:latin typeface="Franklin Gothic Book" pitchFamily="34" charset="0"/>
                </a:rPr>
                <a:t>HCO</a:t>
              </a:r>
              <a:r>
                <a:rPr lang="en-US" altLang="en-US" sz="3200" b="1" baseline="-25000">
                  <a:latin typeface="Franklin Gothic Book" pitchFamily="34" charset="0"/>
                </a:rPr>
                <a:t>3</a:t>
              </a:r>
              <a:endParaRPr lang="en-US" altLang="en-US" sz="3200" b="1">
                <a:latin typeface="Franklin Gothic Book" pitchFamily="34" charset="0"/>
              </a:endParaRPr>
            </a:p>
          </p:txBody>
        </p:sp>
      </p:grpSp>
      <p:sp>
        <p:nvSpPr>
          <p:cNvPr id="12298" name="TextBox 23"/>
          <p:cNvSpPr txBox="1">
            <a:spLocks noChangeArrowheads="1"/>
          </p:cNvSpPr>
          <p:nvPr/>
        </p:nvSpPr>
        <p:spPr bwMode="auto">
          <a:xfrm>
            <a:off x="4038023" y="3352461"/>
            <a:ext cx="10679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Franklin Gothic Book" pitchFamily="34" charset="0"/>
              </a:rPr>
              <a:t>CA*</a:t>
            </a:r>
          </a:p>
        </p:txBody>
      </p:sp>
      <p:sp>
        <p:nvSpPr>
          <p:cNvPr id="12299" name="TextBox 22"/>
          <p:cNvSpPr txBox="1">
            <a:spLocks noChangeArrowheads="1"/>
          </p:cNvSpPr>
          <p:nvPr/>
        </p:nvSpPr>
        <p:spPr bwMode="auto">
          <a:xfrm>
            <a:off x="0" y="604157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Artist Note: CO2 concentration increases in the cellular level – it attracts oxygen from the adjacent blood vessels. </a:t>
            </a:r>
          </a:p>
        </p:txBody>
      </p:sp>
      <p:pic>
        <p:nvPicPr>
          <p:cNvPr id="22" name="Content Placeholder 3" descr="Dorzox 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3276600" cy="10182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9 PM IN GLAUCOMA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C:\Documents and Settings\shalini\Local Settings\Temporary Internet Files\Content.Word\9pm logo copy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78260" y="2895600"/>
            <a:ext cx="4283871" cy="2133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Prostaglandins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 group of organic compounds derived from essential fatty acids and causing a range of physiological effects in animals. 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  <a:p>
            <a:pPr eaLnBrk="1" hangingPunct="1"/>
            <a:r>
              <a:rPr lang="en-US" sz="2800" dirty="0" smtClean="0"/>
              <a:t>They act at very low concentrations to cause the contraction of smooth muscle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  <a:p>
            <a:pPr eaLnBrk="1" hangingPunct="1"/>
            <a:r>
              <a:rPr lang="en-US" sz="2800" dirty="0" smtClean="0"/>
              <a:t>Inflammation in allergic reactions and other diseases is also thought to involve prostaglandins.</a:t>
            </a:r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Analog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chemical compound that has a </a:t>
            </a:r>
            <a:r>
              <a:rPr lang="en-US" b="1" smtClean="0"/>
              <a:t>similar structure</a:t>
            </a:r>
            <a:r>
              <a:rPr lang="en-US" smtClean="0"/>
              <a:t> and </a:t>
            </a:r>
            <a:r>
              <a:rPr lang="en-US" b="1" smtClean="0"/>
              <a:t>similar chemical properties </a:t>
            </a:r>
            <a:r>
              <a:rPr lang="en-US" smtClean="0"/>
              <a:t>to those of another compound(Naturally occurring prostaglandins), but differs from it by a single element or group.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304800" y="228600"/>
            <a:ext cx="8763000" cy="5573018"/>
            <a:chOff x="304800" y="228600"/>
            <a:chExt cx="8763000" cy="5573018"/>
          </a:xfrm>
        </p:grpSpPr>
        <p:grpSp>
          <p:nvGrpSpPr>
            <p:cNvPr id="3" name="Group 62"/>
            <p:cNvGrpSpPr/>
            <p:nvPr/>
          </p:nvGrpSpPr>
          <p:grpSpPr>
            <a:xfrm>
              <a:off x="304800" y="990600"/>
              <a:ext cx="8763000" cy="4560332"/>
              <a:chOff x="304800" y="990600"/>
              <a:chExt cx="8763000" cy="4560332"/>
            </a:xfrm>
          </p:grpSpPr>
          <p:grpSp>
            <p:nvGrpSpPr>
              <p:cNvPr id="4" name="Group 46"/>
              <p:cNvGrpSpPr/>
              <p:nvPr/>
            </p:nvGrpSpPr>
            <p:grpSpPr>
              <a:xfrm>
                <a:off x="304800" y="990600"/>
                <a:ext cx="8763000" cy="3657600"/>
                <a:chOff x="304800" y="990600"/>
                <a:chExt cx="8763000" cy="3657600"/>
              </a:xfrm>
            </p:grpSpPr>
            <p:grpSp>
              <p:nvGrpSpPr>
                <p:cNvPr id="5" name="Group 25"/>
                <p:cNvGrpSpPr/>
                <p:nvPr/>
              </p:nvGrpSpPr>
              <p:grpSpPr>
                <a:xfrm>
                  <a:off x="836611" y="990600"/>
                  <a:ext cx="7545389" cy="1981994"/>
                  <a:chOff x="836611" y="990600"/>
                  <a:chExt cx="7545389" cy="1981994"/>
                </a:xfrm>
              </p:grpSpPr>
              <p:grpSp>
                <p:nvGrpSpPr>
                  <p:cNvPr id="6" name="Group 20"/>
                  <p:cNvGrpSpPr/>
                  <p:nvPr/>
                </p:nvGrpSpPr>
                <p:grpSpPr>
                  <a:xfrm>
                    <a:off x="836611" y="990600"/>
                    <a:ext cx="7545389" cy="1981994"/>
                    <a:chOff x="836611" y="990600"/>
                    <a:chExt cx="7545389" cy="1981994"/>
                  </a:xfrm>
                </p:grpSpPr>
                <p:sp>
                  <p:nvSpPr>
                    <p:cNvPr id="8" name="Rectangle 7"/>
                    <p:cNvSpPr/>
                    <p:nvPr/>
                  </p:nvSpPr>
                  <p:spPr>
                    <a:xfrm>
                      <a:off x="2895600" y="990600"/>
                      <a:ext cx="3505200" cy="609600"/>
                    </a:xfrm>
                    <a:prstGeom prst="rect">
                      <a:avLst/>
                    </a:prstGeom>
                    <a:solidFill>
                      <a:schemeClr val="tx1">
                        <a:lumMod val="95000"/>
                        <a:lumOff val="5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bg1"/>
                          </a:solidFill>
                        </a:rPr>
                        <a:t>Prostaglandin 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cxnSp>
                  <p:nvCxnSpPr>
                    <p:cNvPr id="12" name="Straight Connector 11"/>
                    <p:cNvCxnSpPr/>
                    <p:nvPr/>
                  </p:nvCxnSpPr>
                  <p:spPr>
                    <a:xfrm>
                      <a:off x="838200" y="2286000"/>
                      <a:ext cx="7543800" cy="1588"/>
                    </a:xfrm>
                    <a:prstGeom prst="line">
                      <a:avLst/>
                    </a:prstGeom>
                    <a:ln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" name="Straight Arrow Connector 13"/>
                    <p:cNvCxnSpPr/>
                    <p:nvPr/>
                  </p:nvCxnSpPr>
                  <p:spPr>
                    <a:xfrm rot="5400000">
                      <a:off x="494505" y="2628900"/>
                      <a:ext cx="685800" cy="1588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Arrow Connector 16"/>
                    <p:cNvCxnSpPr/>
                    <p:nvPr/>
                  </p:nvCxnSpPr>
                  <p:spPr>
                    <a:xfrm rot="5400000">
                      <a:off x="2399506" y="2628106"/>
                      <a:ext cx="685800" cy="1588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Arrow Connector 17"/>
                    <p:cNvCxnSpPr/>
                    <p:nvPr/>
                  </p:nvCxnSpPr>
                  <p:spPr>
                    <a:xfrm rot="5400000">
                      <a:off x="4304506" y="2628106"/>
                      <a:ext cx="685800" cy="1588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Arrow Connector 18"/>
                    <p:cNvCxnSpPr/>
                    <p:nvPr/>
                  </p:nvCxnSpPr>
                  <p:spPr>
                    <a:xfrm rot="5400000">
                      <a:off x="6209506" y="2628106"/>
                      <a:ext cx="685800" cy="1588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Arrow Connector 19"/>
                    <p:cNvCxnSpPr/>
                    <p:nvPr/>
                  </p:nvCxnSpPr>
                  <p:spPr>
                    <a:xfrm rot="5400000">
                      <a:off x="8038305" y="2628106"/>
                      <a:ext cx="685800" cy="1588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Straight Connector 22"/>
                  <p:cNvCxnSpPr/>
                  <p:nvPr/>
                </p:nvCxnSpPr>
                <p:spPr>
                  <a:xfrm rot="5400000">
                    <a:off x="4305300" y="1943100"/>
                    <a:ext cx="685006" cy="794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oup 33"/>
                <p:cNvGrpSpPr/>
                <p:nvPr/>
              </p:nvGrpSpPr>
              <p:grpSpPr>
                <a:xfrm>
                  <a:off x="304800" y="3048000"/>
                  <a:ext cx="1371599" cy="1600200"/>
                  <a:chOff x="1371600" y="3200400"/>
                  <a:chExt cx="1676399" cy="2362200"/>
                </a:xfrm>
              </p:grpSpPr>
              <p:sp>
                <p:nvSpPr>
                  <p:cNvPr id="30" name="Pentagon 29"/>
                  <p:cNvSpPr/>
                  <p:nvPr/>
                </p:nvSpPr>
                <p:spPr>
                  <a:xfrm rot="5400000">
                    <a:off x="1463457" y="3120184"/>
                    <a:ext cx="1484547" cy="1644979"/>
                  </a:xfrm>
                  <a:prstGeom prst="homePlat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Chevron 30"/>
                  <p:cNvSpPr/>
                  <p:nvPr/>
                </p:nvSpPr>
                <p:spPr>
                  <a:xfrm rot="5400000">
                    <a:off x="1451867" y="3966468"/>
                    <a:ext cx="1515865" cy="1676399"/>
                  </a:xfrm>
                  <a:prstGeom prst="chevron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" name="Group 34"/>
                <p:cNvGrpSpPr/>
                <p:nvPr/>
              </p:nvGrpSpPr>
              <p:grpSpPr>
                <a:xfrm>
                  <a:off x="7696201" y="3048000"/>
                  <a:ext cx="1371599" cy="1600200"/>
                  <a:chOff x="1371600" y="3200400"/>
                  <a:chExt cx="1676399" cy="2362200"/>
                </a:xfrm>
              </p:grpSpPr>
              <p:sp>
                <p:nvSpPr>
                  <p:cNvPr id="36" name="Pentagon 35"/>
                  <p:cNvSpPr/>
                  <p:nvPr/>
                </p:nvSpPr>
                <p:spPr>
                  <a:xfrm rot="5400000">
                    <a:off x="1463457" y="3120184"/>
                    <a:ext cx="1484547" cy="1644979"/>
                  </a:xfrm>
                  <a:prstGeom prst="homePlat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Chevron 36"/>
                  <p:cNvSpPr/>
                  <p:nvPr/>
                </p:nvSpPr>
                <p:spPr>
                  <a:xfrm rot="5400000">
                    <a:off x="1451867" y="3966468"/>
                    <a:ext cx="1515865" cy="1676399"/>
                  </a:xfrm>
                  <a:prstGeom prst="chevron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" name="Group 37"/>
                <p:cNvGrpSpPr/>
                <p:nvPr/>
              </p:nvGrpSpPr>
              <p:grpSpPr>
                <a:xfrm>
                  <a:off x="2133601" y="3048000"/>
                  <a:ext cx="1371599" cy="1600200"/>
                  <a:chOff x="1371600" y="3200400"/>
                  <a:chExt cx="1676399" cy="2362200"/>
                </a:xfrm>
              </p:grpSpPr>
              <p:sp>
                <p:nvSpPr>
                  <p:cNvPr id="39" name="Pentagon 38"/>
                  <p:cNvSpPr/>
                  <p:nvPr/>
                </p:nvSpPr>
                <p:spPr>
                  <a:xfrm rot="5400000">
                    <a:off x="1463457" y="3120184"/>
                    <a:ext cx="1484547" cy="1644979"/>
                  </a:xfrm>
                  <a:prstGeom prst="homePlat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Chevron 39"/>
                  <p:cNvSpPr/>
                  <p:nvPr/>
                </p:nvSpPr>
                <p:spPr>
                  <a:xfrm rot="5400000">
                    <a:off x="1451867" y="3966468"/>
                    <a:ext cx="1515865" cy="1676399"/>
                  </a:xfrm>
                  <a:prstGeom prst="chevron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" name="Group 40"/>
                <p:cNvGrpSpPr/>
                <p:nvPr/>
              </p:nvGrpSpPr>
              <p:grpSpPr>
                <a:xfrm>
                  <a:off x="3962400" y="3048000"/>
                  <a:ext cx="1371599" cy="1600200"/>
                  <a:chOff x="1371600" y="3200400"/>
                  <a:chExt cx="1676399" cy="2362200"/>
                </a:xfrm>
              </p:grpSpPr>
              <p:sp>
                <p:nvSpPr>
                  <p:cNvPr id="42" name="Pentagon 41"/>
                  <p:cNvSpPr/>
                  <p:nvPr/>
                </p:nvSpPr>
                <p:spPr>
                  <a:xfrm rot="5400000">
                    <a:off x="1463457" y="3120184"/>
                    <a:ext cx="1484547" cy="1644979"/>
                  </a:xfrm>
                  <a:prstGeom prst="homePlat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Chevron 42"/>
                  <p:cNvSpPr/>
                  <p:nvPr/>
                </p:nvSpPr>
                <p:spPr>
                  <a:xfrm rot="5400000">
                    <a:off x="1451867" y="3966468"/>
                    <a:ext cx="1515865" cy="1676399"/>
                  </a:xfrm>
                  <a:prstGeom prst="chevron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3" name="Group 43"/>
                <p:cNvGrpSpPr/>
                <p:nvPr/>
              </p:nvGrpSpPr>
              <p:grpSpPr>
                <a:xfrm>
                  <a:off x="5943601" y="3048000"/>
                  <a:ext cx="1371599" cy="1600200"/>
                  <a:chOff x="1371600" y="3200400"/>
                  <a:chExt cx="1676399" cy="2362200"/>
                </a:xfrm>
              </p:grpSpPr>
              <p:sp>
                <p:nvSpPr>
                  <p:cNvPr id="45" name="Pentagon 44"/>
                  <p:cNvSpPr/>
                  <p:nvPr/>
                </p:nvSpPr>
                <p:spPr>
                  <a:xfrm rot="5400000">
                    <a:off x="1463457" y="3120184"/>
                    <a:ext cx="1484547" cy="1644979"/>
                  </a:xfrm>
                  <a:prstGeom prst="homePlat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Chevron 45"/>
                  <p:cNvSpPr/>
                  <p:nvPr/>
                </p:nvSpPr>
                <p:spPr>
                  <a:xfrm rot="5400000">
                    <a:off x="1451867" y="3966468"/>
                    <a:ext cx="1515865" cy="1676399"/>
                  </a:xfrm>
                  <a:prstGeom prst="chevron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48" name="Rectangle 47"/>
              <p:cNvSpPr/>
              <p:nvPr/>
            </p:nvSpPr>
            <p:spPr>
              <a:xfrm>
                <a:off x="1295400" y="5181600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 smtClean="0"/>
                  <a:t>	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5677" y="3195935"/>
                <a:ext cx="962123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PGD2 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362200" y="3200400"/>
                <a:ext cx="9124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PGE2</a:t>
                </a:r>
                <a:r>
                  <a:rPr lang="en-US" sz="2400" b="1" dirty="0" smtClean="0"/>
                  <a:t> </a:t>
                </a:r>
                <a:endParaRPr lang="en-US" sz="2400" b="1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086212" y="3244334"/>
                <a:ext cx="8499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PGI2 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214131" y="3244334"/>
                <a:ext cx="9172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TXA2 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170287" y="3244334"/>
                <a:ext cx="10214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/>
                  <a:t>PGF2</a:t>
                </a:r>
                <a:r>
                  <a:rPr lang="el-GR" sz="2400" b="1" dirty="0" smtClean="0"/>
                  <a:t>α</a:t>
                </a:r>
                <a:endParaRPr lang="en-US" sz="2400" b="1" dirty="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62000" y="4114800"/>
                <a:ext cx="4539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DP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590800" y="4114800"/>
                <a:ext cx="4203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EP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153400" y="4114800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IP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400800" y="4114800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TP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4419600" y="4114800"/>
              <a:ext cx="413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FP</a:t>
              </a:r>
              <a:endParaRPr lang="en-US" b="1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33400" y="228600"/>
              <a:ext cx="707315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latin typeface="Baskerville Old Face" pitchFamily="18" charset="0"/>
                </a:rPr>
                <a:t>Types of prostaglandin and their receptor</a:t>
              </a:r>
              <a:endParaRPr lang="en-US" sz="3200" b="1" dirty="0">
                <a:latin typeface="Baskerville Old Face" pitchFamily="18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04800" y="4724400"/>
              <a:ext cx="86106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 smtClean="0"/>
                <a:t>Note: The FP receptor has a widespread distribution within the tissues of the eye</a:t>
              </a:r>
            </a:p>
            <a:p>
              <a:pPr>
                <a:defRPr/>
              </a:pPr>
              <a:r>
                <a:rPr lang="en-US" sz="1600" b="1" dirty="0" smtClean="0"/>
                <a:t>including the </a:t>
              </a:r>
              <a:r>
                <a:rPr lang="en-US" sz="1600" b="1" dirty="0" err="1" smtClean="0"/>
                <a:t>ciliary</a:t>
              </a:r>
              <a:r>
                <a:rPr lang="en-US" sz="1600" b="1" dirty="0" smtClean="0"/>
                <a:t> muscle and the </a:t>
              </a:r>
              <a:r>
                <a:rPr lang="en-US" sz="1600" b="1" dirty="0" err="1" smtClean="0"/>
                <a:t>ciliary</a:t>
              </a:r>
              <a:r>
                <a:rPr lang="en-US" sz="1600" b="1" dirty="0" smtClean="0"/>
                <a:t> processes.</a:t>
              </a:r>
            </a:p>
            <a:p>
              <a:pPr>
                <a:defRPr/>
              </a:pPr>
              <a:r>
                <a:rPr lang="en-US" sz="1600" b="1" dirty="0" err="1" smtClean="0"/>
                <a:t>Bimatoprost</a:t>
              </a:r>
              <a:r>
                <a:rPr lang="en-US" sz="1600" b="1" dirty="0" smtClean="0"/>
                <a:t> and </a:t>
              </a:r>
              <a:r>
                <a:rPr lang="en-US" sz="1600" b="1" dirty="0" err="1" smtClean="0"/>
                <a:t>travoprost</a:t>
              </a:r>
              <a:r>
                <a:rPr lang="en-US" sz="1600" b="1" dirty="0" smtClean="0"/>
                <a:t> have higher affinity for the EP receptor which is responsible for the higher side effects like hyperemia with the other PG analogs in comparison with Latanoprost</a:t>
              </a:r>
              <a:endParaRPr lang="en-US" sz="16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5715000" cy="685800"/>
          </a:xfrm>
        </p:spPr>
        <p:txBody>
          <a:bodyPr/>
          <a:lstStyle/>
          <a:p>
            <a:pPr eaLnBrk="1" hangingPunct="1"/>
            <a:r>
              <a:rPr lang="en-US" sz="2800" b="1" smtClean="0"/>
              <a:t>Latanoprost: Mechanism of Action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9906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1800" b="1" smtClean="0"/>
              <a:t>Latanoprost  reduces IOP by increasing uveoscleral outflow by 50%</a:t>
            </a:r>
            <a:endParaRPr lang="en-US" sz="1800" b="1" i="1" smtClean="0"/>
          </a:p>
        </p:txBody>
      </p:sp>
      <p:pic>
        <p:nvPicPr>
          <p:cNvPr id="399364" name="Picture 4" descr="ib004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362200"/>
            <a:ext cx="39576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http://www.glaucoma-association.com/media/images/medical/diagrams/labelled/english/Uveoscleral_Outflow_Dia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362200"/>
            <a:ext cx="4062413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 descr="C:\Documents and Settings\shalini\Local Settings\Temporary Internet Files\Content.Word\9pm logo cop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152400"/>
            <a:ext cx="2069309" cy="10306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3" grpId="0" build="p" autoUpdateAnimBg="0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25272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/>
              <a:t>How do Prostaglandin Analogs Decrease the IOP</a:t>
            </a:r>
          </a:p>
        </p:txBody>
      </p:sp>
      <p:pic>
        <p:nvPicPr>
          <p:cNvPr id="14" name="Content Placeholder 3" descr="C:\Documents and Settings\shalini\Local Settings\Temporary Internet Files\Content.Word\9pm logo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609600"/>
            <a:ext cx="1600200" cy="7969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990600" y="1828800"/>
            <a:ext cx="7239000" cy="40386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	Latanoprost                   </a:t>
            </a:r>
            <a:r>
              <a:rPr lang="en-US" dirty="0" err="1" smtClean="0"/>
              <a:t>Latanoprost</a:t>
            </a:r>
            <a:r>
              <a:rPr lang="en-US" dirty="0" smtClean="0"/>
              <a:t> Acid</a:t>
            </a:r>
          </a:p>
          <a:p>
            <a:pPr eaLnBrk="1" hangingPunct="1">
              <a:buNone/>
              <a:defRPr/>
            </a:pP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Caused relaxation of                  FP Receptor on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the ciliary Muscle			 ciliary Muscle 	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							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Enhanced Uveosceleral  		Decrease the 	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Outflow				resistance in 					</a:t>
            </a:r>
            <a:r>
              <a:rPr lang="en-US" dirty="0" err="1" smtClean="0"/>
              <a:t>Uveosceleral</a:t>
            </a:r>
            <a:r>
              <a:rPr lang="en-US" dirty="0" smtClean="0"/>
              <a:t> outflow</a:t>
            </a:r>
            <a:endParaRPr lang="en-US" sz="1100" dirty="0" smtClean="0"/>
          </a:p>
        </p:txBody>
      </p:sp>
      <p:sp>
        <p:nvSpPr>
          <p:cNvPr id="24" name="Right Arrow 23"/>
          <p:cNvSpPr/>
          <p:nvPr/>
        </p:nvSpPr>
        <p:spPr bwMode="auto">
          <a:xfrm flipV="1">
            <a:off x="3124200" y="2057400"/>
            <a:ext cx="1066800" cy="19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own Arrow 24"/>
          <p:cNvSpPr/>
          <p:nvPr/>
        </p:nvSpPr>
        <p:spPr bwMode="auto">
          <a:xfrm>
            <a:off x="5791200" y="2286000"/>
            <a:ext cx="76200" cy="2644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2133600" y="2209801"/>
            <a:ext cx="76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Left Arrow 26"/>
          <p:cNvSpPr/>
          <p:nvPr/>
        </p:nvSpPr>
        <p:spPr bwMode="auto">
          <a:xfrm flipV="1">
            <a:off x="3810000" y="2971800"/>
            <a:ext cx="1447800" cy="969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Down Arrow 27"/>
          <p:cNvSpPr/>
          <p:nvPr/>
        </p:nvSpPr>
        <p:spPr bwMode="auto">
          <a:xfrm>
            <a:off x="6248400" y="3352800"/>
            <a:ext cx="762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Left Arrow 28"/>
          <p:cNvSpPr/>
          <p:nvPr/>
        </p:nvSpPr>
        <p:spPr bwMode="auto">
          <a:xfrm>
            <a:off x="4419600" y="4495800"/>
            <a:ext cx="1066800" cy="195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 bwMode="auto">
          <a:xfrm>
            <a:off x="2133600" y="3352800"/>
            <a:ext cx="1524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2209801" y="2209800"/>
            <a:ext cx="762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/>
              <a:t>(</a:t>
            </a:r>
            <a:r>
              <a:rPr lang="en-US" sz="1000" dirty="0" err="1" smtClean="0"/>
              <a:t>Prodrug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4648200" y="2209800"/>
            <a:ext cx="10001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/>
              <a:t>(Active Form)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228600" y="228600"/>
            <a:ext cx="8915400" cy="6400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i="1" dirty="0" smtClean="0">
                <a:solidFill>
                  <a:schemeClr val="bg1"/>
                </a:solidFill>
              </a:rPr>
              <a:t>THANK - YOU</a:t>
            </a:r>
            <a:endParaRPr lang="en-US" sz="7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512064"/>
            <a:ext cx="6019800" cy="914400"/>
          </a:xfrm>
        </p:spPr>
        <p:txBody>
          <a:bodyPr/>
          <a:lstStyle/>
          <a:p>
            <a:pPr algn="ctr"/>
            <a:r>
              <a:rPr lang="en-US" b="1" dirty="0" smtClean="0"/>
              <a:t>GENDER &amp; GLAUCOMA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7772400" cy="416004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Women are at higher risks for angle closure glaucoma, but there is no clear gender predilection for open angle glaucoma</a:t>
            </a:r>
          </a:p>
          <a:p>
            <a:endParaRPr lang="en-US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Decreased estrogen exposure is associated with increased risk for open angle glaucoma in women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8200" y="645789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Adapted from:</a:t>
            </a:r>
          </a:p>
          <a:p>
            <a:r>
              <a:rPr lang="en-US" sz="1000" dirty="0" smtClean="0"/>
              <a:t>Current Opinion in Ophthalmology: March 2010 - Volume 21 - Issue 2 - p 91–99</a:t>
            </a:r>
            <a:endParaRPr lang="en-US" sz="1000" dirty="0"/>
          </a:p>
        </p:txBody>
      </p:sp>
      <p:pic>
        <p:nvPicPr>
          <p:cNvPr id="38914" name="Picture 2" descr="http://www.babyboomercaretaker.com/images/fashion/short-hair-styles-for-senio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"/>
            <a:ext cx="2133600" cy="15240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914400" y="2895600"/>
            <a:ext cx="7696200" cy="16002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/>
              <a:t>Older women are at risk for glaucoma and glaucoma blindness</a:t>
            </a:r>
            <a:endParaRPr lang="en-US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AutoShape 2"/>
          <p:cNvSpPr>
            <a:spLocks noChangeArrowheads="1"/>
          </p:cNvSpPr>
          <p:nvPr/>
        </p:nvSpPr>
        <p:spPr bwMode="auto">
          <a:xfrm>
            <a:off x="5486400" y="4800600"/>
            <a:ext cx="3276600" cy="1866900"/>
          </a:xfrm>
          <a:prstGeom prst="irregularSeal2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2276475" y="5768975"/>
            <a:ext cx="1379538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0">
                <a:latin typeface="Helvetica" pitchFamily="34" charset="0"/>
              </a:rPr>
              <a:t>Tunnel </a:t>
            </a:r>
            <a:br>
              <a:rPr lang="en-US" b="0">
                <a:latin typeface="Helvetica" pitchFamily="34" charset="0"/>
              </a:rPr>
            </a:br>
            <a:r>
              <a:rPr lang="en-US" b="0">
                <a:latin typeface="Helvetica" pitchFamily="34" charset="0"/>
              </a:rPr>
              <a:t>vision</a:t>
            </a:r>
          </a:p>
        </p:txBody>
      </p:sp>
      <p:pic>
        <p:nvPicPr>
          <p:cNvPr id="316420" name="Picture 4" descr="http://images.google.co.in/images?q=tbn:6lKX-ojhlHIJ:www26.brinkster.com/cowjam/photos/red%2520eye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362200"/>
            <a:ext cx="2254250" cy="1847850"/>
          </a:xfrm>
          <a:prstGeom prst="rect">
            <a:avLst/>
          </a:prstGeom>
          <a:noFill/>
        </p:spPr>
      </p:pic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342900" y="4313238"/>
            <a:ext cx="2468563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latin typeface="Helvetica" pitchFamily="34" charset="0"/>
              </a:rPr>
              <a:t>Red eye, pain in the eye, </a:t>
            </a:r>
          </a:p>
        </p:txBody>
      </p:sp>
      <p:pic>
        <p:nvPicPr>
          <p:cNvPr id="316422" name="Picture 6" descr="http://www.surgicaleyes.org/images/StraitedHalo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228600"/>
            <a:ext cx="1971675" cy="2046288"/>
          </a:xfrm>
          <a:prstGeom prst="rect">
            <a:avLst/>
          </a:prstGeom>
          <a:noFill/>
        </p:spPr>
      </p:pic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3217863" y="2312988"/>
            <a:ext cx="280828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>
                <a:latin typeface="Helvetica" pitchFamily="34" charset="0"/>
              </a:rPr>
              <a:t>Halo around lights</a:t>
            </a:r>
          </a:p>
        </p:txBody>
      </p:sp>
      <p:pic>
        <p:nvPicPr>
          <p:cNvPr id="316424" name="Picture 8" descr="http://www.nws.noaa.gov/sec508/images/cataract-vis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2286000"/>
            <a:ext cx="2125662" cy="2152650"/>
          </a:xfrm>
          <a:prstGeom prst="rect">
            <a:avLst/>
          </a:prstGeom>
          <a:noFill/>
        </p:spPr>
      </p:pic>
      <p:sp>
        <p:nvSpPr>
          <p:cNvPr id="316425" name="Text Box 9"/>
          <p:cNvSpPr txBox="1">
            <a:spLocks noChangeArrowheads="1"/>
          </p:cNvSpPr>
          <p:nvPr/>
        </p:nvSpPr>
        <p:spPr bwMode="auto">
          <a:xfrm>
            <a:off x="6057900" y="4598988"/>
            <a:ext cx="24780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>
                <a:latin typeface="Helvetica" pitchFamily="34" charset="0"/>
              </a:rPr>
              <a:t>Blurred vision </a:t>
            </a:r>
          </a:p>
        </p:txBody>
      </p:sp>
      <p:sp>
        <p:nvSpPr>
          <p:cNvPr id="316426" name="Text Box 10"/>
          <p:cNvSpPr txBox="1">
            <a:spLocks noChangeArrowheads="1"/>
          </p:cNvSpPr>
          <p:nvPr/>
        </p:nvSpPr>
        <p:spPr bwMode="auto">
          <a:xfrm>
            <a:off x="1900238" y="1912938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Helvetica" pitchFamily="34" charset="0"/>
            </a:endParaRPr>
          </a:p>
        </p:txBody>
      </p:sp>
      <p:pic>
        <p:nvPicPr>
          <p:cNvPr id="316427" name="Picture 11" descr="http://www.hinduonnet.com/thehindu/mag/2003/08/10/images/20030810007907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52850" y="4649788"/>
            <a:ext cx="1590675" cy="2055812"/>
          </a:xfrm>
          <a:prstGeom prst="rect">
            <a:avLst/>
          </a:prstGeom>
          <a:noFill/>
        </p:spPr>
      </p:pic>
      <p:sp>
        <p:nvSpPr>
          <p:cNvPr id="316428" name="Text Box 12"/>
          <p:cNvSpPr txBox="1">
            <a:spLocks noChangeArrowheads="1"/>
          </p:cNvSpPr>
          <p:nvPr/>
        </p:nvSpPr>
        <p:spPr bwMode="auto">
          <a:xfrm>
            <a:off x="6226175" y="5537200"/>
            <a:ext cx="2384425" cy="920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400" dirty="0">
                <a:solidFill>
                  <a:srgbClr val="FFFF00"/>
                </a:solidFill>
                <a:latin typeface="Helvetica" pitchFamily="34" charset="0"/>
              </a:rPr>
              <a:t>Vision     loss </a:t>
            </a:r>
          </a:p>
        </p:txBody>
      </p:sp>
      <p:sp>
        <p:nvSpPr>
          <p:cNvPr id="316429" name="Text Box 13"/>
          <p:cNvSpPr txBox="1">
            <a:spLocks noChangeArrowheads="1"/>
          </p:cNvSpPr>
          <p:nvPr/>
        </p:nvSpPr>
        <p:spPr bwMode="auto">
          <a:xfrm>
            <a:off x="3810000" y="4019550"/>
            <a:ext cx="29146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Helvetica" pitchFamily="34" charset="0"/>
              </a:rPr>
              <a:t>   </a:t>
            </a:r>
            <a:endParaRPr lang="en-US" sz="3600">
              <a:solidFill>
                <a:srgbClr val="00FFFF"/>
              </a:solidFill>
              <a:latin typeface="Helvetica" pitchFamily="34" charset="0"/>
            </a:endParaRPr>
          </a:p>
        </p:txBody>
      </p:sp>
      <p:sp>
        <p:nvSpPr>
          <p:cNvPr id="316430" name="AutoShape 14"/>
          <p:cNvSpPr>
            <a:spLocks noChangeArrowheads="1"/>
          </p:cNvSpPr>
          <p:nvPr/>
        </p:nvSpPr>
        <p:spPr bwMode="auto">
          <a:xfrm>
            <a:off x="2857500" y="2743200"/>
            <a:ext cx="3143250" cy="1885950"/>
          </a:xfrm>
          <a:custGeom>
            <a:avLst/>
            <a:gdLst>
              <a:gd name="G0" fmla="+- 6480 0 0"/>
              <a:gd name="G1" fmla="+- 8640 0 0"/>
              <a:gd name="G2" fmla="+- 4320 0 0"/>
              <a:gd name="G3" fmla="+- 21600 0 6480"/>
              <a:gd name="G4" fmla="+- 21600 0 8640"/>
              <a:gd name="G5" fmla="+- 21600 0 4320"/>
              <a:gd name="G6" fmla="+- 6480 0 10800"/>
              <a:gd name="G7" fmla="+- 8640 0 10800"/>
              <a:gd name="G8" fmla="*/ G7 4320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6431" name="Text Box 15"/>
          <p:cNvSpPr txBox="1">
            <a:spLocks noChangeArrowheads="1"/>
          </p:cNvSpPr>
          <p:nvPr/>
        </p:nvSpPr>
        <p:spPr bwMode="auto">
          <a:xfrm>
            <a:off x="3562350" y="3484563"/>
            <a:ext cx="1981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Helvetica" pitchFamily="34" charset="0"/>
              </a:rPr>
              <a:t>SYMPTOMS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67200" y="6611779"/>
            <a:ext cx="3886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http://www.nei.nih.gov/health/glaucoma/glaucoma_facts.asp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0"/>
            <a:ext cx="7010400" cy="609600"/>
          </a:xfrm>
        </p:spPr>
        <p:txBody>
          <a:bodyPr/>
          <a:lstStyle/>
          <a:p>
            <a:pPr eaLnBrk="1" hangingPunct="1"/>
            <a:r>
              <a:rPr lang="en-US" sz="3000" b="1" smtClean="0">
                <a:solidFill>
                  <a:srgbClr val="FF9900"/>
                </a:solidFill>
              </a:rPr>
              <a:t>GLAUCOMA SYMPTOMS </a:t>
            </a:r>
          </a:p>
        </p:txBody>
      </p:sp>
      <p:pic>
        <p:nvPicPr>
          <p:cNvPr id="13" name="Picture 12" descr="Picture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0"/>
            <a:ext cx="7315200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TUNNEL VISION IN GLAUCOMA</a:t>
            </a:r>
            <a:endParaRPr lang="en-US" dirty="0"/>
          </a:p>
        </p:txBody>
      </p:sp>
      <p:pic>
        <p:nvPicPr>
          <p:cNvPr id="51202" name="Picture 2" descr="http://www.vrrentals.com/images/image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3848100" cy="3810000"/>
          </a:xfrm>
          <a:prstGeom prst="rect">
            <a:avLst/>
          </a:prstGeom>
          <a:noFill/>
        </p:spPr>
      </p:pic>
      <p:pic>
        <p:nvPicPr>
          <p:cNvPr id="51204" name="Picture 4" descr="http://www.glaucomaresearch.ca/en/about/images/tunnel_vis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600200"/>
            <a:ext cx="2714625" cy="2295525"/>
          </a:xfrm>
          <a:prstGeom prst="rect">
            <a:avLst/>
          </a:prstGeom>
          <a:noFill/>
        </p:spPr>
      </p:pic>
      <p:pic>
        <p:nvPicPr>
          <p:cNvPr id="51206" name="Picture 6" descr="http://www.moondragon.org/images2/glaucomavis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695700"/>
            <a:ext cx="1905000" cy="3162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GLAUCOMA </a:t>
            </a:r>
            <a:r>
              <a:rPr lang="en-US" dirty="0" smtClean="0"/>
              <a:t>: AQUEOUS HUMOR</a:t>
            </a:r>
            <a:endParaRPr lang="en-US" dirty="0" smtClean="0"/>
          </a:p>
        </p:txBody>
      </p:sp>
      <p:graphicFrame>
        <p:nvGraphicFramePr>
          <p:cNvPr id="131079" name="Object 7">
            <a:hlinkClick r:id="" action="ppaction://ole?verb=0"/>
          </p:cNvPr>
          <p:cNvGraphicFramePr>
            <a:graphicFrameLocks noChangeAspect="1"/>
          </p:cNvGraphicFramePr>
          <p:nvPr>
            <p:ph idx="1"/>
          </p:nvPr>
        </p:nvGraphicFramePr>
        <p:xfrm>
          <a:off x="4724400" y="3681413"/>
          <a:ext cx="914400" cy="714375"/>
        </p:xfrm>
        <a:graphic>
          <a:graphicData uri="http://schemas.openxmlformats.org/presentationml/2006/ole">
            <p:oleObj spid="_x0000_s1026" name="Package" showAsIcon="1" r:id="rId4" imgW="914400" imgH="7142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1542</Words>
  <Application>Microsoft Office PowerPoint</Application>
  <PresentationFormat>On-screen Show (4:3)</PresentationFormat>
  <Paragraphs>297</Paragraphs>
  <Slides>47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Module</vt:lpstr>
      <vt:lpstr>Package</vt:lpstr>
      <vt:lpstr>Slide 1</vt:lpstr>
      <vt:lpstr>Slide 2</vt:lpstr>
      <vt:lpstr>GLAUCOMA : INDIAN PREVALENCE </vt:lpstr>
      <vt:lpstr>GLAUCOMA: HOW THE DEFINITON IS EVOLVED OVER THE YEARS</vt:lpstr>
      <vt:lpstr>GENDER &amp; GLAUCOMA</vt:lpstr>
      <vt:lpstr>Slide 6</vt:lpstr>
      <vt:lpstr>GLAUCOMA SYMPTOMS </vt:lpstr>
      <vt:lpstr>TUNNEL VISION IN GLAUCOMA</vt:lpstr>
      <vt:lpstr>GLAUCOMA : AQUEOUS HUMOR</vt:lpstr>
      <vt:lpstr>GLAUCOMA : RISK FACTORS</vt:lpstr>
      <vt:lpstr>Slide 11</vt:lpstr>
      <vt:lpstr> AQUEOUS HUMOR: TRABECULAR MESHWORK FLOW</vt:lpstr>
      <vt:lpstr>AQUEOUS HUMOR: UVEOSCLERAL OUTFLOW</vt:lpstr>
      <vt:lpstr>INTRAOCULAR PRESSURE </vt:lpstr>
      <vt:lpstr>OPTIC DISC/OPTIC CUP/OPTIC NERVE</vt:lpstr>
      <vt:lpstr>GLAUCOMA: PATHOPHYSIOLOGY</vt:lpstr>
      <vt:lpstr>GLAUCOMA: OPTIC NERVE DAMAGE</vt:lpstr>
      <vt:lpstr>How Glaucoma leads to RGC death</vt:lpstr>
      <vt:lpstr>GLAUCOMA : CLASSIFICATION</vt:lpstr>
      <vt:lpstr>Slide 20</vt:lpstr>
      <vt:lpstr>Slide 21</vt:lpstr>
      <vt:lpstr>Glaucoma : Diagnosis</vt:lpstr>
      <vt:lpstr>TONOMETRY</vt:lpstr>
      <vt:lpstr>Applanation (Goldmann) tonometry</vt:lpstr>
      <vt:lpstr>Glaucoma : Diagnosis</vt:lpstr>
      <vt:lpstr>PERIMETRY</vt:lpstr>
      <vt:lpstr>Slide 27</vt:lpstr>
      <vt:lpstr>GLAUCOMA: MEDICAL MANAGEMENT </vt:lpstr>
      <vt:lpstr>BROAD CLASSIFICATION OF MEDICINES AVAILABLE (ANTI GLAUCOMA DRUGS) </vt:lpstr>
      <vt:lpstr>Slide 30</vt:lpstr>
      <vt:lpstr>Slide 31</vt:lpstr>
      <vt:lpstr>Slide 32</vt:lpstr>
      <vt:lpstr>Slide 33</vt:lpstr>
      <vt:lpstr>Slide 34</vt:lpstr>
      <vt:lpstr>SURGICAL TREATMENT</vt:lpstr>
      <vt:lpstr>DORZOX IN GLAUCOMA </vt:lpstr>
      <vt:lpstr>Slide 37</vt:lpstr>
      <vt:lpstr>Slide 38</vt:lpstr>
      <vt:lpstr>Slide 39</vt:lpstr>
      <vt:lpstr>  Effectively reduces IOP by inhibiting CA &amp; enhances the ocular blood flow</vt:lpstr>
      <vt:lpstr>9 PM IN GLAUCOMA</vt:lpstr>
      <vt:lpstr>Prostaglandins</vt:lpstr>
      <vt:lpstr>Analog</vt:lpstr>
      <vt:lpstr>Slide 44</vt:lpstr>
      <vt:lpstr>Latanoprost: Mechanism of Action</vt:lpstr>
      <vt:lpstr>How do Prostaglandin Analogs Decrease the IOP</vt:lpstr>
      <vt:lpstr>Slide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snehal_s</dc:creator>
  <cp:lastModifiedBy>snehal_s</cp:lastModifiedBy>
  <cp:revision>28</cp:revision>
  <dcterms:created xsi:type="dcterms:W3CDTF">2010-09-08T04:44:35Z</dcterms:created>
  <dcterms:modified xsi:type="dcterms:W3CDTF">2010-09-08T07:17:59Z</dcterms:modified>
</cp:coreProperties>
</file>