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s/slide38.xml" ContentType="application/vnd.openxmlformats-officedocument.presentationml.slide+xml"/>
  <Override PartName="/ppt/slideLayouts/slideLayout8.xml" ContentType="application/vnd.openxmlformats-officedocument.presentationml.slideLayout+xml"/>
  <Override PartName="/ppt/diagrams/colors1.xml" ContentType="application/vnd.openxmlformats-officedocument.drawingml.diagramColors+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s/slide36.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slides/slide34.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slides/slide4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s/slide39.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slides/slide37.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diagrams/drawing1.xml" ContentType="application/vnd.ms-office.drawingml.diagramDrawing+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s/slide33.xml" ContentType="application/vnd.openxmlformats-officedocument.presentationml.slide+xml"/>
  <Override PartName="/ppt/slides/slide35.xml" ContentType="application/vnd.openxmlformats-officedocument.presentationml.slide+xml"/>
  <Default Extension="jpeg" ContentType="image/jpeg"/>
  <Override PartName="/ppt/slideLayouts/slideLayout3.xml" ContentType="application/vnd.openxmlformats-officedocument.presentationml.slideLayout+xml"/>
  <Override PartName="/ppt/diagrams/quickStyle1.xml" ContentType="application/vnd.openxmlformats-officedocument.drawingml.diagramStyl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97" r:id="rId1"/>
  </p:sldMasterIdLst>
  <p:handoutMasterIdLst>
    <p:handoutMasterId r:id="rId42"/>
  </p:handoutMasterIdLst>
  <p:sldIdLst>
    <p:sldId id="256" r:id="rId2"/>
    <p:sldId id="308" r:id="rId3"/>
    <p:sldId id="265" r:id="rId4"/>
    <p:sldId id="264" r:id="rId5"/>
    <p:sldId id="306" r:id="rId6"/>
    <p:sldId id="305" r:id="rId7"/>
    <p:sldId id="281" r:id="rId8"/>
    <p:sldId id="267" r:id="rId9"/>
    <p:sldId id="307" r:id="rId10"/>
    <p:sldId id="269" r:id="rId11"/>
    <p:sldId id="270" r:id="rId12"/>
    <p:sldId id="271" r:id="rId13"/>
    <p:sldId id="272" r:id="rId14"/>
    <p:sldId id="274" r:id="rId15"/>
    <p:sldId id="275" r:id="rId16"/>
    <p:sldId id="301" r:id="rId17"/>
    <p:sldId id="277" r:id="rId18"/>
    <p:sldId id="276" r:id="rId19"/>
    <p:sldId id="280" r:id="rId20"/>
    <p:sldId id="282" r:id="rId21"/>
    <p:sldId id="291" r:id="rId22"/>
    <p:sldId id="295" r:id="rId23"/>
    <p:sldId id="292" r:id="rId24"/>
    <p:sldId id="284" r:id="rId25"/>
    <p:sldId id="285" r:id="rId26"/>
    <p:sldId id="287" r:id="rId27"/>
    <p:sldId id="288" r:id="rId28"/>
    <p:sldId id="286" r:id="rId29"/>
    <p:sldId id="290" r:id="rId30"/>
    <p:sldId id="289" r:id="rId31"/>
    <p:sldId id="294" r:id="rId32"/>
    <p:sldId id="293" r:id="rId33"/>
    <p:sldId id="296" r:id="rId34"/>
    <p:sldId id="297" r:id="rId35"/>
    <p:sldId id="298" r:id="rId36"/>
    <p:sldId id="299" r:id="rId37"/>
    <p:sldId id="300" r:id="rId38"/>
    <p:sldId id="302" r:id="rId39"/>
    <p:sldId id="303" r:id="rId40"/>
    <p:sldId id="304" r:id="rId41"/>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7C80"/>
    <a:srgbClr val="B82A42"/>
    <a:srgbClr val="FF99CC"/>
    <a:srgbClr val="2062C2"/>
    <a:srgbClr val="CCECFF"/>
    <a:srgbClr val="9999FF"/>
    <a:srgbClr val="99CCFF"/>
    <a:srgbClr val="FFFF99"/>
    <a:srgbClr val="33CCCC"/>
    <a:srgbClr val="DDDDDD"/>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8" d="100"/>
          <a:sy n="68" d="100"/>
        </p:scale>
        <p:origin x="-1446"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handoutMaster" Target="handoutMasters/handout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D4D507-B4BD-44CC-A318-696B2EF9470E}" type="doc">
      <dgm:prSet loTypeId="urn:microsoft.com/office/officeart/2005/8/layout/cycle3" loCatId="cycle" qsTypeId="urn:microsoft.com/office/officeart/2005/8/quickstyle/3d1" qsCatId="3D" csTypeId="urn:microsoft.com/office/officeart/2005/8/colors/accent1_2" csCatId="accent1" phldr="1"/>
      <dgm:spPr/>
      <dgm:t>
        <a:bodyPr/>
        <a:lstStyle/>
        <a:p>
          <a:endParaRPr lang="en-IN"/>
        </a:p>
      </dgm:t>
    </dgm:pt>
    <dgm:pt modelId="{EC284E8E-AD1A-4EBB-B513-EE0C542085BC}">
      <dgm:prSet phldrT="[Text]" custT="1"/>
      <dgm:spPr>
        <a:solidFill>
          <a:srgbClr val="00B050"/>
        </a:solidFill>
      </dgm:spPr>
      <dgm:t>
        <a:bodyPr/>
        <a:lstStyle/>
        <a:p>
          <a:r>
            <a:rPr lang="en-IN" sz="1800" b="1" dirty="0" smtClean="0"/>
            <a:t>History </a:t>
          </a:r>
          <a:endParaRPr lang="en-IN" sz="1800" b="1" dirty="0"/>
        </a:p>
      </dgm:t>
    </dgm:pt>
    <dgm:pt modelId="{6D869B0C-2467-4BA8-9AE5-3BBF65493FB0}" type="parTrans" cxnId="{1CF72720-5E8E-45D2-9883-9ADE9677BE84}">
      <dgm:prSet/>
      <dgm:spPr/>
      <dgm:t>
        <a:bodyPr/>
        <a:lstStyle/>
        <a:p>
          <a:endParaRPr lang="en-IN"/>
        </a:p>
      </dgm:t>
    </dgm:pt>
    <dgm:pt modelId="{6ED8803E-9E6D-4922-A37B-9BE66E8F93CF}" type="sibTrans" cxnId="{1CF72720-5E8E-45D2-9883-9ADE9677BE84}">
      <dgm:prSet/>
      <dgm:spPr/>
      <dgm:t>
        <a:bodyPr/>
        <a:lstStyle/>
        <a:p>
          <a:endParaRPr lang="en-IN"/>
        </a:p>
      </dgm:t>
    </dgm:pt>
    <dgm:pt modelId="{97875030-4E35-48E1-BB15-0271B9B840DF}">
      <dgm:prSet phldrT="[Text]" custT="1"/>
      <dgm:spPr>
        <a:solidFill>
          <a:srgbClr val="B82A42"/>
        </a:solidFill>
      </dgm:spPr>
      <dgm:t>
        <a:bodyPr/>
        <a:lstStyle/>
        <a:p>
          <a:r>
            <a:rPr lang="en-IN" sz="1800" b="1" dirty="0" smtClean="0"/>
            <a:t>Anterior segment examination</a:t>
          </a:r>
          <a:endParaRPr lang="en-IN" sz="1800" b="1" dirty="0"/>
        </a:p>
      </dgm:t>
    </dgm:pt>
    <dgm:pt modelId="{49B5F969-C8BA-41CA-985B-756356F7DEDF}" type="parTrans" cxnId="{ED30D987-6DF4-4D81-A1B3-139DACE77020}">
      <dgm:prSet/>
      <dgm:spPr/>
      <dgm:t>
        <a:bodyPr/>
        <a:lstStyle/>
        <a:p>
          <a:endParaRPr lang="en-IN"/>
        </a:p>
      </dgm:t>
    </dgm:pt>
    <dgm:pt modelId="{2CA5FAB5-4202-4046-955A-C931E94F7B3B}" type="sibTrans" cxnId="{ED30D987-6DF4-4D81-A1B3-139DACE77020}">
      <dgm:prSet/>
      <dgm:spPr/>
      <dgm:t>
        <a:bodyPr/>
        <a:lstStyle/>
        <a:p>
          <a:endParaRPr lang="en-IN"/>
        </a:p>
      </dgm:t>
    </dgm:pt>
    <dgm:pt modelId="{D2E4F8B5-1221-4DA9-BAEE-AA5076076269}">
      <dgm:prSet phldrT="[Text]" custT="1"/>
      <dgm:spPr>
        <a:solidFill>
          <a:srgbClr val="7030A0"/>
        </a:solidFill>
      </dgm:spPr>
      <dgm:t>
        <a:bodyPr/>
        <a:lstStyle/>
        <a:p>
          <a:r>
            <a:rPr lang="en-IN" sz="1800" b="1" dirty="0" smtClean="0"/>
            <a:t>Intra-ocular pressure management</a:t>
          </a:r>
          <a:endParaRPr lang="en-IN" sz="1800" b="1" dirty="0"/>
        </a:p>
      </dgm:t>
    </dgm:pt>
    <dgm:pt modelId="{F65BBD17-3491-4DB8-A9C2-842F37F46B51}" type="parTrans" cxnId="{C3861BE0-7381-4B22-AEB9-1CF948CB7969}">
      <dgm:prSet/>
      <dgm:spPr/>
      <dgm:t>
        <a:bodyPr/>
        <a:lstStyle/>
        <a:p>
          <a:endParaRPr lang="en-IN"/>
        </a:p>
      </dgm:t>
    </dgm:pt>
    <dgm:pt modelId="{F0008C85-6E32-4ED4-8DCE-9BC0E8D563B7}" type="sibTrans" cxnId="{C3861BE0-7381-4B22-AEB9-1CF948CB7969}">
      <dgm:prSet/>
      <dgm:spPr/>
      <dgm:t>
        <a:bodyPr/>
        <a:lstStyle/>
        <a:p>
          <a:endParaRPr lang="en-IN"/>
        </a:p>
      </dgm:t>
    </dgm:pt>
    <dgm:pt modelId="{3CF264E7-DCEB-4595-9C27-F4CAAD4EB2AC}">
      <dgm:prSet phldrT="[Text]" custT="1"/>
      <dgm:spPr>
        <a:solidFill>
          <a:srgbClr val="FF7C80"/>
        </a:solidFill>
      </dgm:spPr>
      <dgm:t>
        <a:bodyPr/>
        <a:lstStyle/>
        <a:p>
          <a:r>
            <a:rPr lang="en-IN" sz="1800" b="1" dirty="0" err="1" smtClean="0"/>
            <a:t>Gonioscopy</a:t>
          </a:r>
          <a:endParaRPr lang="en-IN" sz="1800" b="1" dirty="0"/>
        </a:p>
      </dgm:t>
    </dgm:pt>
    <dgm:pt modelId="{9A245A2C-CEBC-4C37-9203-F98B12E9CCEC}" type="parTrans" cxnId="{4F8FDB87-72A6-49F5-8037-E54D237C309A}">
      <dgm:prSet/>
      <dgm:spPr/>
      <dgm:t>
        <a:bodyPr/>
        <a:lstStyle/>
        <a:p>
          <a:endParaRPr lang="en-IN"/>
        </a:p>
      </dgm:t>
    </dgm:pt>
    <dgm:pt modelId="{A69BA2C9-A0C2-44F9-885A-F60BB2E27D37}" type="sibTrans" cxnId="{4F8FDB87-72A6-49F5-8037-E54D237C309A}">
      <dgm:prSet/>
      <dgm:spPr/>
      <dgm:t>
        <a:bodyPr/>
        <a:lstStyle/>
        <a:p>
          <a:endParaRPr lang="en-IN"/>
        </a:p>
      </dgm:t>
    </dgm:pt>
    <dgm:pt modelId="{D3423C16-226A-45FC-BF81-800A4EB076A9}">
      <dgm:prSet phldrT="[Text]" custT="1"/>
      <dgm:spPr>
        <a:solidFill>
          <a:schemeClr val="tx1">
            <a:lumMod val="50000"/>
            <a:lumOff val="50000"/>
          </a:schemeClr>
        </a:solidFill>
      </dgm:spPr>
      <dgm:t>
        <a:bodyPr/>
        <a:lstStyle/>
        <a:p>
          <a:r>
            <a:rPr lang="en-IN" sz="1800" b="1" dirty="0" err="1" smtClean="0"/>
            <a:t>Fundus</a:t>
          </a:r>
          <a:r>
            <a:rPr lang="en-IN" sz="1800" b="1" dirty="0" smtClean="0"/>
            <a:t> examination</a:t>
          </a:r>
          <a:endParaRPr lang="en-IN" sz="1800" b="1" dirty="0"/>
        </a:p>
      </dgm:t>
    </dgm:pt>
    <dgm:pt modelId="{6EE5E69D-8761-470F-9EA9-D5C6DEFB3342}" type="parTrans" cxnId="{63B71D43-28C3-4A08-8017-27558089A669}">
      <dgm:prSet/>
      <dgm:spPr/>
      <dgm:t>
        <a:bodyPr/>
        <a:lstStyle/>
        <a:p>
          <a:endParaRPr lang="en-IN"/>
        </a:p>
      </dgm:t>
    </dgm:pt>
    <dgm:pt modelId="{B96DCE28-C102-493B-8E13-CA54544E9900}" type="sibTrans" cxnId="{63B71D43-28C3-4A08-8017-27558089A669}">
      <dgm:prSet/>
      <dgm:spPr/>
      <dgm:t>
        <a:bodyPr/>
        <a:lstStyle/>
        <a:p>
          <a:endParaRPr lang="en-IN"/>
        </a:p>
      </dgm:t>
    </dgm:pt>
    <dgm:pt modelId="{BD540048-172A-45DD-B368-EA5DB952CDF1}">
      <dgm:prSet phldrT="[Text]" custT="1"/>
      <dgm:spPr>
        <a:solidFill>
          <a:srgbClr val="00B0F0"/>
        </a:solidFill>
      </dgm:spPr>
      <dgm:t>
        <a:bodyPr/>
        <a:lstStyle/>
        <a:p>
          <a:r>
            <a:rPr lang="en-IN" sz="1800" b="1" dirty="0" smtClean="0"/>
            <a:t>Visual acuity measurement</a:t>
          </a:r>
          <a:endParaRPr lang="en-IN" sz="1800" b="1" dirty="0"/>
        </a:p>
      </dgm:t>
    </dgm:pt>
    <dgm:pt modelId="{40E1FB1A-0096-463F-BF91-7C76460F22DC}" type="parTrans" cxnId="{CB60742C-F4DA-4B80-AF7C-CD13D59C2893}">
      <dgm:prSet/>
      <dgm:spPr/>
      <dgm:t>
        <a:bodyPr/>
        <a:lstStyle/>
        <a:p>
          <a:endParaRPr lang="en-IN"/>
        </a:p>
      </dgm:t>
    </dgm:pt>
    <dgm:pt modelId="{A8639641-FC6C-4DFB-80C1-734853A8309E}" type="sibTrans" cxnId="{CB60742C-F4DA-4B80-AF7C-CD13D59C2893}">
      <dgm:prSet/>
      <dgm:spPr/>
      <dgm:t>
        <a:bodyPr/>
        <a:lstStyle/>
        <a:p>
          <a:endParaRPr lang="en-IN"/>
        </a:p>
      </dgm:t>
    </dgm:pt>
    <dgm:pt modelId="{770375A6-46B4-4458-938C-230946059A5C}">
      <dgm:prSet phldrT="[Text]" custT="1"/>
      <dgm:spPr>
        <a:solidFill>
          <a:srgbClr val="FF99CC"/>
        </a:solidFill>
      </dgm:spPr>
      <dgm:t>
        <a:bodyPr/>
        <a:lstStyle/>
        <a:p>
          <a:r>
            <a:rPr lang="en-IN" sz="1800" b="1" dirty="0" smtClean="0"/>
            <a:t>Pupil examination</a:t>
          </a:r>
          <a:endParaRPr lang="en-IN" sz="1800" b="1" dirty="0"/>
        </a:p>
      </dgm:t>
    </dgm:pt>
    <dgm:pt modelId="{CEF460C1-D096-4FD1-90D2-F76AA9F61A30}" type="parTrans" cxnId="{D5474F7A-97DF-414A-8C26-9DA69DBD5496}">
      <dgm:prSet/>
      <dgm:spPr/>
      <dgm:t>
        <a:bodyPr/>
        <a:lstStyle/>
        <a:p>
          <a:endParaRPr lang="en-IN"/>
        </a:p>
      </dgm:t>
    </dgm:pt>
    <dgm:pt modelId="{EB7D617A-740D-4D4B-8FFA-E4FB7FFD7B58}" type="sibTrans" cxnId="{D5474F7A-97DF-414A-8C26-9DA69DBD5496}">
      <dgm:prSet/>
      <dgm:spPr/>
      <dgm:t>
        <a:bodyPr/>
        <a:lstStyle/>
        <a:p>
          <a:endParaRPr lang="en-IN"/>
        </a:p>
      </dgm:t>
    </dgm:pt>
    <dgm:pt modelId="{E09CD9FD-605B-4469-80CF-194850AA053C}">
      <dgm:prSet phldrT="[Text]" custT="1"/>
      <dgm:spPr>
        <a:solidFill>
          <a:schemeClr val="accent4">
            <a:lumMod val="50000"/>
          </a:schemeClr>
        </a:solidFill>
      </dgm:spPr>
      <dgm:t>
        <a:bodyPr/>
        <a:lstStyle/>
        <a:p>
          <a:r>
            <a:rPr lang="en-IN" sz="1800" b="1" dirty="0" smtClean="0"/>
            <a:t>Optic nerve head &amp; retinal nerve fibre layer examination</a:t>
          </a:r>
          <a:endParaRPr lang="en-IN" sz="1800" b="1" dirty="0"/>
        </a:p>
      </dgm:t>
    </dgm:pt>
    <dgm:pt modelId="{C02C39A5-F98A-461D-94C4-6130E2A59B33}" type="parTrans" cxnId="{11BE1BCD-5F9B-4FAF-AA59-7B878D3E4155}">
      <dgm:prSet/>
      <dgm:spPr/>
      <dgm:t>
        <a:bodyPr/>
        <a:lstStyle/>
        <a:p>
          <a:endParaRPr lang="en-IN"/>
        </a:p>
      </dgm:t>
    </dgm:pt>
    <dgm:pt modelId="{943EEABD-1CE3-4830-97E1-192DA5C22485}" type="sibTrans" cxnId="{11BE1BCD-5F9B-4FAF-AA59-7B878D3E4155}">
      <dgm:prSet/>
      <dgm:spPr/>
      <dgm:t>
        <a:bodyPr/>
        <a:lstStyle/>
        <a:p>
          <a:endParaRPr lang="en-IN"/>
        </a:p>
      </dgm:t>
    </dgm:pt>
    <dgm:pt modelId="{97390B6F-F133-471B-B390-1B854864715E}" type="pres">
      <dgm:prSet presAssocID="{6ED4D507-B4BD-44CC-A318-696B2EF9470E}" presName="Name0" presStyleCnt="0">
        <dgm:presLayoutVars>
          <dgm:dir/>
          <dgm:resizeHandles val="exact"/>
        </dgm:presLayoutVars>
      </dgm:prSet>
      <dgm:spPr/>
      <dgm:t>
        <a:bodyPr/>
        <a:lstStyle/>
        <a:p>
          <a:endParaRPr lang="en-IN"/>
        </a:p>
      </dgm:t>
    </dgm:pt>
    <dgm:pt modelId="{B6EA4232-4DCC-4060-A1F5-EF16F8975929}" type="pres">
      <dgm:prSet presAssocID="{6ED4D507-B4BD-44CC-A318-696B2EF9470E}" presName="cycle" presStyleCnt="0"/>
      <dgm:spPr/>
      <dgm:t>
        <a:bodyPr/>
        <a:lstStyle/>
        <a:p>
          <a:endParaRPr lang="en-IN"/>
        </a:p>
      </dgm:t>
    </dgm:pt>
    <dgm:pt modelId="{86883A97-BDE4-4804-8288-B75F4358A68C}" type="pres">
      <dgm:prSet presAssocID="{EC284E8E-AD1A-4EBB-B513-EE0C542085BC}" presName="nodeFirstNode" presStyleLbl="node1" presStyleIdx="0" presStyleCnt="8">
        <dgm:presLayoutVars>
          <dgm:bulletEnabled val="1"/>
        </dgm:presLayoutVars>
      </dgm:prSet>
      <dgm:spPr/>
      <dgm:t>
        <a:bodyPr/>
        <a:lstStyle/>
        <a:p>
          <a:endParaRPr lang="en-IN"/>
        </a:p>
      </dgm:t>
    </dgm:pt>
    <dgm:pt modelId="{32967E09-2124-419D-9D97-39AB57DBE860}" type="pres">
      <dgm:prSet presAssocID="{6ED8803E-9E6D-4922-A37B-9BE66E8F93CF}" presName="sibTransFirstNode" presStyleLbl="bgShp" presStyleIdx="0" presStyleCnt="1"/>
      <dgm:spPr/>
      <dgm:t>
        <a:bodyPr/>
        <a:lstStyle/>
        <a:p>
          <a:endParaRPr lang="en-IN"/>
        </a:p>
      </dgm:t>
    </dgm:pt>
    <dgm:pt modelId="{0C793079-936C-44D8-9A81-491C9D979F4B}" type="pres">
      <dgm:prSet presAssocID="{BD540048-172A-45DD-B368-EA5DB952CDF1}" presName="nodeFollowingNodes" presStyleLbl="node1" presStyleIdx="1" presStyleCnt="8">
        <dgm:presLayoutVars>
          <dgm:bulletEnabled val="1"/>
        </dgm:presLayoutVars>
      </dgm:prSet>
      <dgm:spPr/>
      <dgm:t>
        <a:bodyPr/>
        <a:lstStyle/>
        <a:p>
          <a:endParaRPr lang="en-IN"/>
        </a:p>
      </dgm:t>
    </dgm:pt>
    <dgm:pt modelId="{B0FB78DC-8CD7-445B-B6D5-14571F33634B}" type="pres">
      <dgm:prSet presAssocID="{770375A6-46B4-4458-938C-230946059A5C}" presName="nodeFollowingNodes" presStyleLbl="node1" presStyleIdx="2" presStyleCnt="8">
        <dgm:presLayoutVars>
          <dgm:bulletEnabled val="1"/>
        </dgm:presLayoutVars>
      </dgm:prSet>
      <dgm:spPr/>
      <dgm:t>
        <a:bodyPr/>
        <a:lstStyle/>
        <a:p>
          <a:endParaRPr lang="en-IN"/>
        </a:p>
      </dgm:t>
    </dgm:pt>
    <dgm:pt modelId="{9783B8BE-B6B7-4BB3-A16E-C26A08691F1F}" type="pres">
      <dgm:prSet presAssocID="{97875030-4E35-48E1-BB15-0271B9B840DF}" presName="nodeFollowingNodes" presStyleLbl="node1" presStyleIdx="3" presStyleCnt="8">
        <dgm:presLayoutVars>
          <dgm:bulletEnabled val="1"/>
        </dgm:presLayoutVars>
      </dgm:prSet>
      <dgm:spPr/>
      <dgm:t>
        <a:bodyPr/>
        <a:lstStyle/>
        <a:p>
          <a:endParaRPr lang="en-IN"/>
        </a:p>
      </dgm:t>
    </dgm:pt>
    <dgm:pt modelId="{9B270237-097E-4339-9EF9-E226F3926C62}" type="pres">
      <dgm:prSet presAssocID="{D2E4F8B5-1221-4DA9-BAEE-AA5076076269}" presName="nodeFollowingNodes" presStyleLbl="node1" presStyleIdx="4" presStyleCnt="8">
        <dgm:presLayoutVars>
          <dgm:bulletEnabled val="1"/>
        </dgm:presLayoutVars>
      </dgm:prSet>
      <dgm:spPr/>
      <dgm:t>
        <a:bodyPr/>
        <a:lstStyle/>
        <a:p>
          <a:endParaRPr lang="en-IN"/>
        </a:p>
      </dgm:t>
    </dgm:pt>
    <dgm:pt modelId="{6C825BDC-FBD3-4A5A-AAC6-49DBB7788BB0}" type="pres">
      <dgm:prSet presAssocID="{3CF264E7-DCEB-4595-9C27-F4CAAD4EB2AC}" presName="nodeFollowingNodes" presStyleLbl="node1" presStyleIdx="5" presStyleCnt="8">
        <dgm:presLayoutVars>
          <dgm:bulletEnabled val="1"/>
        </dgm:presLayoutVars>
      </dgm:prSet>
      <dgm:spPr/>
      <dgm:t>
        <a:bodyPr/>
        <a:lstStyle/>
        <a:p>
          <a:endParaRPr lang="en-IN"/>
        </a:p>
      </dgm:t>
    </dgm:pt>
    <dgm:pt modelId="{80AFAD5C-081A-4A8B-86FC-2BC113E29F9C}" type="pres">
      <dgm:prSet presAssocID="{E09CD9FD-605B-4469-80CF-194850AA053C}" presName="nodeFollowingNodes" presStyleLbl="node1" presStyleIdx="6" presStyleCnt="8" custScaleX="120023">
        <dgm:presLayoutVars>
          <dgm:bulletEnabled val="1"/>
        </dgm:presLayoutVars>
      </dgm:prSet>
      <dgm:spPr/>
      <dgm:t>
        <a:bodyPr/>
        <a:lstStyle/>
        <a:p>
          <a:endParaRPr lang="en-IN"/>
        </a:p>
      </dgm:t>
    </dgm:pt>
    <dgm:pt modelId="{EC3D1FE7-E902-412A-9537-BC33E820CEB1}" type="pres">
      <dgm:prSet presAssocID="{D3423C16-226A-45FC-BF81-800A4EB076A9}" presName="nodeFollowingNodes" presStyleLbl="node1" presStyleIdx="7" presStyleCnt="8">
        <dgm:presLayoutVars>
          <dgm:bulletEnabled val="1"/>
        </dgm:presLayoutVars>
      </dgm:prSet>
      <dgm:spPr/>
      <dgm:t>
        <a:bodyPr/>
        <a:lstStyle/>
        <a:p>
          <a:endParaRPr lang="en-IN"/>
        </a:p>
      </dgm:t>
    </dgm:pt>
  </dgm:ptLst>
  <dgm:cxnLst>
    <dgm:cxn modelId="{1714076D-9BFD-49B1-BA67-97C69AE2EF01}" type="presOf" srcId="{97875030-4E35-48E1-BB15-0271B9B840DF}" destId="{9783B8BE-B6B7-4BB3-A16E-C26A08691F1F}" srcOrd="0" destOrd="0" presId="urn:microsoft.com/office/officeart/2005/8/layout/cycle3"/>
    <dgm:cxn modelId="{4F8FDB87-72A6-49F5-8037-E54D237C309A}" srcId="{6ED4D507-B4BD-44CC-A318-696B2EF9470E}" destId="{3CF264E7-DCEB-4595-9C27-F4CAAD4EB2AC}" srcOrd="5" destOrd="0" parTransId="{9A245A2C-CEBC-4C37-9203-F98B12E9CCEC}" sibTransId="{A69BA2C9-A0C2-44F9-885A-F60BB2E27D37}"/>
    <dgm:cxn modelId="{767F8EC8-C4A8-41E1-8BB9-444500A2CBA0}" type="presOf" srcId="{D2E4F8B5-1221-4DA9-BAEE-AA5076076269}" destId="{9B270237-097E-4339-9EF9-E226F3926C62}" srcOrd="0" destOrd="0" presId="urn:microsoft.com/office/officeart/2005/8/layout/cycle3"/>
    <dgm:cxn modelId="{8554F924-F170-4F61-8EBB-AC5A4310EB7B}" type="presOf" srcId="{770375A6-46B4-4458-938C-230946059A5C}" destId="{B0FB78DC-8CD7-445B-B6D5-14571F33634B}" srcOrd="0" destOrd="0" presId="urn:microsoft.com/office/officeart/2005/8/layout/cycle3"/>
    <dgm:cxn modelId="{7A21E2AB-F1C1-4AEB-8502-725C79E14E68}" type="presOf" srcId="{D3423C16-226A-45FC-BF81-800A4EB076A9}" destId="{EC3D1FE7-E902-412A-9537-BC33E820CEB1}" srcOrd="0" destOrd="0" presId="urn:microsoft.com/office/officeart/2005/8/layout/cycle3"/>
    <dgm:cxn modelId="{654187BC-FCCA-4340-9236-7B949259ACF3}" type="presOf" srcId="{6ED4D507-B4BD-44CC-A318-696B2EF9470E}" destId="{97390B6F-F133-471B-B390-1B854864715E}" srcOrd="0" destOrd="0" presId="urn:microsoft.com/office/officeart/2005/8/layout/cycle3"/>
    <dgm:cxn modelId="{D5474F7A-97DF-414A-8C26-9DA69DBD5496}" srcId="{6ED4D507-B4BD-44CC-A318-696B2EF9470E}" destId="{770375A6-46B4-4458-938C-230946059A5C}" srcOrd="2" destOrd="0" parTransId="{CEF460C1-D096-4FD1-90D2-F76AA9F61A30}" sibTransId="{EB7D617A-740D-4D4B-8FFA-E4FB7FFD7B58}"/>
    <dgm:cxn modelId="{11BE1BCD-5F9B-4FAF-AA59-7B878D3E4155}" srcId="{6ED4D507-B4BD-44CC-A318-696B2EF9470E}" destId="{E09CD9FD-605B-4469-80CF-194850AA053C}" srcOrd="6" destOrd="0" parTransId="{C02C39A5-F98A-461D-94C4-6130E2A59B33}" sibTransId="{943EEABD-1CE3-4830-97E1-192DA5C22485}"/>
    <dgm:cxn modelId="{1CF72720-5E8E-45D2-9883-9ADE9677BE84}" srcId="{6ED4D507-B4BD-44CC-A318-696B2EF9470E}" destId="{EC284E8E-AD1A-4EBB-B513-EE0C542085BC}" srcOrd="0" destOrd="0" parTransId="{6D869B0C-2467-4BA8-9AE5-3BBF65493FB0}" sibTransId="{6ED8803E-9E6D-4922-A37B-9BE66E8F93CF}"/>
    <dgm:cxn modelId="{63B71D43-28C3-4A08-8017-27558089A669}" srcId="{6ED4D507-B4BD-44CC-A318-696B2EF9470E}" destId="{D3423C16-226A-45FC-BF81-800A4EB076A9}" srcOrd="7" destOrd="0" parTransId="{6EE5E69D-8761-470F-9EA9-D5C6DEFB3342}" sibTransId="{B96DCE28-C102-493B-8E13-CA54544E9900}"/>
    <dgm:cxn modelId="{7886E95C-4677-495B-A6C6-F14CD6CFD998}" type="presOf" srcId="{BD540048-172A-45DD-B368-EA5DB952CDF1}" destId="{0C793079-936C-44D8-9A81-491C9D979F4B}" srcOrd="0" destOrd="0" presId="urn:microsoft.com/office/officeart/2005/8/layout/cycle3"/>
    <dgm:cxn modelId="{CB60742C-F4DA-4B80-AF7C-CD13D59C2893}" srcId="{6ED4D507-B4BD-44CC-A318-696B2EF9470E}" destId="{BD540048-172A-45DD-B368-EA5DB952CDF1}" srcOrd="1" destOrd="0" parTransId="{40E1FB1A-0096-463F-BF91-7C76460F22DC}" sibTransId="{A8639641-FC6C-4DFB-80C1-734853A8309E}"/>
    <dgm:cxn modelId="{ED30D987-6DF4-4D81-A1B3-139DACE77020}" srcId="{6ED4D507-B4BD-44CC-A318-696B2EF9470E}" destId="{97875030-4E35-48E1-BB15-0271B9B840DF}" srcOrd="3" destOrd="0" parTransId="{49B5F969-C8BA-41CA-985B-756356F7DEDF}" sibTransId="{2CA5FAB5-4202-4046-955A-C931E94F7B3B}"/>
    <dgm:cxn modelId="{6D72C277-51EE-4FAC-BD56-FAB5ECBF9848}" type="presOf" srcId="{EC284E8E-AD1A-4EBB-B513-EE0C542085BC}" destId="{86883A97-BDE4-4804-8288-B75F4358A68C}" srcOrd="0" destOrd="0" presId="urn:microsoft.com/office/officeart/2005/8/layout/cycle3"/>
    <dgm:cxn modelId="{35A01E6B-6629-4D5D-ABA7-8F4B1289E7BD}" type="presOf" srcId="{3CF264E7-DCEB-4595-9C27-F4CAAD4EB2AC}" destId="{6C825BDC-FBD3-4A5A-AAC6-49DBB7788BB0}" srcOrd="0" destOrd="0" presId="urn:microsoft.com/office/officeart/2005/8/layout/cycle3"/>
    <dgm:cxn modelId="{59A452FE-F784-497C-B529-ECF36FCF9410}" type="presOf" srcId="{E09CD9FD-605B-4469-80CF-194850AA053C}" destId="{80AFAD5C-081A-4A8B-86FC-2BC113E29F9C}" srcOrd="0" destOrd="0" presId="urn:microsoft.com/office/officeart/2005/8/layout/cycle3"/>
    <dgm:cxn modelId="{D5FEE81D-2271-496D-961F-B2EDA842D5F6}" type="presOf" srcId="{6ED8803E-9E6D-4922-A37B-9BE66E8F93CF}" destId="{32967E09-2124-419D-9D97-39AB57DBE860}" srcOrd="0" destOrd="0" presId="urn:microsoft.com/office/officeart/2005/8/layout/cycle3"/>
    <dgm:cxn modelId="{C3861BE0-7381-4B22-AEB9-1CF948CB7969}" srcId="{6ED4D507-B4BD-44CC-A318-696B2EF9470E}" destId="{D2E4F8B5-1221-4DA9-BAEE-AA5076076269}" srcOrd="4" destOrd="0" parTransId="{F65BBD17-3491-4DB8-A9C2-842F37F46B51}" sibTransId="{F0008C85-6E32-4ED4-8DCE-9BC0E8D563B7}"/>
    <dgm:cxn modelId="{DFB8FD6C-459F-4D95-AEB4-90CD0EF6FDE5}" type="presParOf" srcId="{97390B6F-F133-471B-B390-1B854864715E}" destId="{B6EA4232-4DCC-4060-A1F5-EF16F8975929}" srcOrd="0" destOrd="0" presId="urn:microsoft.com/office/officeart/2005/8/layout/cycle3"/>
    <dgm:cxn modelId="{FB9345E8-ED4A-437E-98AF-5929DC00B68B}" type="presParOf" srcId="{B6EA4232-4DCC-4060-A1F5-EF16F8975929}" destId="{86883A97-BDE4-4804-8288-B75F4358A68C}" srcOrd="0" destOrd="0" presId="urn:microsoft.com/office/officeart/2005/8/layout/cycle3"/>
    <dgm:cxn modelId="{1753C18D-B926-449E-8392-D277F8F0EB6A}" type="presParOf" srcId="{B6EA4232-4DCC-4060-A1F5-EF16F8975929}" destId="{32967E09-2124-419D-9D97-39AB57DBE860}" srcOrd="1" destOrd="0" presId="urn:microsoft.com/office/officeart/2005/8/layout/cycle3"/>
    <dgm:cxn modelId="{4F13DDEA-4F0D-498A-BA4C-9301FF66859A}" type="presParOf" srcId="{B6EA4232-4DCC-4060-A1F5-EF16F8975929}" destId="{0C793079-936C-44D8-9A81-491C9D979F4B}" srcOrd="2" destOrd="0" presId="urn:microsoft.com/office/officeart/2005/8/layout/cycle3"/>
    <dgm:cxn modelId="{85FBB9CC-0A21-482D-94CE-36FD26DF4846}" type="presParOf" srcId="{B6EA4232-4DCC-4060-A1F5-EF16F8975929}" destId="{B0FB78DC-8CD7-445B-B6D5-14571F33634B}" srcOrd="3" destOrd="0" presId="urn:microsoft.com/office/officeart/2005/8/layout/cycle3"/>
    <dgm:cxn modelId="{8E861C8B-E470-4017-BE29-DEB5FF4684CF}" type="presParOf" srcId="{B6EA4232-4DCC-4060-A1F5-EF16F8975929}" destId="{9783B8BE-B6B7-4BB3-A16E-C26A08691F1F}" srcOrd="4" destOrd="0" presId="urn:microsoft.com/office/officeart/2005/8/layout/cycle3"/>
    <dgm:cxn modelId="{BEB43941-069D-4BB4-AABA-E77393ED5394}" type="presParOf" srcId="{B6EA4232-4DCC-4060-A1F5-EF16F8975929}" destId="{9B270237-097E-4339-9EF9-E226F3926C62}" srcOrd="5" destOrd="0" presId="urn:microsoft.com/office/officeart/2005/8/layout/cycle3"/>
    <dgm:cxn modelId="{AA2AD948-B80D-491C-8C29-B43906F95F11}" type="presParOf" srcId="{B6EA4232-4DCC-4060-A1F5-EF16F8975929}" destId="{6C825BDC-FBD3-4A5A-AAC6-49DBB7788BB0}" srcOrd="6" destOrd="0" presId="urn:microsoft.com/office/officeart/2005/8/layout/cycle3"/>
    <dgm:cxn modelId="{A917EB26-6A78-4FC5-836E-84B6053FC367}" type="presParOf" srcId="{B6EA4232-4DCC-4060-A1F5-EF16F8975929}" destId="{80AFAD5C-081A-4A8B-86FC-2BC113E29F9C}" srcOrd="7" destOrd="0" presId="urn:microsoft.com/office/officeart/2005/8/layout/cycle3"/>
    <dgm:cxn modelId="{8C75968A-C814-440F-A77C-C2225F158F65}" type="presParOf" srcId="{B6EA4232-4DCC-4060-A1F5-EF16F8975929}" destId="{EC3D1FE7-E902-412A-9537-BC33E820CEB1}" srcOrd="8" destOrd="0" presId="urn:microsoft.com/office/officeart/2005/8/layout/cycle3"/>
  </dgm:cxnLst>
  <dgm:bg/>
  <dgm:whole/>
  <dgm:extLst>
    <a:ext uri="http://schemas.microsoft.com/office/drawing/2008/diagram">
      <dsp:dataModelExt xmlns:dsp="http://schemas.microsoft.com/office/drawing/2008/diagram" xmlns="" relId="rId6" minVer="http://schemas.openxmlformats.org/drawingml/2006/diagram"/>
    </a:ext>
  </dgm:extLst>
</dgm:dataModel>
</file>

<file path=ppt/diagrams/drawing1.xml><?xml version="1.0" encoding="utf-8"?>
<dsp:drawing xmlns:dgm="http://schemas.openxmlformats.org/drawingml/2006/diagram" xmlns:a="http://schemas.openxmlformats.org/drawingml/2006/main" xmlns:dsp="http://schemas.microsoft.com/office/drawing/2008/diagram">
  <dsp:spTree>
    <dsp:nvGrpSpPr>
      <dsp:cNvPr id="0" name=""/>
      <dsp:cNvGrpSpPr/>
    </dsp:nvGrpSpPr>
    <dsp:grpSpPr/>
    <dsp:sp modelId="{32967E09-2124-419D-9D97-39AB57DBE860}">
      <dsp:nvSpPr>
        <dsp:cNvPr id="0" name=""/>
        <dsp:cNvSpPr/>
      </dsp:nvSpPr>
      <dsp:spPr>
        <a:xfrm>
          <a:off x="1228053" y="-58167"/>
          <a:ext cx="6884571" cy="6884571"/>
        </a:xfrm>
        <a:prstGeom prst="circularArrow">
          <a:avLst>
            <a:gd name="adj1" fmla="val 5544"/>
            <a:gd name="adj2" fmla="val 330680"/>
            <a:gd name="adj3" fmla="val 14632751"/>
            <a:gd name="adj4" fmla="val 16883594"/>
            <a:gd name="adj5" fmla="val 5757"/>
          </a:avLst>
        </a:prstGeom>
        <a:gradFill rotWithShape="0">
          <a:gsLst>
            <a:gs pos="0">
              <a:schemeClr val="accent1">
                <a:tint val="40000"/>
                <a:hueOff val="0"/>
                <a:satOff val="0"/>
                <a:lumOff val="0"/>
                <a:alphaOff val="0"/>
                <a:shade val="35000"/>
                <a:satMod val="190000"/>
              </a:schemeClr>
            </a:gs>
            <a:gs pos="30000">
              <a:schemeClr val="accent1">
                <a:tint val="40000"/>
                <a:hueOff val="0"/>
                <a:satOff val="0"/>
                <a:lumOff val="0"/>
                <a:alphaOff val="0"/>
                <a:shade val="64000"/>
                <a:satMod val="165000"/>
              </a:schemeClr>
            </a:gs>
            <a:gs pos="46000">
              <a:schemeClr val="accent1">
                <a:tint val="40000"/>
                <a:hueOff val="0"/>
                <a:satOff val="0"/>
                <a:lumOff val="0"/>
                <a:alphaOff val="0"/>
                <a:shade val="74000"/>
                <a:satMod val="165000"/>
              </a:schemeClr>
            </a:gs>
            <a:gs pos="56000">
              <a:schemeClr val="accent1">
                <a:tint val="40000"/>
                <a:hueOff val="0"/>
                <a:satOff val="0"/>
                <a:lumOff val="0"/>
                <a:alphaOff val="0"/>
                <a:shade val="74000"/>
                <a:satMod val="165000"/>
              </a:schemeClr>
            </a:gs>
            <a:gs pos="70000">
              <a:schemeClr val="accent1">
                <a:tint val="40000"/>
                <a:hueOff val="0"/>
                <a:satOff val="0"/>
                <a:lumOff val="0"/>
                <a:alphaOff val="0"/>
                <a:shade val="64000"/>
                <a:satMod val="165000"/>
              </a:schemeClr>
            </a:gs>
            <a:gs pos="100000">
              <a:schemeClr val="accent1">
                <a:tint val="40000"/>
                <a:hueOff val="0"/>
                <a:satOff val="0"/>
                <a:lumOff val="0"/>
                <a:alphaOff val="0"/>
                <a:shade val="35000"/>
                <a:satMod val="190000"/>
              </a:schemeClr>
            </a:gs>
          </a:gsLst>
          <a:lin ang="5400000" scaled="0"/>
        </a:gradFill>
        <a:ln>
          <a:noFill/>
        </a:ln>
        <a:effectLst/>
        <a:scene3d>
          <a:camera prst="orthographicFront"/>
          <a:lightRig rig="flat" dir="t"/>
        </a:scene3d>
        <a:sp3d z="-190500" extrusionH="12700" prstMaterial="plastic">
          <a:bevelT w="50800" h="50800"/>
        </a:sp3d>
      </dsp:spPr>
      <dsp:style>
        <a:lnRef idx="0">
          <a:scrgbClr r="0" g="0" b="0"/>
        </a:lnRef>
        <a:fillRef idx="3">
          <a:scrgbClr r="0" g="0" b="0"/>
        </a:fillRef>
        <a:effectRef idx="0">
          <a:scrgbClr r="0" g="0" b="0"/>
        </a:effectRef>
        <a:fontRef idx="minor"/>
      </dsp:style>
    </dsp:sp>
    <dsp:sp modelId="{86883A97-BDE4-4804-8288-B75F4358A68C}">
      <dsp:nvSpPr>
        <dsp:cNvPr id="0" name=""/>
        <dsp:cNvSpPr/>
      </dsp:nvSpPr>
      <dsp:spPr>
        <a:xfrm>
          <a:off x="3688073" y="2015"/>
          <a:ext cx="1964531" cy="982265"/>
        </a:xfrm>
        <a:prstGeom prst="roundRect">
          <a:avLst/>
        </a:prstGeom>
        <a:solidFill>
          <a:srgbClr val="00B050"/>
        </a:solidFill>
        <a:ln>
          <a:noFill/>
        </a:ln>
        <a:effectLst>
          <a:outerShdw blurRad="39000" dist="25000" dir="5400000" rotWithShape="0">
            <a:srgbClr val="1A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b="1" kern="1200" dirty="0" smtClean="0"/>
            <a:t>History </a:t>
          </a:r>
          <a:endParaRPr lang="en-IN" sz="1800" b="1" kern="1200" dirty="0"/>
        </a:p>
      </dsp:txBody>
      <dsp:txXfrm>
        <a:off x="3688073" y="2015"/>
        <a:ext cx="1964531" cy="982265"/>
      </dsp:txXfrm>
    </dsp:sp>
    <dsp:sp modelId="{0C793079-936C-44D8-9A81-491C9D979F4B}">
      <dsp:nvSpPr>
        <dsp:cNvPr id="0" name=""/>
        <dsp:cNvSpPr/>
      </dsp:nvSpPr>
      <dsp:spPr>
        <a:xfrm>
          <a:off x="5764034" y="861906"/>
          <a:ext cx="1964531" cy="982265"/>
        </a:xfrm>
        <a:prstGeom prst="roundRect">
          <a:avLst/>
        </a:prstGeom>
        <a:solidFill>
          <a:srgbClr val="00B0F0"/>
        </a:solidFill>
        <a:ln>
          <a:noFill/>
        </a:ln>
        <a:effectLst>
          <a:outerShdw blurRad="39000" dist="25000" dir="5400000" rotWithShape="0">
            <a:srgbClr val="1A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b="1" kern="1200" dirty="0" smtClean="0"/>
            <a:t>Visual acuity measurement</a:t>
          </a:r>
          <a:endParaRPr lang="en-IN" sz="1800" b="1" kern="1200" dirty="0"/>
        </a:p>
      </dsp:txBody>
      <dsp:txXfrm>
        <a:off x="5764034" y="861906"/>
        <a:ext cx="1964531" cy="982265"/>
      </dsp:txXfrm>
    </dsp:sp>
    <dsp:sp modelId="{B0FB78DC-8CD7-445B-B6D5-14571F33634B}">
      <dsp:nvSpPr>
        <dsp:cNvPr id="0" name=""/>
        <dsp:cNvSpPr/>
      </dsp:nvSpPr>
      <dsp:spPr>
        <a:xfrm>
          <a:off x="6623925" y="2937867"/>
          <a:ext cx="1964531" cy="982265"/>
        </a:xfrm>
        <a:prstGeom prst="roundRect">
          <a:avLst/>
        </a:prstGeom>
        <a:solidFill>
          <a:srgbClr val="FF99CC"/>
        </a:solidFill>
        <a:ln>
          <a:noFill/>
        </a:ln>
        <a:effectLst>
          <a:outerShdw blurRad="39000" dist="25000" dir="5400000" rotWithShape="0">
            <a:srgbClr val="1A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b="1" kern="1200" dirty="0" smtClean="0"/>
            <a:t>Pupil examination</a:t>
          </a:r>
          <a:endParaRPr lang="en-IN" sz="1800" b="1" kern="1200" dirty="0"/>
        </a:p>
      </dsp:txBody>
      <dsp:txXfrm>
        <a:off x="6623925" y="2937867"/>
        <a:ext cx="1964531" cy="982265"/>
      </dsp:txXfrm>
    </dsp:sp>
    <dsp:sp modelId="{9783B8BE-B6B7-4BB3-A16E-C26A08691F1F}">
      <dsp:nvSpPr>
        <dsp:cNvPr id="0" name=""/>
        <dsp:cNvSpPr/>
      </dsp:nvSpPr>
      <dsp:spPr>
        <a:xfrm>
          <a:off x="5764034" y="5013827"/>
          <a:ext cx="1964531" cy="982265"/>
        </a:xfrm>
        <a:prstGeom prst="roundRect">
          <a:avLst/>
        </a:prstGeom>
        <a:solidFill>
          <a:srgbClr val="B82A42"/>
        </a:solidFill>
        <a:ln>
          <a:noFill/>
        </a:ln>
        <a:effectLst>
          <a:outerShdw blurRad="39000" dist="25000" dir="5400000" rotWithShape="0">
            <a:srgbClr val="1A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b="1" kern="1200" dirty="0" smtClean="0"/>
            <a:t>Anterior segment examination</a:t>
          </a:r>
          <a:endParaRPr lang="en-IN" sz="1800" b="1" kern="1200" dirty="0"/>
        </a:p>
      </dsp:txBody>
      <dsp:txXfrm>
        <a:off x="5764034" y="5013827"/>
        <a:ext cx="1964531" cy="982265"/>
      </dsp:txXfrm>
    </dsp:sp>
    <dsp:sp modelId="{9B270237-097E-4339-9EF9-E226F3926C62}">
      <dsp:nvSpPr>
        <dsp:cNvPr id="0" name=""/>
        <dsp:cNvSpPr/>
      </dsp:nvSpPr>
      <dsp:spPr>
        <a:xfrm>
          <a:off x="3688073" y="5873718"/>
          <a:ext cx="1964531" cy="982265"/>
        </a:xfrm>
        <a:prstGeom prst="roundRect">
          <a:avLst/>
        </a:prstGeom>
        <a:solidFill>
          <a:srgbClr val="7030A0"/>
        </a:solidFill>
        <a:ln>
          <a:noFill/>
        </a:ln>
        <a:effectLst>
          <a:outerShdw blurRad="39000" dist="25000" dir="5400000" rotWithShape="0">
            <a:srgbClr val="1A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b="1" kern="1200" dirty="0" smtClean="0"/>
            <a:t>Intra-ocular pressure management</a:t>
          </a:r>
          <a:endParaRPr lang="en-IN" sz="1800" b="1" kern="1200" dirty="0"/>
        </a:p>
      </dsp:txBody>
      <dsp:txXfrm>
        <a:off x="3688073" y="5873718"/>
        <a:ext cx="1964531" cy="982265"/>
      </dsp:txXfrm>
    </dsp:sp>
    <dsp:sp modelId="{6C825BDC-FBD3-4A5A-AAC6-49DBB7788BB0}">
      <dsp:nvSpPr>
        <dsp:cNvPr id="0" name=""/>
        <dsp:cNvSpPr/>
      </dsp:nvSpPr>
      <dsp:spPr>
        <a:xfrm>
          <a:off x="1612113" y="5013827"/>
          <a:ext cx="1964531" cy="982265"/>
        </a:xfrm>
        <a:prstGeom prst="roundRect">
          <a:avLst/>
        </a:prstGeom>
        <a:solidFill>
          <a:srgbClr val="FF7C80"/>
        </a:solidFill>
        <a:ln>
          <a:noFill/>
        </a:ln>
        <a:effectLst>
          <a:outerShdw blurRad="39000" dist="25000" dir="5400000" rotWithShape="0">
            <a:srgbClr val="1A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b="1" kern="1200" dirty="0" err="1" smtClean="0"/>
            <a:t>Gonioscopy</a:t>
          </a:r>
          <a:endParaRPr lang="en-IN" sz="1800" b="1" kern="1200" dirty="0"/>
        </a:p>
      </dsp:txBody>
      <dsp:txXfrm>
        <a:off x="1612113" y="5013827"/>
        <a:ext cx="1964531" cy="982265"/>
      </dsp:txXfrm>
    </dsp:sp>
    <dsp:sp modelId="{80AFAD5C-081A-4A8B-86FC-2BC113E29F9C}">
      <dsp:nvSpPr>
        <dsp:cNvPr id="0" name=""/>
        <dsp:cNvSpPr/>
      </dsp:nvSpPr>
      <dsp:spPr>
        <a:xfrm>
          <a:off x="555543" y="2937867"/>
          <a:ext cx="2357889" cy="982265"/>
        </a:xfrm>
        <a:prstGeom prst="roundRect">
          <a:avLst/>
        </a:prstGeom>
        <a:solidFill>
          <a:schemeClr val="accent4">
            <a:lumMod val="50000"/>
          </a:schemeClr>
        </a:solidFill>
        <a:ln>
          <a:noFill/>
        </a:ln>
        <a:effectLst>
          <a:outerShdw blurRad="39000" dist="25000" dir="5400000" rotWithShape="0">
            <a:srgbClr val="1A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b="1" kern="1200" dirty="0" smtClean="0"/>
            <a:t>Optic nerve head &amp; retinal nerve fibre layer examination</a:t>
          </a:r>
          <a:endParaRPr lang="en-IN" sz="1800" b="1" kern="1200" dirty="0"/>
        </a:p>
      </dsp:txBody>
      <dsp:txXfrm>
        <a:off x="555543" y="2937867"/>
        <a:ext cx="2357889" cy="982265"/>
      </dsp:txXfrm>
    </dsp:sp>
    <dsp:sp modelId="{EC3D1FE7-E902-412A-9537-BC33E820CEB1}">
      <dsp:nvSpPr>
        <dsp:cNvPr id="0" name=""/>
        <dsp:cNvSpPr/>
      </dsp:nvSpPr>
      <dsp:spPr>
        <a:xfrm>
          <a:off x="1612113" y="861906"/>
          <a:ext cx="1964531" cy="982265"/>
        </a:xfrm>
        <a:prstGeom prst="roundRect">
          <a:avLst/>
        </a:prstGeom>
        <a:solidFill>
          <a:schemeClr val="tx1">
            <a:lumMod val="50000"/>
            <a:lumOff val="50000"/>
          </a:schemeClr>
        </a:solidFill>
        <a:ln>
          <a:noFill/>
        </a:ln>
        <a:effectLst>
          <a:outerShdw blurRad="39000" dist="25000" dir="5400000" rotWithShape="0">
            <a:srgbClr val="1A0000">
              <a:alpha val="40000"/>
            </a:srgbClr>
          </a:outerShdw>
        </a:effectLst>
        <a:scene3d>
          <a:camera prst="orthographicFront"/>
          <a:lightRig rig="flat" dir="t"/>
        </a:scene3d>
        <a:sp3d prstMaterial="plastic">
          <a:bevelT w="120900" h="88900"/>
          <a:bevelB w="88900" h="31750" prst="angle"/>
        </a:sp3d>
      </dsp:spPr>
      <dsp:style>
        <a:lnRef idx="0">
          <a:scrgbClr r="0" g="0" b="0"/>
        </a:lnRef>
        <a:fillRef idx="3">
          <a:scrgbClr r="0" g="0" b="0"/>
        </a:fillRef>
        <a:effectRef idx="2">
          <a:scrgbClr r="0" g="0" b="0"/>
        </a:effectRef>
        <a:fontRef idx="minor">
          <a:schemeClr val="lt1"/>
        </a:fontRef>
      </dsp:style>
      <dsp:txBody>
        <a:bodyPr spcFirstLastPara="0" vert="horz" wrap="square" lIns="68580" tIns="68580" rIns="68580" bIns="68580" numCol="1" spcCol="1270" anchor="ctr" anchorCtr="0">
          <a:noAutofit/>
        </a:bodyPr>
        <a:lstStyle/>
        <a:p>
          <a:pPr lvl="0" algn="ctr" defTabSz="800100">
            <a:lnSpc>
              <a:spcPct val="90000"/>
            </a:lnSpc>
            <a:spcBef>
              <a:spcPct val="0"/>
            </a:spcBef>
            <a:spcAft>
              <a:spcPct val="35000"/>
            </a:spcAft>
          </a:pPr>
          <a:r>
            <a:rPr lang="en-IN" sz="1800" b="1" kern="1200" dirty="0" err="1" smtClean="0"/>
            <a:t>Fundus</a:t>
          </a:r>
          <a:r>
            <a:rPr lang="en-IN" sz="1800" b="1" kern="1200" dirty="0" smtClean="0"/>
            <a:t> examination</a:t>
          </a:r>
          <a:endParaRPr lang="en-IN" sz="1800" b="1" kern="1200" dirty="0"/>
        </a:p>
      </dsp:txBody>
      <dsp:txXfrm>
        <a:off x="1612113" y="861906"/>
        <a:ext cx="1964531" cy="982265"/>
      </dsp:txXfrm>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quickStyle1.xml><?xml version="1.0" encoding="utf-8"?>
<dgm:styleDef xmlns:dgm="http://schemas.openxmlformats.org/drawingml/2006/diagram" xmlns:a="http://schemas.openxmlformats.org/drawingml/2006/main" uniqueId="urn:microsoft.com/office/officeart/2005/8/quickstyle/3d1">
  <dgm:title val=""/>
  <dgm:desc val=""/>
  <dgm:catLst>
    <dgm:cat type="3D" pri="11100"/>
  </dgm:catLst>
  <dgm:scene3d>
    <a:camera prst="orthographicFront"/>
    <a:lightRig rig="threePt" dir="t"/>
  </dgm:scene3d>
  <dgm:styleLbl name="node0">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ln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vennNode1">
    <dgm:scene3d>
      <a:camera prst="orthographicFront"/>
      <a:lightRig rig="flat" dir="t"/>
    </dgm:scene3d>
    <dgm:sp3d prstMaterial="plastic">
      <a:bevelT w="120900" h="88900"/>
      <a:bevelB w="88900" h="31750" prst="angle"/>
    </dgm:sp3d>
    <dgm:txPr/>
    <dgm:style>
      <a:lnRef idx="0">
        <a:scrgbClr r="0" g="0" b="0"/>
      </a:lnRef>
      <a:fillRef idx="1">
        <a:scrgbClr r="0" g="0" b="0"/>
      </a:fillRef>
      <a:effectRef idx="1">
        <a:scrgbClr r="0" g="0" b="0"/>
      </a:effectRef>
      <a:fontRef idx="minor">
        <a:schemeClr val="tx1"/>
      </a:fontRef>
    </dgm:style>
  </dgm:styleLbl>
  <dgm:styleLbl name="alignNode1">
    <dgm:scene3d>
      <a:camera prst="orthographicFront"/>
      <a:lightRig rig="flat" dir="t"/>
    </dgm:scene3d>
    <dgm:sp3d prstMaterial="plastic">
      <a:bevelT w="120900" h="88900"/>
      <a:bevelB w="88900" h="31750" prst="angle"/>
    </dgm:sp3d>
    <dgm:txPr/>
    <dgm:style>
      <a:lnRef idx="1">
        <a:scrgbClr r="0" g="0" b="0"/>
      </a:lnRef>
      <a:fillRef idx="3">
        <a:scrgbClr r="0" g="0" b="0"/>
      </a:fillRef>
      <a:effectRef idx="2">
        <a:scrgbClr r="0" g="0" b="0"/>
      </a:effectRef>
      <a:fontRef idx="minor">
        <a:schemeClr val="lt1"/>
      </a:fontRef>
    </dgm:style>
  </dgm:styleLbl>
  <dgm:styleLbl name="node1">
    <dgm:scene3d>
      <a:camera prst="orthographicFront"/>
      <a:lightRig rig="flat" dir="t"/>
    </dgm:scene3d>
    <dgm:sp3d prstMaterial="plastic">
      <a:bevelT w="120900" h="88900"/>
      <a:bevelB w="88900" h="31750" prst="angle"/>
    </dgm:sp3d>
    <dgm:txPr/>
    <dgm:style>
      <a:lnRef idx="0">
        <a:scrgbClr r="0" g="0" b="0"/>
      </a:lnRef>
      <a:fillRef idx="3">
        <a:scrgbClr r="0" g="0" b="0"/>
      </a:fillRef>
      <a:effectRef idx="2">
        <a:scrgbClr r="0" g="0" b="0"/>
      </a:effectRef>
      <a:fontRef idx="minor">
        <a:schemeClr val="lt1"/>
      </a:fontRef>
    </dgm:style>
  </dgm:styleLbl>
  <dgm:styleLbl name="node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node4">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fgImgPlace1">
    <dgm:scene3d>
      <a:camera prst="orthographicFront"/>
      <a:lightRig rig="flat" dir="t"/>
    </dgm:scene3d>
    <dgm:sp3d z="1270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alignImgPlace1">
    <dgm:scene3d>
      <a:camera prst="orthographicFront"/>
      <a:lightRig rig="flat" dir="t"/>
    </dgm:scene3d>
    <dgm:sp3d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bgImgPlace1">
    <dgm:scene3d>
      <a:camera prst="orthographicFront"/>
      <a:lightRig rig="flat" dir="t"/>
    </dgm:scene3d>
    <dgm:sp3d z="-190500" prstMaterial="plastic">
      <a:bevelT w="88900" h="88900"/>
      <a:bevelB w="88900" h="31750" prst="angle"/>
    </dgm:sp3d>
    <dgm:txPr/>
    <dgm:style>
      <a:lnRef idx="0">
        <a:scrgbClr r="0" g="0" b="0"/>
      </a:lnRef>
      <a:fillRef idx="3">
        <a:scrgbClr r="0" g="0" b="0"/>
      </a:fillRef>
      <a:effectRef idx="2">
        <a:scrgbClr r="0" g="0" b="0"/>
      </a:effectRef>
      <a:fontRef idx="minor"/>
    </dgm:style>
  </dgm:styleLbl>
  <dgm:styleLbl name="sibTrans2D1">
    <dgm:scene3d>
      <a:camera prst="orthographicFront"/>
      <a:lightRig rig="flat" dir="t"/>
    </dgm:scene3d>
    <dgm:sp3d z="-80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fgSibTrans2D1">
    <dgm:scene3d>
      <a:camera prst="orthographicFront"/>
      <a:lightRig rig="flat" dir="t"/>
    </dgm:scene3d>
    <dgm:sp3d z="1270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bgSibTrans2D1">
    <dgm:scene3d>
      <a:camera prst="orthographicFront"/>
      <a:lightRig rig="flat" dir="t"/>
    </dgm:scene3d>
    <dgm:sp3d z="-190500" prstMaterial="plastic">
      <a:bevelT w="50800" h="50800"/>
      <a:bevelB w="25400" h="25400" prst="angle"/>
    </dgm:sp3d>
    <dgm:txPr/>
    <dgm:style>
      <a:lnRef idx="0">
        <a:scrgbClr r="0" g="0" b="0"/>
      </a:lnRef>
      <a:fillRef idx="3">
        <a:scrgbClr r="0" g="0" b="0"/>
      </a:fillRef>
      <a:effectRef idx="2">
        <a:scrgbClr r="0" g="0" b="0"/>
      </a:effectRef>
      <a:fontRef idx="minor">
        <a:schemeClr val="lt1"/>
      </a:fontRef>
    </dgm:style>
  </dgm:styleLbl>
  <dgm:styleLbl name="sibTrans1D1">
    <dgm:scene3d>
      <a:camera prst="orthographicFront"/>
      <a:lightRig rig="flat" dir="t"/>
    </dgm:scene3d>
    <dgm:sp3d z="-40000" prstMaterial="matte"/>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z="127000" prstMaterial="matte"/>
    <dgm:txPr/>
    <dgm:style>
      <a:lnRef idx="2">
        <a:scrgbClr r="0" g="0" b="0"/>
      </a:lnRef>
      <a:fillRef idx="1">
        <a:scrgbClr r="0" g="0" b="0"/>
      </a:fillRef>
      <a:effectRef idx="0">
        <a:scrgbClr r="0" g="0" b="0"/>
      </a:effectRef>
      <a:fontRef idx="minor"/>
    </dgm:style>
  </dgm:styleLbl>
  <dgm:styleLbl name="asst0">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1">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2">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asst3">
    <dgm:scene3d>
      <a:camera prst="orthographicFront"/>
      <a:lightRig rig="flat" dir="t"/>
    </dgm:scene3d>
    <dgm:sp3d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1">
    <dgm:scene3d>
      <a:camera prst="orthographicFront"/>
      <a:lightRig rig="flat" dir="t"/>
    </dgm:scene3d>
    <dgm:sp3d z="-10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2">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3">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2D4">
    <dgm:scene3d>
      <a:camera prst="orthographicFront"/>
      <a:lightRig rig="flat" dir="t"/>
    </dgm:scene3d>
    <dgm:sp3d z="-60000" prstMaterial="plastic">
      <a:bevelT w="120900" h="88900"/>
      <a:bevelB w="88900" h="31750" prst="angle"/>
    </dgm:sp3d>
    <dgm:txPr/>
    <dgm:style>
      <a:lnRef idx="0">
        <a:scrgbClr r="0" g="0" b="0"/>
      </a:lnRef>
      <a:fillRef idx="3">
        <a:scrgbClr r="0" g="0" b="0"/>
      </a:fillRef>
      <a:effectRef idx="1">
        <a:scrgbClr r="0" g="0" b="0"/>
      </a:effectRef>
      <a:fontRef idx="minor">
        <a:schemeClr val="lt1"/>
      </a:fontRef>
    </dgm:style>
  </dgm:styleLbl>
  <dgm:styleLbl name="parChTrans1D1">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2">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3">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parChTrans1D4">
    <dgm:scene3d>
      <a:camera prst="orthographicFront"/>
      <a:lightRig rig="flat" dir="t"/>
    </dgm:scene3d>
    <dgm:sp3d prstMaterial="matte"/>
    <dgm:txPr/>
    <dgm:style>
      <a:lnRef idx="2">
        <a:scrgbClr r="0" g="0" b="0"/>
      </a:lnRef>
      <a:fillRef idx="0">
        <a:scrgbClr r="0" g="0" b="0"/>
      </a:fillRef>
      <a:effectRef idx="0">
        <a:scrgbClr r="0" g="0" b="0"/>
      </a:effectRef>
      <a:fontRef idx="minor"/>
    </dgm:style>
  </dgm:styleLbl>
  <dgm:styleLbl name="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con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tr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F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solidAlignAcc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solidBgAcc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alignAccFollowNode1">
    <dgm:scene3d>
      <a:camera prst="orthographicFront"/>
      <a:lightRig rig="flat" dir="t"/>
    </dgm:scene3d>
    <dgm:sp3d extrusionH="12700" prstMaterial="plastic">
      <a:bevelT w="50800" h="50800"/>
    </dgm:sp3d>
    <dgm:txPr/>
    <dgm:style>
      <a:lnRef idx="1">
        <a:scrgbClr r="0" g="0" b="0"/>
      </a:lnRef>
      <a:fillRef idx="1">
        <a:scrgbClr r="0" g="0" b="0"/>
      </a:fillRef>
      <a:effectRef idx="2">
        <a:scrgbClr r="0" g="0" b="0"/>
      </a:effectRef>
      <a:fontRef idx="minor"/>
    </dgm:style>
  </dgm:styleLbl>
  <dgm:styleLbl name="bgAccFollowNode1">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0">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2">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3">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fgAcc4">
    <dgm:scene3d>
      <a:camera prst="orthographicFront"/>
      <a:lightRig rig="flat" dir="t"/>
    </dgm:scene3d>
    <dgm:sp3d z="190500" extrusionH="12700" prstMaterial="plastic">
      <a:bevelT w="50800" h="50800"/>
    </dgm:sp3d>
    <dgm:txPr/>
    <dgm:style>
      <a:lnRef idx="1">
        <a:scrgbClr r="0" g="0" b="0"/>
      </a:lnRef>
      <a:fillRef idx="1">
        <a:scrgbClr r="0" g="0" b="0"/>
      </a:fillRef>
      <a:effectRef idx="2">
        <a:scrgbClr r="0" g="0" b="0"/>
      </a:effectRef>
      <a:fontRef idx="minor"/>
    </dgm:style>
  </dgm:styleLbl>
  <dgm:styleLbl name="bgShp">
    <dgm:scene3d>
      <a:camera prst="orthographicFront"/>
      <a:lightRig rig="flat" dir="t"/>
    </dgm:scene3d>
    <dgm:sp3d z="-190500" extrusionH="12700" prstMaterial="plastic">
      <a:bevelT w="50800" h="50800"/>
    </dgm:sp3d>
    <dgm:txPr/>
    <dgm:style>
      <a:lnRef idx="0">
        <a:scrgbClr r="0" g="0" b="0"/>
      </a:lnRef>
      <a:fillRef idx="3">
        <a:scrgbClr r="0" g="0" b="0"/>
      </a:fillRef>
      <a:effectRef idx="0">
        <a:scrgbClr r="0" g="0" b="0"/>
      </a:effectRef>
      <a:fontRef idx="minor"/>
    </dgm:style>
  </dgm:styleLbl>
  <dgm:styleLbl name="dkBgShp">
    <dgm:scene3d>
      <a:camera prst="orthographicFront"/>
      <a:lightRig rig="flat" dir="t"/>
    </dgm:scene3d>
    <dgm:sp3d z="-190500" extrusionH="12700" prstMaterial="plastic">
      <a:bevelT w="50800" h="50800"/>
    </dgm:sp3d>
    <dgm:txPr/>
    <dgm:style>
      <a:lnRef idx="0">
        <a:scrgbClr r="0" g="0" b="0"/>
      </a:lnRef>
      <a:fillRef idx="2">
        <a:scrgbClr r="0" g="0" b="0"/>
      </a:fillRef>
      <a:effectRef idx="0">
        <a:scrgbClr r="0" g="0" b="0"/>
      </a:effectRef>
      <a:fontRef idx="minor"/>
    </dgm:style>
  </dgm:styleLbl>
  <dgm:styleLbl name="trBgShp">
    <dgm:scene3d>
      <a:camera prst="orthographicFront"/>
      <a:lightRig rig="flat" dir="t"/>
    </dgm:scene3d>
    <dgm:sp3d z="-190500" extrusionH="12700" prstMaterial="matte"/>
    <dgm:txPr/>
    <dgm:style>
      <a:lnRef idx="0">
        <a:scrgbClr r="0" g="0" b="0"/>
      </a:lnRef>
      <a:fillRef idx="1">
        <a:scrgbClr r="0" g="0" b="0"/>
      </a:fillRef>
      <a:effectRef idx="0">
        <a:scrgbClr r="0" g="0" b="0"/>
      </a:effectRef>
      <a:fontRef idx="minor"/>
    </dgm:style>
  </dgm:styleLbl>
  <dgm:styleLbl name="fgShp">
    <dgm:scene3d>
      <a:camera prst="orthographicFront"/>
      <a:lightRig rig="flat" dir="t"/>
    </dgm:scene3d>
    <dgm:sp3d z="190500" prstMaterial="plastic">
      <a:bevelT w="120900" h="88900"/>
      <a:bevelB w="88900" h="31750" prst="angle"/>
    </dgm:sp3d>
    <dgm:txPr/>
    <dgm:style>
      <a:lnRef idx="0">
        <a:scrgbClr r="0" g="0" b="0"/>
      </a:lnRef>
      <a:fillRef idx="1">
        <a:scrgbClr r="0" g="0" b="0"/>
      </a:fillRef>
      <a:effectRef idx="3">
        <a:scrgbClr r="0" g="0" b="0"/>
      </a:effectRef>
      <a:fontRef idx="minor">
        <a:schemeClr val="lt1"/>
      </a:fontRef>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handoutMasters/_rels/handoutMaster1.xml.rels><?xml version="1.0" encoding="UTF-8" standalone="yes"?>
<Relationships xmlns="http://schemas.openxmlformats.org/package/2006/relationships"><Relationship Id="rId1" Type="http://schemas.openxmlformats.org/officeDocument/2006/relationships/theme" Target="../theme/theme2.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5138"/>
          </a:xfrm>
          <a:prstGeom prst="rect">
            <a:avLst/>
          </a:prstGeom>
        </p:spPr>
        <p:txBody>
          <a:bodyPr vert="horz" lIns="91440" tIns="45720" rIns="91440" bIns="45720" rtlCol="0"/>
          <a:lstStyle>
            <a:lvl1pPr algn="l">
              <a:defRPr sz="1200"/>
            </a:lvl1pPr>
          </a:lstStyle>
          <a:p>
            <a:endParaRPr lang="en-IN"/>
          </a:p>
        </p:txBody>
      </p:sp>
      <p:sp>
        <p:nvSpPr>
          <p:cNvPr id="3" name="Date Placeholder 2"/>
          <p:cNvSpPr>
            <a:spLocks noGrp="1"/>
          </p:cNvSpPr>
          <p:nvPr>
            <p:ph type="dt" sz="quarter" idx="1"/>
          </p:nvPr>
        </p:nvSpPr>
        <p:spPr>
          <a:xfrm>
            <a:off x="3970338" y="0"/>
            <a:ext cx="3038475" cy="465138"/>
          </a:xfrm>
          <a:prstGeom prst="rect">
            <a:avLst/>
          </a:prstGeom>
        </p:spPr>
        <p:txBody>
          <a:bodyPr vert="horz" lIns="91440" tIns="45720" rIns="91440" bIns="45720" rtlCol="0"/>
          <a:lstStyle>
            <a:lvl1pPr algn="r">
              <a:defRPr sz="1200"/>
            </a:lvl1pPr>
          </a:lstStyle>
          <a:p>
            <a:fld id="{6BD94B6C-143D-43DC-A8D7-3804489CBFFE}" type="datetimeFigureOut">
              <a:rPr lang="en-US" smtClean="0"/>
              <a:pPr/>
              <a:t>5/28/2012</a:t>
            </a:fld>
            <a:endParaRPr lang="en-IN"/>
          </a:p>
        </p:txBody>
      </p:sp>
      <p:sp>
        <p:nvSpPr>
          <p:cNvPr id="4" name="Footer Placeholder 3"/>
          <p:cNvSpPr>
            <a:spLocks noGrp="1"/>
          </p:cNvSpPr>
          <p:nvPr>
            <p:ph type="ftr" sz="quarter" idx="2"/>
          </p:nvPr>
        </p:nvSpPr>
        <p:spPr>
          <a:xfrm>
            <a:off x="0" y="8829675"/>
            <a:ext cx="3038475" cy="465138"/>
          </a:xfrm>
          <a:prstGeom prst="rect">
            <a:avLst/>
          </a:prstGeom>
        </p:spPr>
        <p:txBody>
          <a:bodyPr vert="horz" lIns="91440" tIns="45720" rIns="91440" bIns="45720" rtlCol="0" anchor="b"/>
          <a:lstStyle>
            <a:lvl1pPr algn="l">
              <a:defRPr sz="1200"/>
            </a:lvl1pPr>
          </a:lstStyle>
          <a:p>
            <a:endParaRPr lang="en-IN"/>
          </a:p>
        </p:txBody>
      </p:sp>
      <p:sp>
        <p:nvSpPr>
          <p:cNvPr id="5" name="Slide Number Placeholder 4"/>
          <p:cNvSpPr>
            <a:spLocks noGrp="1"/>
          </p:cNvSpPr>
          <p:nvPr>
            <p:ph type="sldNum" sz="quarter" idx="3"/>
          </p:nvPr>
        </p:nvSpPr>
        <p:spPr>
          <a:xfrm>
            <a:off x="3970338" y="8829675"/>
            <a:ext cx="3038475" cy="465138"/>
          </a:xfrm>
          <a:prstGeom prst="rect">
            <a:avLst/>
          </a:prstGeom>
        </p:spPr>
        <p:txBody>
          <a:bodyPr vert="horz" lIns="91440" tIns="45720" rIns="91440" bIns="45720" rtlCol="0" anchor="b"/>
          <a:lstStyle>
            <a:lvl1pPr algn="r">
              <a:defRPr sz="1200"/>
            </a:lvl1pPr>
          </a:lstStyle>
          <a:p>
            <a:fld id="{569AEF93-BC1D-41EC-81D1-1464991CB57D}" type="slidenum">
              <a:rPr lang="en-IN" smtClean="0"/>
              <a:pPr/>
              <a:t>‹#›</a:t>
            </a:fld>
            <a:endParaRPr lang="en-IN"/>
          </a:p>
        </p:txBody>
      </p:sp>
    </p:spTree>
  </p:cSld>
  <p:clrMap bg1="lt1" tx1="dk1" bg2="lt2" tx2="dk2" accent1="accent1" accent2="accent2" accent3="accent3" accent4="accent4" accent5="accent5" accent6="accent6" hlink="hlink" folHlink="folHlink"/>
</p:handout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16" name="Rectangle 20"/>
          <p:cNvSpPr>
            <a:spLocks noGrp="1"/>
          </p:cNvSpPr>
          <p:nvPr>
            <p:ph type="ctrTitle"/>
          </p:nvPr>
        </p:nvSpPr>
        <p:spPr>
          <a:xfrm>
            <a:off x="722376" y="2688336"/>
            <a:ext cx="7772400" cy="3108960"/>
          </a:xfrm>
        </p:spPr>
        <p:txBody>
          <a:bodyPr anchor="t" anchorCtr="0">
            <a:noAutofit/>
          </a:bodyPr>
          <a:lstStyle>
            <a:lvl1pPr algn="ctr">
              <a:defRPr lang="en-US" sz="6200" b="1" cap="none" spc="0" dirty="0" smtClean="0">
                <a:ln w="1905"/>
                <a:gradFill>
                  <a:gsLst>
                    <a:gs pos="0">
                      <a:schemeClr val="tx2">
                        <a:shade val="30000"/>
                        <a:satMod val="255000"/>
                      </a:schemeClr>
                    </a:gs>
                    <a:gs pos="58000">
                      <a:schemeClr val="tx2">
                        <a:tint val="90000"/>
                        <a:satMod val="300000"/>
                      </a:schemeClr>
                    </a:gs>
                    <a:gs pos="100000">
                      <a:schemeClr val="tx2">
                        <a:tint val="80000"/>
                        <a:satMod val="255000"/>
                      </a:schemeClr>
                    </a:gs>
                  </a:gsLst>
                  <a:lin ang="5400000"/>
                </a:gradFill>
                <a:effectLst>
                  <a:innerShdw blurRad="69850" dist="43180" dir="5400000">
                    <a:srgbClr val="000000">
                      <a:alpha val="65000"/>
                    </a:srgbClr>
                  </a:innerShdw>
                </a:effectLst>
              </a:defRPr>
            </a:lvl1pPr>
          </a:lstStyle>
          <a:p>
            <a:r>
              <a:rPr lang="en-US" smtClean="0"/>
              <a:t>Click to edit Master title style</a:t>
            </a:r>
            <a:endParaRPr lang="en-US" dirty="0"/>
          </a:p>
        </p:txBody>
      </p:sp>
      <p:sp>
        <p:nvSpPr>
          <p:cNvPr id="24" name="Rectangle 26"/>
          <p:cNvSpPr>
            <a:spLocks noGrp="1"/>
          </p:cNvSpPr>
          <p:nvPr>
            <p:ph type="subTitle" idx="1"/>
          </p:nvPr>
        </p:nvSpPr>
        <p:spPr>
          <a:xfrm>
            <a:off x="722376" y="1133856"/>
            <a:ext cx="7772400" cy="1508760"/>
          </a:xfrm>
        </p:spPr>
        <p:txBody>
          <a:bodyPr anchor="b">
            <a:normAutofit/>
          </a:bodyPr>
          <a:lstStyle>
            <a:lvl1pPr marL="0" indent="0" algn="ctr">
              <a:buNone/>
              <a:defRPr lang="en-US" sz="2200" b="0">
                <a:solidFill>
                  <a:schemeClr val="tx2">
                    <a:shade val="55000"/>
                  </a:schemeClr>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lang="en-US" smtClean="0"/>
              <a:t>Click to edit Master subtitle style</a:t>
            </a:r>
            <a:endParaRPr lang="en-US" dirty="0"/>
          </a:p>
        </p:txBody>
      </p:sp>
      <p:sp>
        <p:nvSpPr>
          <p:cNvPr id="18" name="Rectangle 6"/>
          <p:cNvSpPr>
            <a:spLocks noGrp="1"/>
          </p:cNvSpPr>
          <p:nvPr>
            <p:ph type="dt" sz="half" idx="10"/>
          </p:nvPr>
        </p:nvSpPr>
        <p:spPr/>
        <p:txBody>
          <a:bodyPr/>
          <a:lstStyle>
            <a:lvl1pPr>
              <a:defRPr lang="en-US" smtClean="0"/>
            </a:lvl1pPr>
          </a:lstStyle>
          <a:p>
            <a:fld id="{1D8BD707-D9CF-40AE-B4C6-C98DA3205C09}" type="datetimeFigureOut">
              <a:rPr lang="en-US" smtClean="0"/>
              <a:pPr/>
              <a:t>5/28/2012</a:t>
            </a:fld>
            <a:endParaRPr lang="en-US"/>
          </a:p>
        </p:txBody>
      </p:sp>
      <p:sp>
        <p:nvSpPr>
          <p:cNvPr id="9" name="Rectangle 14"/>
          <p:cNvSpPr>
            <a:spLocks noGrp="1"/>
          </p:cNvSpPr>
          <p:nvPr>
            <p:ph type="sldNum" sz="quarter" idx="11"/>
          </p:nvPr>
        </p:nvSpPr>
        <p:spPr/>
        <p:txBody>
          <a:bodyPr/>
          <a:lstStyle>
            <a:lvl1pPr>
              <a:defRPr lang="en-US" smtClean="0"/>
            </a:lvl1pPr>
          </a:lstStyle>
          <a:p>
            <a:fld id="{B6F15528-21DE-4FAA-801E-634DDDAF4B2B}" type="slidenum">
              <a:rPr lang="en-US" smtClean="0"/>
              <a:pPr/>
              <a:t>‹#›</a:t>
            </a:fld>
            <a:endParaRPr lang="en-US"/>
          </a:p>
        </p:txBody>
      </p:sp>
      <p:sp>
        <p:nvSpPr>
          <p:cNvPr id="25" name="Rectangle 27"/>
          <p:cNvSpPr>
            <a:spLocks noGrp="1"/>
          </p:cNvSpPr>
          <p:nvPr>
            <p:ph type="ftr" sz="quarter" idx="12"/>
          </p:nvPr>
        </p:nvSpPr>
        <p:spPr/>
        <p:txBody>
          <a:bodyPr/>
          <a:lstStyle>
            <a:lvl1pPr>
              <a:defRPr lang="en-US" smtClean="0"/>
            </a:lvl1p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5/28/2012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p>
            <a:r>
              <a:rPr lang="en-US" smtClean="0"/>
              <a:t>Click to edit Master title style</a:t>
            </a:r>
            <a:endParaRPr lang="en-US"/>
          </a:p>
        </p:txBody>
      </p:sp>
      <p:sp>
        <p:nvSpPr>
          <p:cNvPr id="3" name="Rectangle 3"/>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4"/>
          <p:cNvSpPr>
            <a:spLocks noGrp="1"/>
          </p:cNvSpPr>
          <p:nvPr>
            <p:ph type="dt" sz="half" idx="10"/>
          </p:nvPr>
        </p:nvSpPr>
        <p:spPr/>
        <p:txBody>
          <a:bodyPr/>
          <a:lstStyle/>
          <a:p>
            <a:fld id="{1D8BD707-D9CF-40AE-B4C6-C98DA3205C09}" type="datetimeFigureOut">
              <a:rPr lang="en-US" smtClean="0"/>
              <a:pPr/>
              <a:t>5/28/2012</a:t>
            </a:fld>
            <a:endParaRPr lang="en-US"/>
          </a:p>
        </p:txBody>
      </p:sp>
      <p:sp>
        <p:nvSpPr>
          <p:cNvPr id="5" name="Rectangle 5"/>
          <p:cNvSpPr>
            <a:spLocks noGrp="1"/>
          </p:cNvSpPr>
          <p:nvPr>
            <p:ph type="ftr" sz="quarter" idx="11"/>
          </p:nvPr>
        </p:nvSpPr>
        <p:spPr/>
        <p:txBody>
          <a:bodyPr/>
          <a:lstStyle/>
          <a:p>
            <a:endParaRPr lang="en-US"/>
          </a:p>
        </p:txBody>
      </p:sp>
      <p:sp>
        <p:nvSpPr>
          <p:cNvPr id="6" name="Rectangle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8" name="Rounded Rectangle 7"/>
          <p:cNvSpPr/>
          <p:nvPr/>
        </p:nvSpPr>
        <p:spPr>
          <a:xfrm>
            <a:off x="690563" y="491696"/>
            <a:ext cx="7762875" cy="5874608"/>
          </a:xfrm>
          <a:prstGeom prst="roundRect">
            <a:avLst>
              <a:gd name="adj" fmla="val 2238"/>
            </a:avLst>
          </a:prstGeom>
          <a:gradFill rotWithShape="1">
            <a:gsLst>
              <a:gs pos="0">
                <a:schemeClr val="bg1">
                  <a:satMod val="300000"/>
                  <a:alpha val="50000"/>
                </a:schemeClr>
              </a:gs>
              <a:gs pos="35000">
                <a:schemeClr val="bg1">
                  <a:satMod val="300000"/>
                  <a:alpha val="87000"/>
                </a:schemeClr>
              </a:gs>
              <a:gs pos="50000">
                <a:schemeClr val="bg1">
                  <a:satMod val="300000"/>
                  <a:alpha val="92000"/>
                </a:schemeClr>
              </a:gs>
              <a:gs pos="60000">
                <a:schemeClr val="bg1">
                  <a:satMod val="300000"/>
                  <a:alpha val="89000"/>
                </a:schemeClr>
              </a:gs>
              <a:gs pos="100000">
                <a:schemeClr val="bg1">
                  <a:satMod val="300000"/>
                  <a:alpha val="55000"/>
                </a:schemeClr>
              </a:gs>
            </a:gsLst>
            <a:lin ang="5400000" scaled="1"/>
          </a:gradFill>
          <a:ln>
            <a:noFill/>
          </a:ln>
          <a:effectLst>
            <a:outerShdw blurRad="63500" dist="45720" dir="5400000" algn="t" rotWithShape="0">
              <a:schemeClr val="bg2">
                <a:shade val="30000"/>
                <a:satMod val="250000"/>
                <a:alpha val="90000"/>
              </a:schemeClr>
            </a:outerShdw>
          </a:effectLst>
          <a:scene3d>
            <a:camera prst="orthographicFront">
              <a:rot lat="0" lon="0" rev="0"/>
            </a:camera>
            <a:lightRig rig="contrasting" dir="t">
              <a:rot lat="0" lon="0" rev="7500000"/>
            </a:lightRig>
          </a:scene3d>
          <a:sp3d contourW="6350" prstMaterial="powder">
            <a:bevelT w="50800" h="63500"/>
            <a:contourClr>
              <a:schemeClr val="bg2">
                <a:shade val="90000"/>
                <a:lumMod val="55000"/>
              </a:schemeClr>
            </a:contourClr>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mn-cs"/>
            </a:endParaRPr>
          </a:p>
        </p:txBody>
      </p:sp>
      <p:sp>
        <p:nvSpPr>
          <p:cNvPr id="2" name="Rectangle 2"/>
          <p:cNvSpPr>
            <a:spLocks noGrp="1"/>
          </p:cNvSpPr>
          <p:nvPr>
            <p:ph type="title"/>
          </p:nvPr>
        </p:nvSpPr>
        <p:spPr>
          <a:xfrm>
            <a:off x="777240" y="795996"/>
            <a:ext cx="7589520" cy="3112843"/>
          </a:xfrm>
        </p:spPr>
        <p:txBody>
          <a:bodyPr anchor="b">
            <a:normAutofit/>
          </a:bodyPr>
          <a:lstStyle>
            <a:lvl1pPr algn="ctr">
              <a:buNone/>
              <a:defRPr lang="en-US" sz="6200" b="1" cap="none" spc="0" dirty="0">
                <a:ln w="1905"/>
                <a:gradFill>
                  <a:gsLst>
                    <a:gs pos="0">
                      <a:schemeClr val="tx2">
                        <a:shade val="30000"/>
                        <a:satMod val="255000"/>
                      </a:schemeClr>
                    </a:gs>
                    <a:gs pos="58000">
                      <a:schemeClr val="tx2">
                        <a:tint val="90000"/>
                        <a:satMod val="300000"/>
                      </a:schemeClr>
                    </a:gs>
                    <a:gs pos="100000">
                      <a:schemeClr val="tx2">
                        <a:tint val="80000"/>
                        <a:satMod val="255000"/>
                      </a:schemeClr>
                    </a:gs>
                  </a:gsLst>
                  <a:lin ang="5400000"/>
                </a:gradFill>
                <a:effectLst>
                  <a:innerShdw blurRad="69850" dist="43180" dir="5400000">
                    <a:srgbClr val="000000">
                      <a:alpha val="65000"/>
                    </a:srgbClr>
                  </a:innerShdw>
                </a:effectLst>
              </a:defRPr>
            </a:lvl1pPr>
          </a:lstStyle>
          <a:p>
            <a:r>
              <a:rPr lang="en-US" smtClean="0"/>
              <a:t>Click to edit Master title style</a:t>
            </a:r>
            <a:endParaRPr lang="en-US" dirty="0"/>
          </a:p>
        </p:txBody>
      </p:sp>
      <p:sp>
        <p:nvSpPr>
          <p:cNvPr id="3" name="Rectangle 3"/>
          <p:cNvSpPr>
            <a:spLocks noGrp="1"/>
          </p:cNvSpPr>
          <p:nvPr>
            <p:ph type="body" idx="1"/>
          </p:nvPr>
        </p:nvSpPr>
        <p:spPr>
          <a:xfrm>
            <a:off x="777240" y="3948552"/>
            <a:ext cx="7589520" cy="1509712"/>
          </a:xfrm>
        </p:spPr>
        <p:txBody>
          <a:bodyPr anchor="t">
            <a:normAutofit/>
          </a:bodyPr>
          <a:lstStyle>
            <a:lvl1pPr indent="0" algn="ctr">
              <a:buNone/>
              <a:defRPr lang="en-US" sz="2200" b="0" smtClean="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a:r>
              <a:rPr lang="en-US" smtClean="0"/>
              <a:t>Click to edit Master text styles</a:t>
            </a:r>
          </a:p>
        </p:txBody>
      </p:sp>
      <p:sp>
        <p:nvSpPr>
          <p:cNvPr id="4" name="Rectangle 4"/>
          <p:cNvSpPr>
            <a:spLocks noGrp="1"/>
          </p:cNvSpPr>
          <p:nvPr>
            <p:ph type="dt" sz="half" idx="10"/>
          </p:nvPr>
        </p:nvSpPr>
        <p:spPr>
          <a:xfrm>
            <a:off x="762000" y="5958840"/>
            <a:ext cx="2133600" cy="365760"/>
          </a:xfrm>
        </p:spPr>
        <p:txBody>
          <a:bodyPr/>
          <a:lstStyle/>
          <a:p>
            <a:fld id="{1D8BD707-D9CF-40AE-B4C6-C98DA3205C09}" type="datetimeFigureOut">
              <a:rPr lang="en-US" smtClean="0"/>
              <a:pPr/>
              <a:t>5/28/2012</a:t>
            </a:fld>
            <a:endParaRPr lang="en-US"/>
          </a:p>
        </p:txBody>
      </p:sp>
      <p:sp>
        <p:nvSpPr>
          <p:cNvPr id="5" name="Rectangle 5"/>
          <p:cNvSpPr>
            <a:spLocks noGrp="1"/>
          </p:cNvSpPr>
          <p:nvPr>
            <p:ph type="ftr" sz="quarter" idx="11"/>
          </p:nvPr>
        </p:nvSpPr>
        <p:spPr>
          <a:xfrm>
            <a:off x="3124200" y="5958840"/>
            <a:ext cx="2895600" cy="365760"/>
          </a:xfrm>
        </p:spPr>
        <p:txBody>
          <a:bodyPr/>
          <a:lstStyle/>
          <a:p>
            <a:endParaRPr lang="en-US"/>
          </a:p>
        </p:txBody>
      </p:sp>
      <p:sp>
        <p:nvSpPr>
          <p:cNvPr id="6" name="Rectangle 6"/>
          <p:cNvSpPr>
            <a:spLocks noGrp="1"/>
          </p:cNvSpPr>
          <p:nvPr>
            <p:ph type="sldNum" sz="quarter" idx="12"/>
          </p:nvPr>
        </p:nvSpPr>
        <p:spPr>
          <a:xfrm>
            <a:off x="6248400" y="5958840"/>
            <a:ext cx="2133600" cy="365760"/>
          </a:xfrm>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Rectangle 1"/>
          <p:cNvSpPr>
            <a:spLocks noGrp="1"/>
          </p:cNvSpPr>
          <p:nvPr>
            <p:ph type="title"/>
          </p:nvPr>
        </p:nvSpPr>
        <p:spPr/>
        <p:txBody>
          <a:bodyPr/>
          <a:lstStyle/>
          <a:p>
            <a:r>
              <a:rPr lang="en-US" smtClean="0"/>
              <a:t>Click to edit Master title style</a:t>
            </a:r>
            <a:endParaRPr lang="en-US"/>
          </a:p>
        </p:txBody>
      </p:sp>
      <p:sp>
        <p:nvSpPr>
          <p:cNvPr id="3" name="Rectangle 2"/>
          <p:cNvSpPr>
            <a:spLocks noGrp="1"/>
          </p:cNvSpPr>
          <p:nvPr>
            <p:ph sz="half" idx="1"/>
          </p:nvPr>
        </p:nvSpPr>
        <p:spPr>
          <a:xfrm>
            <a:off x="457200" y="1600200"/>
            <a:ext cx="4038600" cy="4525963"/>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3"/>
          <p:cNvSpPr>
            <a:spLocks noGrp="1"/>
          </p:cNvSpPr>
          <p:nvPr>
            <p:ph sz="half" idx="2"/>
          </p:nvPr>
        </p:nvSpPr>
        <p:spPr>
          <a:xfrm>
            <a:off x="4648200" y="1600200"/>
            <a:ext cx="4038600" cy="4525963"/>
          </a:xfrm>
        </p:spPr>
        <p:txBody>
          <a:bodyPr/>
          <a:lstStyle>
            <a:lvl1pPr>
              <a:defRPr sz="2400"/>
            </a:lvl1pPr>
            <a:lvl2pPr>
              <a:defRPr sz="2000"/>
            </a:lvl2pPr>
            <a:lvl3pPr>
              <a:defRPr sz="1800"/>
            </a:lvl3pPr>
            <a:lvl4pPr>
              <a:defRPr sz="1600"/>
            </a:lvl4pPr>
            <a:lvl5pPr>
              <a:defRPr sz="16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4"/>
          <p:cNvSpPr>
            <a:spLocks noGrp="1"/>
          </p:cNvSpPr>
          <p:nvPr>
            <p:ph type="dt" sz="half" idx="10"/>
          </p:nvPr>
        </p:nvSpPr>
        <p:spPr/>
        <p:txBody>
          <a:bodyPr/>
          <a:lstStyle/>
          <a:p>
            <a:fld id="{1D8BD707-D9CF-40AE-B4C6-C98DA3205C09}" type="datetimeFigureOut">
              <a:rPr lang="en-US" smtClean="0"/>
              <a:pPr/>
              <a:t>5/28/2012</a:t>
            </a:fld>
            <a:endParaRPr lang="en-US"/>
          </a:p>
        </p:txBody>
      </p:sp>
      <p:sp>
        <p:nvSpPr>
          <p:cNvPr id="6" name="Rectangle 5"/>
          <p:cNvSpPr>
            <a:spLocks noGrp="1"/>
          </p:cNvSpPr>
          <p:nvPr>
            <p:ph type="ftr" sz="quarter" idx="11"/>
          </p:nvPr>
        </p:nvSpPr>
        <p:spPr/>
        <p:txBody>
          <a:bodyPr/>
          <a:lstStyle/>
          <a:p>
            <a:endParaRPr lang="en-US"/>
          </a:p>
        </p:txBody>
      </p:sp>
      <p:sp>
        <p:nvSpPr>
          <p:cNvPr id="7" name="Rectangle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Rectangle 1"/>
          <p:cNvSpPr>
            <a:spLocks noGrp="1"/>
          </p:cNvSpPr>
          <p:nvPr>
            <p:ph type="title"/>
          </p:nvPr>
        </p:nvSpPr>
        <p:spPr>
          <a:xfrm rot="16200000">
            <a:off x="-1965960" y="2785402"/>
            <a:ext cx="5760720" cy="914400"/>
          </a:xfrm>
        </p:spPr>
        <p:txBody>
          <a:bodyPr lIns="91440" rIns="91440" anchor="ctr">
            <a:noAutofit/>
          </a:bodyPr>
          <a:lstStyle>
            <a:lvl1pPr algn="ctr">
              <a:defRPr sz="3500"/>
            </a:lvl1pPr>
          </a:lstStyle>
          <a:p>
            <a:r>
              <a:rPr lang="en-US" smtClean="0"/>
              <a:t>Click to edit Master title style</a:t>
            </a:r>
            <a:endParaRPr lang="en-US" dirty="0"/>
          </a:p>
        </p:txBody>
      </p:sp>
      <p:sp>
        <p:nvSpPr>
          <p:cNvPr id="3" name="Rectangle 2"/>
          <p:cNvSpPr>
            <a:spLocks noGrp="1"/>
          </p:cNvSpPr>
          <p:nvPr>
            <p:ph type="body" idx="1"/>
          </p:nvPr>
        </p:nvSpPr>
        <p:spPr>
          <a:xfrm>
            <a:off x="1600200" y="547468"/>
            <a:ext cx="3383280" cy="639762"/>
          </a:xfrm>
          <a:prstGeom prst="roundRect">
            <a:avLst>
              <a:gd name="adj" fmla="val 6772"/>
            </a:avLst>
          </a:prstGeom>
          <a:solidFill>
            <a:schemeClr val="bg1">
              <a:alpha val="55000"/>
            </a:schemeClr>
          </a:solidFill>
          <a:ln w="12700">
            <a:solidFill>
              <a:schemeClr val="bg1"/>
            </a:solidFill>
          </a:ln>
        </p:spPr>
        <p:txBody>
          <a:bodyPr lIns="91440" tIns="91440" rIns="91440" bIns="91440" anchor="ctr">
            <a:noAutofit/>
          </a:bodyPr>
          <a:lstStyle>
            <a:lvl1pPr marL="0" indent="0" algn="l">
              <a:buNone/>
              <a:defRPr sz="1600" b="1"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Rectangle 3"/>
          <p:cNvSpPr>
            <a:spLocks noGrp="1"/>
          </p:cNvSpPr>
          <p:nvPr>
            <p:ph sz="half" idx="2"/>
          </p:nvPr>
        </p:nvSpPr>
        <p:spPr>
          <a:xfrm>
            <a:off x="1600200" y="1322362"/>
            <a:ext cx="3383280" cy="4800600"/>
          </a:xfrm>
        </p:spPr>
        <p:txBody>
          <a:bodyPr/>
          <a:lstStyle>
            <a:lvl1pPr>
              <a:defRPr sz="2000"/>
            </a:lvl1pPr>
            <a:lvl2pPr>
              <a:defRPr sz="19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Rectangle 4"/>
          <p:cNvSpPr>
            <a:spLocks noGrp="1"/>
          </p:cNvSpPr>
          <p:nvPr>
            <p:ph type="body" sz="quarter" idx="3"/>
          </p:nvPr>
        </p:nvSpPr>
        <p:spPr>
          <a:xfrm>
            <a:off x="5128846" y="547468"/>
            <a:ext cx="3383280" cy="639762"/>
          </a:xfrm>
          <a:prstGeom prst="roundRect">
            <a:avLst>
              <a:gd name="adj" fmla="val 5673"/>
            </a:avLst>
          </a:prstGeom>
          <a:solidFill>
            <a:schemeClr val="bg1">
              <a:alpha val="55000"/>
            </a:schemeClr>
          </a:solidFill>
          <a:ln w="12700">
            <a:solidFill>
              <a:schemeClr val="bg1"/>
            </a:solidFill>
          </a:ln>
        </p:spPr>
        <p:txBody>
          <a:bodyPr lIns="91440" tIns="91440" rIns="91440" bIns="91440" anchor="ctr">
            <a:noAutofit/>
          </a:bodyPr>
          <a:lstStyle>
            <a:lvl1pPr marL="0" indent="0" algn="l">
              <a:buNone/>
              <a:defRPr sz="1600" b="1"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Rectangle 5"/>
          <p:cNvSpPr>
            <a:spLocks noGrp="1"/>
          </p:cNvSpPr>
          <p:nvPr>
            <p:ph sz="quarter" idx="4"/>
          </p:nvPr>
        </p:nvSpPr>
        <p:spPr>
          <a:xfrm>
            <a:off x="5128846" y="1322362"/>
            <a:ext cx="3383280" cy="4800600"/>
          </a:xfrm>
        </p:spPr>
        <p:txBody>
          <a:bodyPr/>
          <a:lstStyle>
            <a:lvl1pPr>
              <a:defRPr sz="2000"/>
            </a:lvl1pPr>
            <a:lvl2pPr>
              <a:defRPr sz="19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a:spLocks noGrp="1"/>
          </p:cNvSpPr>
          <p:nvPr>
            <p:ph type="dt" sz="half" idx="10"/>
          </p:nvPr>
        </p:nvSpPr>
        <p:spPr/>
        <p:txBody>
          <a:bodyPr/>
          <a:lstStyle/>
          <a:p>
            <a:fld id="{1D8BD707-D9CF-40AE-B4C6-C98DA3205C09}" type="datetimeFigureOut">
              <a:rPr lang="en-US" smtClean="0"/>
              <a:pPr/>
              <a:t>5/28/2012</a:t>
            </a:fld>
            <a:endParaRPr lang="en-US"/>
          </a:p>
        </p:txBody>
      </p:sp>
      <p:sp>
        <p:nvSpPr>
          <p:cNvPr id="8" name="Rectangle 7"/>
          <p:cNvSpPr>
            <a:spLocks noGrp="1"/>
          </p:cNvSpPr>
          <p:nvPr>
            <p:ph type="ftr" sz="quarter" idx="11"/>
          </p:nvPr>
        </p:nvSpPr>
        <p:spPr/>
        <p:txBody>
          <a:bodyPr/>
          <a:lstStyle/>
          <a:p>
            <a:endParaRPr lang="en-US"/>
          </a:p>
        </p:txBody>
      </p:sp>
      <p:sp>
        <p:nvSpPr>
          <p:cNvPr id="9" name="Rectangle 8"/>
          <p:cNvSpPr>
            <a:spLocks noGrp="1"/>
          </p:cNvSpPr>
          <p:nvPr>
            <p:ph type="sldNum" sz="quarter" idx="12"/>
          </p:nvPr>
        </p:nvSpPr>
        <p:spPr>
          <a:xfrm>
            <a:off x="6553200" y="6214404"/>
            <a:ext cx="2133600" cy="365760"/>
          </a:xfrm>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Rectangle 2"/>
          <p:cNvSpPr>
            <a:spLocks noGrp="1"/>
          </p:cNvSpPr>
          <p:nvPr>
            <p:ph type="title"/>
          </p:nvPr>
        </p:nvSpPr>
        <p:spPr/>
        <p:txBody>
          <a:bodyPr/>
          <a:lstStyle>
            <a:lvl1pPr>
              <a:defRPr lang="en-US"/>
            </a:lvl1pPr>
          </a:lstStyle>
          <a:p>
            <a:r>
              <a:rPr lang="en-US" smtClean="0"/>
              <a:t>Click to edit Master title style</a:t>
            </a:r>
            <a:endParaRPr lang="en-US"/>
          </a:p>
        </p:txBody>
      </p:sp>
      <p:sp>
        <p:nvSpPr>
          <p:cNvPr id="3" name="Rectangle 3"/>
          <p:cNvSpPr>
            <a:spLocks noGrp="1"/>
          </p:cNvSpPr>
          <p:nvPr>
            <p:ph type="dt" sz="half" idx="10"/>
          </p:nvPr>
        </p:nvSpPr>
        <p:spPr/>
        <p:txBody>
          <a:bodyPr/>
          <a:lstStyle/>
          <a:p>
            <a:fld id="{1D8BD707-D9CF-40AE-B4C6-C98DA3205C09}" type="datetimeFigureOut">
              <a:rPr lang="en-US" smtClean="0"/>
              <a:pPr/>
              <a:t>5/28/2012</a:t>
            </a:fld>
            <a:endParaRPr lang="en-US"/>
          </a:p>
        </p:txBody>
      </p:sp>
      <p:sp>
        <p:nvSpPr>
          <p:cNvPr id="4" name="Rectangle 4"/>
          <p:cNvSpPr>
            <a:spLocks noGrp="1"/>
          </p:cNvSpPr>
          <p:nvPr>
            <p:ph type="ftr" sz="quarter" idx="11"/>
          </p:nvPr>
        </p:nvSpPr>
        <p:spPr/>
        <p:txBody>
          <a:bodyPr/>
          <a:lstStyle/>
          <a:p>
            <a:endParaRPr lang="en-US"/>
          </a:p>
        </p:txBody>
      </p:sp>
      <p:sp>
        <p:nvSpPr>
          <p:cNvPr id="5" name="Rectangle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2"/>
          <p:cNvSpPr>
            <a:spLocks noGrp="1"/>
          </p:cNvSpPr>
          <p:nvPr>
            <p:ph type="dt" sz="half" idx="10"/>
          </p:nvPr>
        </p:nvSpPr>
        <p:spPr/>
        <p:txBody>
          <a:bodyPr/>
          <a:lstStyle/>
          <a:p>
            <a:fld id="{1D8BD707-D9CF-40AE-B4C6-C98DA3205C09}" type="datetimeFigureOut">
              <a:rPr lang="en-US" smtClean="0"/>
              <a:pPr/>
              <a:t>5/28/2012</a:t>
            </a:fld>
            <a:endParaRPr lang="en-US"/>
          </a:p>
        </p:txBody>
      </p:sp>
      <p:sp>
        <p:nvSpPr>
          <p:cNvPr id="3" name="Rectangle 3"/>
          <p:cNvSpPr>
            <a:spLocks noGrp="1"/>
          </p:cNvSpPr>
          <p:nvPr>
            <p:ph type="ftr" sz="quarter" idx="11"/>
          </p:nvPr>
        </p:nvSpPr>
        <p:spPr/>
        <p:txBody>
          <a:bodyPr/>
          <a:lstStyle/>
          <a:p>
            <a:endParaRPr lang="en-US"/>
          </a:p>
        </p:txBody>
      </p:sp>
      <p:sp>
        <p:nvSpPr>
          <p:cNvPr id="4" name="Rectangle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Rectangle 1"/>
          <p:cNvSpPr>
            <a:spLocks noGrp="1"/>
          </p:cNvSpPr>
          <p:nvPr>
            <p:ph type="title"/>
          </p:nvPr>
        </p:nvSpPr>
        <p:spPr>
          <a:xfrm rot="16200000">
            <a:off x="-1828801" y="2888565"/>
            <a:ext cx="5486400" cy="914400"/>
          </a:xfrm>
        </p:spPr>
        <p:txBody>
          <a:bodyPr anchor="b">
            <a:normAutofit/>
            <a:scene3d>
              <a:camera prst="orthographicFront"/>
              <a:lightRig rig="soft" dir="t">
                <a:rot lat="0" lon="0" rev="2100000"/>
              </a:lightRig>
            </a:scene3d>
            <a:sp3d prstMaterial="matte"/>
          </a:bodyPr>
          <a:lstStyle>
            <a:lvl1pPr algn="l">
              <a:defRPr sz="2800" b="1">
                <a:solidFill>
                  <a:schemeClr val="tx2"/>
                </a:solidFill>
                <a:effectLst/>
              </a:defRPr>
            </a:lvl1pPr>
          </a:lstStyle>
          <a:p>
            <a:r>
              <a:rPr lang="en-US" smtClean="0"/>
              <a:t>Click to edit Master title style</a:t>
            </a:r>
            <a:endParaRPr lang="en-US" dirty="0"/>
          </a:p>
        </p:txBody>
      </p:sp>
      <p:sp>
        <p:nvSpPr>
          <p:cNvPr id="3" name="Rectangle 2"/>
          <p:cNvSpPr>
            <a:spLocks noGrp="1"/>
          </p:cNvSpPr>
          <p:nvPr>
            <p:ph idx="1"/>
          </p:nvPr>
        </p:nvSpPr>
        <p:spPr>
          <a:xfrm>
            <a:off x="2590800" y="602566"/>
            <a:ext cx="5943600" cy="54864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Rectangle 3"/>
          <p:cNvSpPr>
            <a:spLocks noGrp="1"/>
          </p:cNvSpPr>
          <p:nvPr>
            <p:ph type="body" sz="half" idx="2"/>
          </p:nvPr>
        </p:nvSpPr>
        <p:spPr>
          <a:xfrm rot="16200000">
            <a:off x="-859303" y="2888566"/>
            <a:ext cx="5486400" cy="914400"/>
          </a:xfrm>
        </p:spPr>
        <p:txBody>
          <a:bodyPr lIns="91440" rIns="91440"/>
          <a:lstStyle>
            <a:lvl1pPr marL="0" indent="0" algn="l">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p:cNvSpPr>
          <p:nvPr>
            <p:ph type="dt" sz="half" idx="10"/>
          </p:nvPr>
        </p:nvSpPr>
        <p:spPr/>
        <p:txBody>
          <a:bodyPr/>
          <a:lstStyle/>
          <a:p>
            <a:fld id="{1D8BD707-D9CF-40AE-B4C6-C98DA3205C09}" type="datetimeFigureOut">
              <a:rPr lang="en-US" smtClean="0"/>
              <a:pPr/>
              <a:t>5/28/2012</a:t>
            </a:fld>
            <a:endParaRPr lang="en-US"/>
          </a:p>
        </p:txBody>
      </p:sp>
      <p:sp>
        <p:nvSpPr>
          <p:cNvPr id="6" name="Rectangle 5"/>
          <p:cNvSpPr>
            <a:spLocks noGrp="1"/>
          </p:cNvSpPr>
          <p:nvPr>
            <p:ph type="ftr" sz="quarter" idx="11"/>
          </p:nvPr>
        </p:nvSpPr>
        <p:spPr/>
        <p:txBody>
          <a:bodyPr/>
          <a:lstStyle/>
          <a:p>
            <a:endParaRPr lang="en-US"/>
          </a:p>
        </p:txBody>
      </p:sp>
      <p:sp>
        <p:nvSpPr>
          <p:cNvPr id="7" name="Rectangle 6"/>
          <p:cNvSpPr>
            <a:spLocks noGrp="1"/>
          </p:cNvSpPr>
          <p:nvPr>
            <p:ph type="sldNum" sz="quarter" idx="12"/>
          </p:nvPr>
        </p:nvSpPr>
        <p:spPr>
          <a:xfrm>
            <a:off x="6553200" y="6214404"/>
            <a:ext cx="2133600" cy="365760"/>
          </a:xfrm>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8" name="Rounded Rectangle 7"/>
          <p:cNvSpPr/>
          <p:nvPr/>
        </p:nvSpPr>
        <p:spPr>
          <a:xfrm>
            <a:off x="4740812" y="794822"/>
            <a:ext cx="3960051" cy="5294376"/>
          </a:xfrm>
          <a:prstGeom prst="roundRect">
            <a:avLst>
              <a:gd name="adj" fmla="val 3541"/>
            </a:avLst>
          </a:prstGeom>
          <a:solidFill>
            <a:srgbClr val="FFFFFF">
              <a:alpha val="40000"/>
            </a:srgbClr>
          </a:solidFill>
          <a:ln w="9525">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2"/>
          <p:cNvSpPr>
            <a:spLocks noGrp="1"/>
          </p:cNvSpPr>
          <p:nvPr>
            <p:ph type="title"/>
          </p:nvPr>
        </p:nvSpPr>
        <p:spPr>
          <a:xfrm>
            <a:off x="5277728" y="3501743"/>
            <a:ext cx="3200400" cy="1143000"/>
          </a:xfrm>
        </p:spPr>
        <p:txBody>
          <a:bodyPr anchor="t">
            <a:noAutofit/>
            <a:scene3d>
              <a:camera prst="orthographicFront"/>
              <a:lightRig rig="soft" dir="t">
                <a:rot lat="0" lon="0" rev="2100000"/>
              </a:lightRig>
            </a:scene3d>
            <a:sp3d prstMaterial="matte"/>
          </a:bodyPr>
          <a:lstStyle>
            <a:lvl1pPr algn="ctr">
              <a:buNone/>
              <a:defRPr sz="2600" b="1">
                <a:solidFill>
                  <a:schemeClr val="tx2"/>
                </a:solidFill>
                <a:effectLst/>
              </a:defRPr>
            </a:lvl1pPr>
          </a:lstStyle>
          <a:p>
            <a:r>
              <a:rPr lang="en-US" smtClean="0"/>
              <a:t>Click to edit Master title style</a:t>
            </a:r>
            <a:endParaRPr lang="en-US" dirty="0"/>
          </a:p>
        </p:txBody>
      </p:sp>
      <p:sp>
        <p:nvSpPr>
          <p:cNvPr id="3" name="Rectangle 3"/>
          <p:cNvSpPr>
            <a:spLocks noGrp="1"/>
          </p:cNvSpPr>
          <p:nvPr>
            <p:ph type="pic" idx="1"/>
          </p:nvPr>
        </p:nvSpPr>
        <p:spPr>
          <a:xfrm>
            <a:off x="527537" y="821202"/>
            <a:ext cx="4550899" cy="5215597"/>
          </a:xfrm>
          <a:prstGeom prst="roundRect">
            <a:avLst>
              <a:gd name="adj" fmla="val 622"/>
            </a:avLst>
          </a:prstGeom>
          <a:solidFill>
            <a:schemeClr val="bg1">
              <a:lumMod val="85000"/>
            </a:schemeClr>
          </a:solidFill>
          <a:ln w="101600">
            <a:solidFill>
              <a:srgbClr val="FFFFFF"/>
            </a:solidFill>
            <a:miter lim="800000"/>
          </a:ln>
          <a:effectLst>
            <a:outerShdw blurRad="65000" dist="25000" dir="5400000" algn="t" rotWithShape="0">
              <a:schemeClr val="bg2">
                <a:shade val="30000"/>
                <a:satMod val="250000"/>
                <a:alpha val="85000"/>
              </a:schemeClr>
            </a:outerShdw>
          </a:effectLst>
          <a:scene3d>
            <a:camera prst="orthographicFront"/>
            <a:lightRig rig="soft" dir="t">
              <a:rot lat="0" lon="0" rev="20100000"/>
            </a:lightRig>
          </a:scene3d>
          <a:sp3d contourW="3810">
            <a:bevelT w="95250" h="25400"/>
            <a:contourClr>
              <a:schemeClr val="bg2">
                <a:shade val="45000"/>
                <a:satMod val="145000"/>
              </a:schemeClr>
            </a:contourClr>
          </a:sp3d>
        </p:spPr>
        <p:style>
          <a:lnRef idx="3">
            <a:schemeClr val="lt1"/>
          </a:lnRef>
          <a:fillRef idx="1">
            <a:schemeClr val="accent6"/>
          </a:fillRef>
          <a:effectRef idx="1">
            <a:schemeClr val="accent6"/>
          </a:effectRef>
          <a:fontRef idx="minor">
            <a:schemeClr val="lt1"/>
          </a:fontRef>
        </p:style>
        <p:txBody>
          <a:bodyPr/>
          <a:lstStyle>
            <a:lvl1pPr>
              <a:buNone/>
              <a:defRPr sz="3200">
                <a:solidFill>
                  <a:schemeClr val="tx1"/>
                </a:solidFill>
              </a:defRPr>
            </a:lvl1pPr>
          </a:lstStyle>
          <a:p>
            <a:r>
              <a:rPr lang="en-US" sz="2000" smtClean="0"/>
              <a:t>Click icon to add picture</a:t>
            </a:r>
            <a:endParaRPr lang="en-US" sz="2000" dirty="0"/>
          </a:p>
        </p:txBody>
      </p:sp>
      <p:sp>
        <p:nvSpPr>
          <p:cNvPr id="4" name="Rectangle 4"/>
          <p:cNvSpPr>
            <a:spLocks noGrp="1"/>
          </p:cNvSpPr>
          <p:nvPr>
            <p:ph type="body" sz="half" idx="2"/>
          </p:nvPr>
        </p:nvSpPr>
        <p:spPr>
          <a:xfrm>
            <a:off x="5277728" y="1600200"/>
            <a:ext cx="3200400" cy="1825343"/>
          </a:xfrm>
        </p:spPr>
        <p:txBody>
          <a:bodyPr bIns="0" anchor="b">
            <a:normAutofit/>
          </a:bodyPr>
          <a:lstStyle>
            <a:lvl1pPr marL="0" marR="0" indent="0" algn="ctr">
              <a:buFontTx/>
              <a:buNone/>
              <a:defRPr sz="1300">
                <a:solidFill>
                  <a:schemeClr val="tx1">
                    <a:tint val="95000"/>
                  </a:schemeClr>
                </a:solidFill>
              </a:defRPr>
            </a:lvl1pPr>
            <a:lvl2pPr marL="460375" marR="0" indent="-112713">
              <a:buFontTx/>
              <a:buNone/>
              <a:defRPr sz="1200"/>
            </a:lvl2pPr>
            <a:lvl3pPr marL="914400" marR="0" indent="-117475">
              <a:buFontTx/>
              <a:buNone/>
              <a:defRPr sz="1000"/>
            </a:lvl3pPr>
            <a:lvl4pPr marL="1316038" marR="0" indent="-112713">
              <a:buFontTx/>
              <a:buNone/>
              <a:defRPr sz="900"/>
            </a:lvl4pPr>
            <a:lvl5pPr marL="1711325" marR="0" indent="-117475">
              <a:buFontTx/>
              <a:buNone/>
              <a:defRPr sz="900"/>
            </a:lvl5pPr>
          </a:lstStyle>
          <a:p>
            <a:pPr lvl="0"/>
            <a:r>
              <a:rPr lang="en-US" smtClean="0"/>
              <a:t>Click to edit Master text styles</a:t>
            </a:r>
          </a:p>
        </p:txBody>
      </p:sp>
      <p:sp>
        <p:nvSpPr>
          <p:cNvPr id="5" name="Rectangle 5"/>
          <p:cNvSpPr>
            <a:spLocks noGrp="1"/>
          </p:cNvSpPr>
          <p:nvPr>
            <p:ph type="dt" sz="half" idx="10"/>
          </p:nvPr>
        </p:nvSpPr>
        <p:spPr/>
        <p:txBody>
          <a:bodyPr/>
          <a:lstStyle/>
          <a:p>
            <a:fld id="{1D8BD707-D9CF-40AE-B4C6-C98DA3205C09}" type="datetimeFigureOut">
              <a:rPr lang="en-US" smtClean="0"/>
              <a:pPr/>
              <a:t>5/28/2012</a:t>
            </a:fld>
            <a:endParaRPr lang="en-US"/>
          </a:p>
        </p:txBody>
      </p:sp>
      <p:sp>
        <p:nvSpPr>
          <p:cNvPr id="6" name="Rectangle 6"/>
          <p:cNvSpPr>
            <a:spLocks noGrp="1"/>
          </p:cNvSpPr>
          <p:nvPr>
            <p:ph type="ftr" sz="quarter" idx="11"/>
          </p:nvPr>
        </p:nvSpPr>
        <p:spPr/>
        <p:txBody>
          <a:bodyPr/>
          <a:lstStyle/>
          <a:p>
            <a:endParaRPr lang="en-US"/>
          </a:p>
        </p:txBody>
      </p:sp>
      <p:sp>
        <p:nvSpPr>
          <p:cNvPr id="7" name="Rectangle 7"/>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9" name="Rounded Rectangle 8"/>
          <p:cNvSpPr/>
          <p:nvPr/>
        </p:nvSpPr>
        <p:spPr>
          <a:xfrm>
            <a:off x="342900" y="228600"/>
            <a:ext cx="8458200" cy="6400800"/>
          </a:xfrm>
          <a:prstGeom prst="roundRect">
            <a:avLst>
              <a:gd name="adj" fmla="val 2238"/>
            </a:avLst>
          </a:prstGeom>
          <a:gradFill rotWithShape="1">
            <a:gsLst>
              <a:gs pos="0">
                <a:schemeClr val="bg1">
                  <a:satMod val="300000"/>
                  <a:alpha val="50000"/>
                </a:schemeClr>
              </a:gs>
              <a:gs pos="35000">
                <a:schemeClr val="bg1">
                  <a:satMod val="300000"/>
                  <a:alpha val="87000"/>
                </a:schemeClr>
              </a:gs>
              <a:gs pos="50000">
                <a:schemeClr val="bg1">
                  <a:satMod val="300000"/>
                  <a:alpha val="92000"/>
                </a:schemeClr>
              </a:gs>
              <a:gs pos="60000">
                <a:schemeClr val="bg1">
                  <a:satMod val="300000"/>
                  <a:alpha val="89000"/>
                </a:schemeClr>
              </a:gs>
              <a:gs pos="100000">
                <a:schemeClr val="bg1">
                  <a:satMod val="300000"/>
                  <a:alpha val="55000"/>
                </a:schemeClr>
              </a:gs>
            </a:gsLst>
            <a:lin ang="5400000" scaled="1"/>
          </a:gradFill>
          <a:ln>
            <a:noFill/>
          </a:ln>
          <a:effectLst>
            <a:outerShdw blurRad="63500" dist="45720" dir="5400000" algn="t" rotWithShape="0">
              <a:schemeClr val="bg2">
                <a:shade val="30000"/>
                <a:satMod val="250000"/>
                <a:alpha val="90000"/>
              </a:schemeClr>
            </a:outerShdw>
          </a:effectLst>
          <a:scene3d>
            <a:camera prst="orthographicFront">
              <a:rot lat="0" lon="0" rev="0"/>
            </a:camera>
            <a:lightRig rig="contrasting" dir="t">
              <a:rot lat="0" lon="0" rev="7500000"/>
            </a:lightRig>
          </a:scene3d>
          <a:sp3d contourW="6350" prstMaterial="powder">
            <a:bevelT w="50800" h="63500"/>
            <a:contourClr>
              <a:schemeClr val="bg2">
                <a:shade val="90000"/>
                <a:lumMod val="55000"/>
              </a:schemeClr>
            </a:contourClr>
          </a:sp3d>
        </p:spPr>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endParaRPr kumimoji="0" lang="en-US" sz="1800" b="0" i="0" u="none" strike="noStrike" kern="0" cap="none" spc="0" normalizeH="0" baseline="0" noProof="0">
              <a:ln>
                <a:noFill/>
              </a:ln>
              <a:solidFill>
                <a:sysClr val="window" lastClr="FFFFFF"/>
              </a:solidFill>
              <a:effectLst/>
              <a:uLnTx/>
              <a:uFillTx/>
              <a:latin typeface="Corbel"/>
              <a:ea typeface="+mn-ea"/>
              <a:cs typeface="+mn-cs"/>
            </a:endParaRPr>
          </a:p>
        </p:txBody>
      </p:sp>
      <p:sp>
        <p:nvSpPr>
          <p:cNvPr id="2" name="Rectangle 10"/>
          <p:cNvSpPr>
            <a:spLocks noGrp="1"/>
          </p:cNvSpPr>
          <p:nvPr>
            <p:ph type="title"/>
          </p:nvPr>
        </p:nvSpPr>
        <p:spPr>
          <a:xfrm>
            <a:off x="457200" y="304800"/>
            <a:ext cx="8229600" cy="1143000"/>
          </a:xfrm>
          <a:prstGeom prst="rect">
            <a:avLst/>
          </a:prstGeom>
        </p:spPr>
        <p:txBody>
          <a:bodyPr anchor="b" anchorCtr="0">
            <a:normAutofit/>
            <a:scene3d>
              <a:camera prst="orthographicFront"/>
              <a:lightRig rig="soft" dir="t">
                <a:rot lat="0" lon="0" rev="2100000"/>
              </a:lightRig>
            </a:scene3d>
            <a:sp3d prstMaterial="matte"/>
          </a:bodyPr>
          <a:lstStyle/>
          <a:p>
            <a:r>
              <a:rPr lang="en-US" smtClean="0"/>
              <a:t>Click to edit Master title style</a:t>
            </a:r>
            <a:endParaRPr lang="en-US" dirty="0"/>
          </a:p>
        </p:txBody>
      </p:sp>
      <p:sp>
        <p:nvSpPr>
          <p:cNvPr id="5" name="Rectangle 11"/>
          <p:cNvSpPr>
            <a:spLocks noGrp="1"/>
          </p:cNvSpPr>
          <p:nvPr>
            <p:ph type="body" idx="1"/>
          </p:nvPr>
        </p:nvSpPr>
        <p:spPr>
          <a:xfrm>
            <a:off x="457200" y="1600200"/>
            <a:ext cx="8229600" cy="4525963"/>
          </a:xfrm>
          <a:prstGeom prst="rect">
            <a:avLst/>
          </a:prstGeom>
        </p:spPr>
        <p:txBody>
          <a:bodyPr lIns="45720" rIns="45720" anchor="t">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smtClean="0"/>
          </a:p>
        </p:txBody>
      </p:sp>
      <p:sp>
        <p:nvSpPr>
          <p:cNvPr id="27" name="Rectangle 22"/>
          <p:cNvSpPr>
            <a:spLocks noGrp="1"/>
          </p:cNvSpPr>
          <p:nvPr>
            <p:ph type="dt" sz="half" idx="2"/>
          </p:nvPr>
        </p:nvSpPr>
        <p:spPr>
          <a:xfrm>
            <a:off x="457200" y="6214404"/>
            <a:ext cx="2133600" cy="365760"/>
          </a:xfrm>
          <a:prstGeom prst="rect">
            <a:avLst/>
          </a:prstGeom>
        </p:spPr>
        <p:txBody>
          <a:bodyPr anchor="b" anchorCtr="0"/>
          <a:lstStyle>
            <a:lvl1pPr>
              <a:defRPr lang="en-US" sz="1000" b="0" smtClean="0">
                <a:solidFill>
                  <a:schemeClr val="tx2">
                    <a:tint val="75000"/>
                    <a:satMod val="150000"/>
                  </a:schemeClr>
                </a:solidFill>
                <a:latin typeface="+mn-lt"/>
                <a:ea typeface="+mn-lt"/>
                <a:cs typeface="+mn-lt"/>
              </a:defRPr>
            </a:lvl1pPr>
          </a:lstStyle>
          <a:p>
            <a:fld id="{1D8BD707-D9CF-40AE-B4C6-C98DA3205C09}" type="datetimeFigureOut">
              <a:rPr lang="en-US" smtClean="0"/>
              <a:pPr/>
              <a:t>5/28/2012</a:t>
            </a:fld>
            <a:endParaRPr lang="en-US"/>
          </a:p>
        </p:txBody>
      </p:sp>
      <p:sp>
        <p:nvSpPr>
          <p:cNvPr id="18" name="Rectangle 18"/>
          <p:cNvSpPr>
            <a:spLocks noGrp="1"/>
          </p:cNvSpPr>
          <p:nvPr>
            <p:ph type="ftr" sz="quarter" idx="3"/>
          </p:nvPr>
        </p:nvSpPr>
        <p:spPr>
          <a:xfrm>
            <a:off x="3124200" y="6214404"/>
            <a:ext cx="2895600" cy="365760"/>
          </a:xfrm>
          <a:prstGeom prst="rect">
            <a:avLst/>
          </a:prstGeom>
        </p:spPr>
        <p:txBody>
          <a:bodyPr anchor="b" anchorCtr="0"/>
          <a:lstStyle>
            <a:lvl1pPr algn="ctr">
              <a:defRPr lang="en-US" sz="1000" b="0" smtClean="0">
                <a:solidFill>
                  <a:schemeClr val="tx2">
                    <a:tint val="75000"/>
                    <a:satMod val="150000"/>
                  </a:schemeClr>
                </a:solidFill>
                <a:latin typeface="+mn-lt"/>
                <a:ea typeface="+mn-lt"/>
                <a:cs typeface="+mn-lt"/>
              </a:defRPr>
            </a:lvl1pPr>
          </a:lstStyle>
          <a:p>
            <a:endParaRPr lang="en-US"/>
          </a:p>
        </p:txBody>
      </p:sp>
      <p:sp>
        <p:nvSpPr>
          <p:cNvPr id="13" name="Rectangle 15"/>
          <p:cNvSpPr>
            <a:spLocks noGrp="1"/>
          </p:cNvSpPr>
          <p:nvPr>
            <p:ph type="sldNum" sz="quarter" idx="4"/>
          </p:nvPr>
        </p:nvSpPr>
        <p:spPr>
          <a:xfrm>
            <a:off x="6553200" y="6214404"/>
            <a:ext cx="2133600" cy="365760"/>
          </a:xfrm>
          <a:prstGeom prst="rect">
            <a:avLst/>
          </a:prstGeom>
        </p:spPr>
        <p:txBody>
          <a:bodyPr anchor="b" anchorCtr="0"/>
          <a:lstStyle>
            <a:lvl1pPr algn="r">
              <a:defRPr lang="en-US" sz="1000" b="0" smtClean="0">
                <a:solidFill>
                  <a:schemeClr val="tx2">
                    <a:tint val="75000"/>
                    <a:satMod val="150000"/>
                  </a:schemeClr>
                </a:solidFill>
                <a:latin typeface="+mn-lt"/>
                <a:ea typeface="+mn-lt"/>
                <a:cs typeface="+mn-lt"/>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798" r:id="rId1"/>
    <p:sldLayoutId id="2147483799" r:id="rId2"/>
    <p:sldLayoutId id="2147483800" r:id="rId3"/>
    <p:sldLayoutId id="2147483801" r:id="rId4"/>
    <p:sldLayoutId id="2147483802" r:id="rId5"/>
    <p:sldLayoutId id="2147483803" r:id="rId6"/>
    <p:sldLayoutId id="2147483804" r:id="rId7"/>
    <p:sldLayoutId id="2147483805" r:id="rId8"/>
    <p:sldLayoutId id="2147483806" r:id="rId9"/>
    <p:sldLayoutId id="2147483807" r:id="rId10"/>
    <p:sldLayoutId id="2147483808" r:id="rId11"/>
  </p:sldLayoutIdLst>
  <p:txStyles>
    <p:titleStyle>
      <a:defPPr>
        <a:defRPr sz="4400">
          <a:solidFill>
            <a:schemeClr val="tx2">
              <a:shade val="80000"/>
              <a:satMod val="150000"/>
            </a:schemeClr>
          </a:solidFill>
          <a:latin typeface="+mj-lt"/>
          <a:ea typeface="+mj-ea"/>
          <a:cs typeface="+mj-cs"/>
        </a:defRPr>
      </a:defPPr>
      <a:lvl1pPr algn="ctr" eaLnBrk="1" hangingPunct="1">
        <a:buNone/>
        <a:defRPr lang="en-US" sz="5300" b="1" strike="noStrike" kern="1200" baseline="0" dirty="0" smtClean="0">
          <a:solidFill>
            <a:schemeClr val="tx2">
              <a:shade val="85000"/>
              <a:satMod val="150000"/>
            </a:schemeClr>
          </a:solidFill>
          <a:effectLst/>
          <a:latin typeface="+mj-lt"/>
          <a:ea typeface="+mj-lt"/>
          <a:cs typeface="+mj-lt"/>
        </a:defRPr>
      </a:lvl1pPr>
    </p:titleStyle>
    <p:bodyStyle>
      <a:defPPr>
        <a:defRPr>
          <a:solidFill>
            <a:schemeClr val="tx1"/>
          </a:solidFill>
          <a:latin typeface="+mn-lt"/>
          <a:ea typeface="+mn-ea"/>
          <a:cs typeface="+mn-cs"/>
        </a:defRPr>
      </a:defPPr>
      <a:lvl1pPr marL="457200" indent="-274320" algn="l" eaLnBrk="1" hangingPunct="1">
        <a:buClr>
          <a:schemeClr val="accent1"/>
        </a:buClr>
        <a:buSzPct val="80000"/>
        <a:buFont typeface="Wingdings 2" pitchFamily="18" charset="2"/>
        <a:buChar char=""/>
        <a:defRPr sz="2800">
          <a:solidFill>
            <a:schemeClr val="tx1"/>
          </a:solidFill>
          <a:latin typeface="+mn-lt"/>
          <a:ea typeface="+mn-lt"/>
          <a:cs typeface="+mn-lt"/>
        </a:defRPr>
      </a:lvl1pPr>
      <a:lvl2pPr marL="758952" indent="-228600" algn="l" eaLnBrk="1" hangingPunct="1">
        <a:buClr>
          <a:schemeClr val="accent2"/>
        </a:buClr>
        <a:buFont typeface="Wingdings 2" pitchFamily="18" charset="2"/>
        <a:buChar char=""/>
        <a:defRPr sz="2200">
          <a:solidFill>
            <a:schemeClr val="tx1"/>
          </a:solidFill>
          <a:latin typeface="+mn-lt"/>
          <a:ea typeface="+mn-lt"/>
          <a:cs typeface="+mn-lt"/>
        </a:defRPr>
      </a:lvl2pPr>
      <a:lvl3pPr marL="1033272" indent="-228600" algn="l" eaLnBrk="1" hangingPunct="1">
        <a:buClr>
          <a:schemeClr val="accent3"/>
        </a:buClr>
        <a:buFont typeface="Wingdings 2" pitchFamily="18" charset="2"/>
        <a:buChar char=""/>
        <a:defRPr sz="2000">
          <a:solidFill>
            <a:schemeClr val="tx1"/>
          </a:solidFill>
          <a:latin typeface="+mn-lt"/>
          <a:ea typeface="+mn-lt"/>
          <a:cs typeface="+mn-lt"/>
        </a:defRPr>
      </a:lvl3pPr>
      <a:lvl4pPr marL="1298448" indent="-228600" algn="l" eaLnBrk="1" hangingPunct="1">
        <a:buClr>
          <a:schemeClr val="accent4"/>
        </a:buClr>
        <a:buFont typeface="Wingdings 2" pitchFamily="18" charset="2"/>
        <a:buChar char=""/>
        <a:defRPr sz="1800">
          <a:solidFill>
            <a:schemeClr val="tx1"/>
          </a:solidFill>
          <a:latin typeface="+mn-lt"/>
          <a:ea typeface="+mn-lt"/>
          <a:cs typeface="+mn-lt"/>
        </a:defRPr>
      </a:lvl4pPr>
      <a:lvl5pPr marL="1554480" indent="-228600" algn="l" eaLnBrk="1" hangingPunct="1">
        <a:buClr>
          <a:schemeClr val="accent5"/>
        </a:buClr>
        <a:buFont typeface="Wingdings 2" pitchFamily="18" charset="2"/>
        <a:buChar char=""/>
        <a:defRPr sz="1800">
          <a:solidFill>
            <a:schemeClr val="tx1"/>
          </a:solidFill>
          <a:latin typeface="+mn-lt"/>
          <a:ea typeface="+mn-lt"/>
          <a:cs typeface="+mn-lt"/>
        </a:defRPr>
      </a:lvl5pPr>
      <a:lvl6pPr marL="1810512" indent="-228600" algn="l" eaLnBrk="1" hangingPunct="1">
        <a:buClr>
          <a:schemeClr val="accent6"/>
        </a:buClr>
        <a:buFont typeface="Wingdings 2" pitchFamily="18" charset="2"/>
        <a:buChar char=""/>
        <a:defRPr lang="en-US" sz="1600" baseline="0" smtClean="0">
          <a:latin typeface="+mn-lt"/>
        </a:defRPr>
      </a:lvl6pPr>
      <a:lvl7pPr marL="2075688" indent="-228600" algn="l" eaLnBrk="1" hangingPunct="1">
        <a:buClr>
          <a:schemeClr val="tx2"/>
        </a:buClr>
        <a:buFont typeface="Wingdings 2" pitchFamily="18" charset="2"/>
        <a:buChar char=""/>
        <a:defRPr lang="en-US" sz="1600" baseline="0" smtClean="0">
          <a:latin typeface="+mn-lt"/>
        </a:defRPr>
      </a:lvl7pPr>
      <a:lvl8pPr marL="2340864" indent="-228600" algn="l" eaLnBrk="1" hangingPunct="1">
        <a:buClr>
          <a:schemeClr val="accent2"/>
        </a:buClr>
        <a:buFont typeface="Wingdings 2" pitchFamily="18" charset="2"/>
        <a:buChar char=""/>
        <a:defRPr sz="1600" baseline="0">
          <a:latin typeface="+mn-lt"/>
        </a:defRPr>
      </a:lvl8pPr>
      <a:lvl9pPr marL="2596896" indent="-228600" algn="l" eaLnBrk="1" hangingPunct="1">
        <a:buClr>
          <a:schemeClr val="accent1"/>
        </a:buClr>
        <a:buFont typeface="Wingdings 2" pitchFamily="18" charset="2"/>
        <a:buChar char=""/>
        <a:defRPr sz="1400" baseline="0">
          <a:latin typeface="+mn-lt"/>
        </a:defRPr>
      </a:lvl9pPr>
    </p:bodyStyle>
    <p:otherStyle>
      <a:defPPr>
        <a:defRPr>
          <a:solidFill>
            <a:schemeClr val="tx1"/>
          </a:solidFill>
          <a:latin typeface="+mn-lt"/>
          <a:ea typeface="+mn-ea"/>
          <a:cs typeface="+mn-cs"/>
        </a:defRPr>
      </a:defPPr>
      <a:lvl1pPr marL="0" eaLnBrk="1" hangingPunct="1"/>
      <a:lvl2pPr marL="457200" eaLnBrk="1" hangingPunct="1"/>
      <a:lvl3pPr marL="914400" eaLnBrk="1" hangingPunct="1"/>
      <a:lvl4pPr marL="1371600" eaLnBrk="1" hangingPunct="1"/>
      <a:lvl5pPr marL="1828800" eaLnBrk="1" hangingPunct="1"/>
      <a:lvl6pPr marL="2286000" eaLnBrk="1" hangingPunct="1"/>
      <a:lvl7pPr marL="2743200" eaLnBrk="1" hangingPunct="1"/>
      <a:lvl8pPr marL="3200400" eaLnBrk="1" hangingPunct="1"/>
      <a:lvl9pPr marL="3657600" eaLnBrk="1" hangingPunct="1"/>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jpeg"/><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hyperlink" Target="http://one.aao.org/CE/PracticeGuidelines/PPP.aspx" TargetMode="External"/><Relationship Id="rId1" Type="http://schemas.openxmlformats.org/officeDocument/2006/relationships/slideLayout" Target="../slideLayouts/slideLayout7.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www.emedicinehealth.com/adult_glaucoma_suspect/page4_em.htm"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emedicinehealth.com/adult_glaucoma_suspect/page6_em.htm"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22376" y="685800"/>
            <a:ext cx="7772400" cy="2286000"/>
          </a:xfrm>
        </p:spPr>
        <p:txBody>
          <a:bodyPr/>
          <a:lstStyle/>
          <a:p>
            <a:r>
              <a:rPr lang="en-IN" dirty="0" smtClean="0"/>
              <a:t>Glaucoma Evaluation</a:t>
            </a:r>
            <a:br>
              <a:rPr lang="en-IN" dirty="0" smtClean="0"/>
            </a:br>
            <a:r>
              <a:rPr lang="en-IN" dirty="0" smtClean="0"/>
              <a:t>“Glaucoma Suspect”</a:t>
            </a:r>
            <a:br>
              <a:rPr lang="en-IN" dirty="0" smtClean="0"/>
            </a:br>
            <a:endParaRPr lang="en-IN" dirty="0"/>
          </a:p>
        </p:txBody>
      </p:sp>
      <p:sp>
        <p:nvSpPr>
          <p:cNvPr id="3" name="Subtitle 2"/>
          <p:cNvSpPr>
            <a:spLocks noGrp="1"/>
          </p:cNvSpPr>
          <p:nvPr>
            <p:ph type="subTitle" idx="1"/>
          </p:nvPr>
        </p:nvSpPr>
        <p:spPr>
          <a:xfrm>
            <a:off x="722376" y="2438400"/>
            <a:ext cx="7772400" cy="1066800"/>
          </a:xfrm>
        </p:spPr>
        <p:txBody>
          <a:bodyPr>
            <a:normAutofit/>
          </a:bodyPr>
          <a:lstStyle/>
          <a:p>
            <a:r>
              <a:rPr lang="en-IN" sz="2800" dirty="0" smtClean="0">
                <a:effectLst>
                  <a:outerShdw blurRad="38100" dist="38100" dir="2700000" algn="tl">
                    <a:srgbClr val="000000">
                      <a:alpha val="43137"/>
                    </a:srgbClr>
                  </a:outerShdw>
                </a:effectLst>
              </a:rPr>
              <a:t>Puzzling Through Diagnosis &amp; Management</a:t>
            </a:r>
          </a:p>
        </p:txBody>
      </p:sp>
      <p:pic>
        <p:nvPicPr>
          <p:cNvPr id="43010" name="Picture 2" descr="http://scrubsmag.mindovermediallc.netdna-cdn.com/wp-content/uploads/26969-Clipart-Illustration-Of-A-White-Character-Inserting-The-Final-Jigsaw-Puzzle-Piece-Into-A-Wall.jpg"/>
          <p:cNvPicPr>
            <a:picLocks noChangeAspect="1" noChangeArrowheads="1"/>
          </p:cNvPicPr>
          <p:nvPr/>
        </p:nvPicPr>
        <p:blipFill>
          <a:blip r:embed="rId2" cstate="print"/>
          <a:srcRect/>
          <a:stretch>
            <a:fillRect/>
          </a:stretch>
        </p:blipFill>
        <p:spPr bwMode="auto">
          <a:xfrm>
            <a:off x="5181600" y="3733800"/>
            <a:ext cx="3143250" cy="2743201"/>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9" presetClass="entr" presetSubtype="0" decel="10000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 calcmode="lin" valueType="num">
                                      <p:cBhvr>
                                        <p:cTn id="9" dur="500" fill="hold"/>
                                        <p:tgtEl>
                                          <p:spTgt spid="2"/>
                                        </p:tgtEl>
                                        <p:attrNameLst>
                                          <p:attrName>style.rotation</p:attrName>
                                        </p:attrNameLst>
                                      </p:cBhvr>
                                      <p:tavLst>
                                        <p:tav tm="0">
                                          <p:val>
                                            <p:fltVal val="360"/>
                                          </p:val>
                                        </p:tav>
                                        <p:tav tm="100000">
                                          <p:val>
                                            <p:fltVal val="0"/>
                                          </p:val>
                                        </p:tav>
                                      </p:tavLst>
                                    </p:anim>
                                    <p:animEffect transition="in" filter="fade">
                                      <p:cBhvr>
                                        <p:cTn id="10" dur="500"/>
                                        <p:tgtEl>
                                          <p:spTgt spid="2"/>
                                        </p:tgtEl>
                                      </p:cBhvr>
                                    </p:animEffect>
                                  </p:childTnLst>
                                </p:cTn>
                              </p:par>
                            </p:childTnLst>
                          </p:cTn>
                        </p:par>
                      </p:childTnLst>
                    </p:cTn>
                  </p:par>
                  <p:par>
                    <p:cTn id="11" fill="hold">
                      <p:stCondLst>
                        <p:cond delay="indefinite"/>
                      </p:stCondLst>
                      <p:childTnLst>
                        <p:par>
                          <p:cTn id="12" fill="hold">
                            <p:stCondLst>
                              <p:cond delay="0"/>
                            </p:stCondLst>
                            <p:childTnLst>
                              <p:par>
                                <p:cTn id="13" presetID="12" presetClass="entr" presetSubtype="8" fill="hold" grpId="0"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Effect transition="in" filter="slide(fromLeft)">
                                      <p:cBhvr>
                                        <p:cTn id="15" dur="500"/>
                                        <p:tgtEl>
                                          <p:spTgt spid="3">
                                            <p:txEl>
                                              <p:pRg st="0" end="0"/>
                                            </p:txEl>
                                          </p:spTgt>
                                        </p:tgtEl>
                                      </p:cBhvr>
                                    </p:animEffect>
                                  </p:childTnLst>
                                </p:cTn>
                              </p:par>
                              <p:par>
                                <p:cTn id="16" presetID="12" presetClass="entr" presetSubtype="8" fill="hold" nodeType="withEffect">
                                  <p:stCondLst>
                                    <p:cond delay="0"/>
                                  </p:stCondLst>
                                  <p:childTnLst>
                                    <p:set>
                                      <p:cBhvr>
                                        <p:cTn id="17" dur="1" fill="hold">
                                          <p:stCondLst>
                                            <p:cond delay="0"/>
                                          </p:stCondLst>
                                        </p:cTn>
                                        <p:tgtEl>
                                          <p:spTgt spid="43010"/>
                                        </p:tgtEl>
                                        <p:attrNameLst>
                                          <p:attrName>style.visibility</p:attrName>
                                        </p:attrNameLst>
                                      </p:cBhvr>
                                      <p:to>
                                        <p:strVal val="visible"/>
                                      </p:to>
                                    </p:set>
                                    <p:animEffect transition="in" filter="slide(fromLeft)">
                                      <p:cBhvr>
                                        <p:cTn id="18" dur="500"/>
                                        <p:tgtEl>
                                          <p:spTgt spid="430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868362"/>
          </a:xfrm>
        </p:spPr>
        <p:txBody>
          <a:bodyPr>
            <a:normAutofit fontScale="90000"/>
          </a:bodyPr>
          <a:lstStyle/>
          <a:p>
            <a:r>
              <a:rPr lang="en-IN" dirty="0" smtClean="0"/>
              <a:t>History </a:t>
            </a:r>
            <a:endParaRPr lang="en-IN" dirty="0"/>
          </a:p>
        </p:txBody>
      </p:sp>
      <p:sp>
        <p:nvSpPr>
          <p:cNvPr id="3" name="Content Placeholder 2"/>
          <p:cNvSpPr>
            <a:spLocks noGrp="1"/>
          </p:cNvSpPr>
          <p:nvPr>
            <p:ph idx="1"/>
          </p:nvPr>
        </p:nvSpPr>
        <p:spPr>
          <a:xfrm>
            <a:off x="152400" y="762000"/>
            <a:ext cx="8763000" cy="5943600"/>
          </a:xfrm>
        </p:spPr>
        <p:txBody>
          <a:bodyPr>
            <a:noAutofit/>
          </a:bodyPr>
          <a:lstStyle/>
          <a:p>
            <a:pPr>
              <a:lnSpc>
                <a:spcPct val="120000"/>
              </a:lnSpc>
            </a:pPr>
            <a:r>
              <a:rPr lang="en-IN" sz="2200" dirty="0" smtClean="0"/>
              <a:t>Ocular, family &amp; systemic history (e.g., asthma, migraine headache, vasospasm</a:t>
            </a:r>
            <a:r>
              <a:rPr lang="en-IN" sz="2200" dirty="0" smtClean="0"/>
              <a:t>). Severity </a:t>
            </a:r>
            <a:r>
              <a:rPr lang="en-IN" sz="2200" dirty="0" smtClean="0"/>
              <a:t>&amp; outcome of glaucoma in family members, </a:t>
            </a:r>
            <a:r>
              <a:rPr lang="en-IN" sz="2200" dirty="0" smtClean="0"/>
              <a:t>should </a:t>
            </a:r>
            <a:r>
              <a:rPr lang="en-IN" sz="2200" dirty="0" smtClean="0"/>
              <a:t>be obtained during initial evaluation.</a:t>
            </a:r>
          </a:p>
          <a:p>
            <a:pPr>
              <a:lnSpc>
                <a:spcPct val="120000"/>
              </a:lnSpc>
            </a:pPr>
            <a:r>
              <a:rPr lang="en-IN" sz="2200" dirty="0" smtClean="0"/>
              <a:t>Review of pertinent records, with particular reference to IOP,  status of the optic nerve &amp; visual </a:t>
            </a:r>
            <a:r>
              <a:rPr lang="en-IN" sz="2200" dirty="0" smtClean="0"/>
              <a:t>field. </a:t>
            </a:r>
            <a:endParaRPr lang="en-IN" sz="2200" dirty="0" smtClean="0"/>
          </a:p>
          <a:p>
            <a:pPr>
              <a:lnSpc>
                <a:spcPct val="120000"/>
              </a:lnSpc>
            </a:pPr>
            <a:r>
              <a:rPr lang="en-IN" sz="2200" dirty="0" smtClean="0"/>
              <a:t>Ocular, systemic </a:t>
            </a:r>
            <a:r>
              <a:rPr lang="en-IN" sz="2200" dirty="0" smtClean="0"/>
              <a:t>medications (e.g., corticosteroids) &amp; known local or systemic intolerance to ocular or systemic </a:t>
            </a:r>
            <a:r>
              <a:rPr lang="en-IN" sz="2200" dirty="0" smtClean="0"/>
              <a:t>medications.</a:t>
            </a:r>
            <a:endParaRPr lang="en-IN" sz="2200" dirty="0" smtClean="0"/>
          </a:p>
          <a:p>
            <a:pPr>
              <a:lnSpc>
                <a:spcPct val="120000"/>
              </a:lnSpc>
            </a:pPr>
            <a:r>
              <a:rPr lang="en-IN" sz="2200" dirty="0" smtClean="0"/>
              <a:t>Ocular surgery</a:t>
            </a:r>
          </a:p>
          <a:p>
            <a:pPr>
              <a:lnSpc>
                <a:spcPct val="120000"/>
              </a:lnSpc>
            </a:pPr>
            <a:r>
              <a:rPr lang="en-IN" sz="2200" b="1" dirty="0" smtClean="0"/>
              <a:t>Note</a:t>
            </a:r>
            <a:r>
              <a:rPr lang="en-IN" sz="2200" dirty="0" smtClean="0"/>
              <a:t>- history of LASIK or PRK has been associated </a:t>
            </a:r>
          </a:p>
          <a:p>
            <a:pPr>
              <a:lnSpc>
                <a:spcPct val="120000"/>
              </a:lnSpc>
              <a:buNone/>
            </a:pPr>
            <a:r>
              <a:rPr lang="en-IN" sz="2200" dirty="0" smtClean="0"/>
              <a:t>   with falsely low IOP measurement due to thinning </a:t>
            </a:r>
          </a:p>
          <a:p>
            <a:pPr>
              <a:lnSpc>
                <a:spcPct val="120000"/>
              </a:lnSpc>
              <a:buNone/>
            </a:pPr>
            <a:r>
              <a:rPr lang="en-IN" sz="2200" dirty="0" smtClean="0"/>
              <a:t>   of cornea.</a:t>
            </a:r>
          </a:p>
          <a:p>
            <a:pPr>
              <a:lnSpc>
                <a:spcPct val="120000"/>
              </a:lnSpc>
            </a:pPr>
            <a:r>
              <a:rPr lang="en-IN" sz="2200" dirty="0" smtClean="0"/>
              <a:t>Cataract </a:t>
            </a:r>
            <a:r>
              <a:rPr lang="en-IN" sz="2200" dirty="0" smtClean="0"/>
              <a:t>surgery may have lowered IOP when</a:t>
            </a:r>
          </a:p>
          <a:p>
            <a:pPr>
              <a:lnSpc>
                <a:spcPct val="120000"/>
              </a:lnSpc>
              <a:buNone/>
            </a:pPr>
            <a:r>
              <a:rPr lang="en-IN" sz="2200" dirty="0" smtClean="0"/>
              <a:t>  compared with </a:t>
            </a:r>
            <a:r>
              <a:rPr lang="en-IN" sz="2200" dirty="0" err="1" smtClean="0"/>
              <a:t>presurgical</a:t>
            </a:r>
            <a:r>
              <a:rPr lang="en-IN" sz="2200" dirty="0" smtClean="0"/>
              <a:t> baseline.</a:t>
            </a:r>
          </a:p>
          <a:p>
            <a:endParaRPr lang="en-IN" sz="2200" dirty="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pic>
        <p:nvPicPr>
          <p:cNvPr id="33796" name="Picture 4" descr="http://www.colourbox.com/preview/1811775-686708-medical-doctor-with-stethoscope-is-writing-patient-history.jpg"/>
          <p:cNvPicPr>
            <a:picLocks noChangeAspect="1" noChangeArrowheads="1"/>
          </p:cNvPicPr>
          <p:nvPr/>
        </p:nvPicPr>
        <p:blipFill>
          <a:blip r:embed="rId2" cstate="print"/>
          <a:srcRect/>
          <a:stretch>
            <a:fillRect/>
          </a:stretch>
        </p:blipFill>
        <p:spPr bwMode="auto">
          <a:xfrm>
            <a:off x="6172200" y="4038600"/>
            <a:ext cx="2971800" cy="25908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pull dir="l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4038600" cy="1143000"/>
          </a:xfrm>
        </p:spPr>
        <p:txBody>
          <a:bodyPr>
            <a:normAutofit fontScale="90000"/>
          </a:bodyPr>
          <a:lstStyle/>
          <a:p>
            <a:r>
              <a:rPr lang="en-IN" dirty="0" smtClean="0"/>
              <a:t>Visual acuity measurement</a:t>
            </a:r>
            <a:endParaRPr lang="en-IN" dirty="0"/>
          </a:p>
        </p:txBody>
      </p:sp>
      <p:sp>
        <p:nvSpPr>
          <p:cNvPr id="3" name="Content Placeholder 2"/>
          <p:cNvSpPr>
            <a:spLocks noGrp="1"/>
          </p:cNvSpPr>
          <p:nvPr>
            <p:ph sz="half" idx="1"/>
          </p:nvPr>
        </p:nvSpPr>
        <p:spPr>
          <a:xfrm>
            <a:off x="228600" y="1600200"/>
            <a:ext cx="4267200" cy="4525963"/>
          </a:xfrm>
        </p:spPr>
        <p:txBody>
          <a:bodyPr>
            <a:normAutofit/>
          </a:bodyPr>
          <a:lstStyle/>
          <a:p>
            <a:r>
              <a:rPr lang="en-IN" sz="2400" dirty="0" smtClean="0"/>
              <a:t>Visual acuity with current correction at distance and, when appropriate, at near should be measured. </a:t>
            </a:r>
          </a:p>
          <a:p>
            <a:endParaRPr lang="en-IN" sz="2400" dirty="0" smtClean="0"/>
          </a:p>
          <a:p>
            <a:r>
              <a:rPr lang="en-IN" sz="2400" dirty="0" smtClean="0"/>
              <a:t>Refraction may be indicated to obtain the best-corrected visual acuity. </a:t>
            </a:r>
          </a:p>
          <a:p>
            <a:endParaRPr lang="en-IN" dirty="0"/>
          </a:p>
        </p:txBody>
      </p:sp>
      <p:sp>
        <p:nvSpPr>
          <p:cNvPr id="10" name="Content Placeholder 9"/>
          <p:cNvSpPr>
            <a:spLocks noGrp="1"/>
          </p:cNvSpPr>
          <p:nvPr>
            <p:ph sz="half" idx="2"/>
          </p:nvPr>
        </p:nvSpPr>
        <p:spPr>
          <a:xfrm>
            <a:off x="4648200" y="1646237"/>
            <a:ext cx="4038600" cy="4525963"/>
          </a:xfrm>
        </p:spPr>
        <p:txBody>
          <a:bodyPr/>
          <a:lstStyle/>
          <a:p>
            <a:r>
              <a:rPr lang="en-IN" dirty="0" smtClean="0"/>
              <a:t>Pupils are examined for reactivity &amp; an afferent </a:t>
            </a:r>
            <a:r>
              <a:rPr lang="en-IN" dirty="0" err="1" smtClean="0"/>
              <a:t>pupillary</a:t>
            </a:r>
            <a:r>
              <a:rPr lang="en-IN" dirty="0" smtClean="0"/>
              <a:t> defect.</a:t>
            </a:r>
          </a:p>
          <a:p>
            <a:endParaRPr lang="en-IN" dirty="0"/>
          </a:p>
        </p:txBody>
      </p:sp>
      <p:sp>
        <p:nvSpPr>
          <p:cNvPr id="5" name="Content Placeholder 2"/>
          <p:cNvSpPr txBox="1">
            <a:spLocks/>
          </p:cNvSpPr>
          <p:nvPr/>
        </p:nvSpPr>
        <p:spPr>
          <a:xfrm>
            <a:off x="457200" y="4572000"/>
            <a:ext cx="8229600" cy="16764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endParaRPr kumimoji="0" lang="en-IN" sz="24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itle 1"/>
          <p:cNvSpPr txBox="1">
            <a:spLocks/>
          </p:cNvSpPr>
          <p:nvPr/>
        </p:nvSpPr>
        <p:spPr>
          <a:xfrm>
            <a:off x="4419600" y="457200"/>
            <a:ext cx="4343400" cy="1143000"/>
          </a:xfrm>
          <a:prstGeom prst="rect">
            <a:avLst/>
          </a:prstGeom>
        </p:spPr>
        <p:txBody>
          <a:bodyPr anchor="b" anchorCtr="0">
            <a:noAutofit/>
            <a:scene3d>
              <a:camera prst="orthographicFront"/>
              <a:lightRig rig="soft" dir="t">
                <a:rot lat="0" lon="0" rev="2100000"/>
              </a:lightRig>
            </a:scene3d>
            <a:sp3d prstMaterial="matte"/>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4400" b="1" i="0" u="none" strike="noStrike" kern="1200" cap="none" spc="0" normalizeH="0" baseline="0" noProof="0" dirty="0" smtClean="0">
                <a:ln>
                  <a:noFill/>
                </a:ln>
                <a:solidFill>
                  <a:schemeClr val="tx2">
                    <a:shade val="85000"/>
                    <a:satMod val="150000"/>
                  </a:schemeClr>
                </a:solidFill>
                <a:effectLst/>
                <a:uLnTx/>
                <a:uFillTx/>
                <a:latin typeface="+mj-lt"/>
                <a:ea typeface="+mj-lt"/>
                <a:cs typeface="+mj-lt"/>
              </a:rPr>
              <a:t>Pupil</a:t>
            </a:r>
            <a:r>
              <a:rPr kumimoji="0" lang="en-IN" sz="4400" b="1" i="0" u="none" strike="noStrike" kern="1200" cap="none" spc="0" normalizeH="0" noProof="0" dirty="0" smtClean="0">
                <a:ln>
                  <a:noFill/>
                </a:ln>
                <a:solidFill>
                  <a:schemeClr val="tx2">
                    <a:shade val="85000"/>
                    <a:satMod val="150000"/>
                  </a:schemeClr>
                </a:solidFill>
                <a:effectLst/>
                <a:uLnTx/>
                <a:uFillTx/>
                <a:latin typeface="+mj-lt"/>
                <a:ea typeface="+mj-lt"/>
                <a:cs typeface="+mj-lt"/>
              </a:rPr>
              <a:t> </a:t>
            </a:r>
          </a:p>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4400" b="1" i="0" u="none" strike="noStrike" kern="1200" cap="none" spc="0" normalizeH="0" noProof="0" dirty="0" smtClean="0">
                <a:ln>
                  <a:noFill/>
                </a:ln>
                <a:solidFill>
                  <a:schemeClr val="tx2">
                    <a:shade val="85000"/>
                    <a:satMod val="150000"/>
                  </a:schemeClr>
                </a:solidFill>
                <a:effectLst/>
                <a:uLnTx/>
                <a:uFillTx/>
                <a:latin typeface="+mj-lt"/>
                <a:ea typeface="+mj-lt"/>
                <a:cs typeface="+mj-lt"/>
              </a:rPr>
              <a:t>examination</a:t>
            </a:r>
            <a:endParaRPr kumimoji="0" lang="en-IN" sz="4400" b="1" i="0" u="none" strike="noStrike" kern="1200" cap="none" spc="0" normalizeH="0" baseline="0" noProof="0" dirty="0">
              <a:ln>
                <a:noFill/>
              </a:ln>
              <a:solidFill>
                <a:schemeClr val="tx2">
                  <a:shade val="85000"/>
                  <a:satMod val="150000"/>
                </a:schemeClr>
              </a:solidFill>
              <a:effectLst/>
              <a:uLnTx/>
              <a:uFillTx/>
              <a:latin typeface="+mj-lt"/>
              <a:ea typeface="+mj-lt"/>
              <a:cs typeface="+mj-lt"/>
            </a:endParaRPr>
          </a:p>
        </p:txBody>
      </p:sp>
      <p:sp>
        <p:nvSpPr>
          <p:cNvPr id="7" name="Content Placeholder 2"/>
          <p:cNvSpPr txBox="1">
            <a:spLocks/>
          </p:cNvSpPr>
          <p:nvPr/>
        </p:nvSpPr>
        <p:spPr>
          <a:xfrm>
            <a:off x="457200" y="5410200"/>
            <a:ext cx="8229600" cy="838200"/>
          </a:xfrm>
          <a:prstGeom prst="rect">
            <a:avLst/>
          </a:prstGeom>
        </p:spPr>
        <p:txBody>
          <a:bodyPr lIns="45720" rIns="45720" anchor="t">
            <a:normAutofit/>
          </a:bodyPr>
          <a:lstStyle/>
          <a:p>
            <a:pPr marL="457200" marR="0" lvl="0" indent="-274320" algn="l" defTabSz="914400" eaLnBrk="1" fontAlgn="auto" latinLnBrk="0" hangingPunct="1">
              <a:lnSpc>
                <a:spcPct val="100000"/>
              </a:lnSpc>
              <a:spcBef>
                <a:spcPts val="0"/>
              </a:spcBef>
              <a:spcAft>
                <a:spcPts val="0"/>
              </a:spcAft>
              <a:buClr>
                <a:schemeClr val="accent1"/>
              </a:buClr>
              <a:buSzPct val="80000"/>
              <a:buFont typeface="Wingdings 2" pitchFamily="18" charset="2"/>
              <a:buChar char=""/>
              <a:tabLst/>
              <a:defRPr/>
            </a:pPr>
            <a:endParaRPr kumimoji="0" lang="en-IN" sz="2400" b="0" i="0" u="none" strike="noStrike" kern="0" cap="none" spc="0" normalizeH="0" baseline="0" noProof="0" dirty="0" smtClean="0">
              <a:ln>
                <a:noFill/>
              </a:ln>
              <a:solidFill>
                <a:schemeClr val="tx1"/>
              </a:solidFill>
              <a:effectLst/>
              <a:uLnTx/>
              <a:uFillTx/>
              <a:latin typeface="+mn-lt"/>
              <a:ea typeface="+mn-lt"/>
              <a:cs typeface="+mn-lt"/>
            </a:endParaRPr>
          </a:p>
          <a:p>
            <a:pPr marL="457200" marR="0" lvl="0" indent="-274320" algn="l" defTabSz="914400" eaLnBrk="1" fontAlgn="auto" latinLnBrk="0" hangingPunct="1">
              <a:lnSpc>
                <a:spcPct val="100000"/>
              </a:lnSpc>
              <a:spcBef>
                <a:spcPts val="0"/>
              </a:spcBef>
              <a:spcAft>
                <a:spcPts val="0"/>
              </a:spcAft>
              <a:buClr>
                <a:schemeClr val="accent1"/>
              </a:buClr>
              <a:buSzPct val="80000"/>
              <a:buFont typeface="Wingdings 2" pitchFamily="18" charset="2"/>
              <a:buChar char=""/>
              <a:tabLst/>
              <a:defRPr/>
            </a:pPr>
            <a:endParaRPr kumimoji="0" lang="en-IN" sz="2800" b="0" i="0" u="none" strike="noStrike" kern="0" cap="none" spc="0" normalizeH="0" baseline="0" noProof="0" dirty="0">
              <a:ln>
                <a:noFill/>
              </a:ln>
              <a:solidFill>
                <a:schemeClr val="tx1"/>
              </a:solidFill>
              <a:effectLst/>
              <a:uLnTx/>
              <a:uFillTx/>
              <a:latin typeface="+mn-lt"/>
              <a:ea typeface="+mn-lt"/>
              <a:cs typeface="+mn-lt"/>
            </a:endParaRPr>
          </a:p>
        </p:txBody>
      </p:sp>
      <p:sp>
        <p:nvSpPr>
          <p:cNvPr id="8" name="TextBox 7"/>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pic>
        <p:nvPicPr>
          <p:cNvPr id="9" name="Picture 14" descr="http://www.ophthalmologybirmingham.co.uk/Images2/ocal.jpg"/>
          <p:cNvPicPr>
            <a:picLocks noChangeAspect="1" noChangeArrowheads="1"/>
          </p:cNvPicPr>
          <p:nvPr/>
        </p:nvPicPr>
        <p:blipFill>
          <a:blip r:embed="rId2" cstate="print"/>
          <a:srcRect/>
          <a:stretch>
            <a:fillRect/>
          </a:stretch>
        </p:blipFill>
        <p:spPr bwMode="auto">
          <a:xfrm>
            <a:off x="914400" y="4667250"/>
            <a:ext cx="3028950" cy="219075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32770" name="AutoShape 2" descr="data:image/jpeg;base64,/9j/4AAQSkZJRgABAQAAAQABAAD/2wCEAAkGBhQSEBUUEhQWFBUWFBUVFBcXFxUXFRUVFBQXFRUVFBQXHSYeGBkjGRQUHy8gJCcpLCwsFR4xNTAqNSYrLCkBCQoKDgwOGg8PGikkHSQsLCksKiwpLCkpKSwpKSksLCwpLCwpLCkpLCkpKSwpLCwpLCosLCksKSwpLCkpLCwsLP/AABEIAMIBAwMBIgACEQEDEQH/xAAcAAEAAQUBAQAAAAAAAAAAAAAABQECAwQGBwj/xABFEAACAQIDBAYFCgQFAwUAAAABAgADEQQSIQUxQVEGEyJhcZEyYoGy0RUjJDNCUnOCobEUcsHwFjRDkuEHY6JEVLPC8f/EABkBAQADAQEAAAAAAAAAAAAAAAABAgMEBf/EAC8RAAIBAgQFAwMEAwEAAAAAAAABAgMREyExYQQSFCJRMkGRcdHhgaHB8DNCUiP/2gAMAwEAAhEDEQA/APDYiIAiIgCIiAIiIAiIgCIiAIiIAiIgCIiAIiIAiIgCIiAIiIAiIgCIiAIiIAiIgCJMYDZSPTDG9zfcRwNuU2PkOn63mPhNFTbzBz8TofkKn63mPhHyFT9bzHwjCkDnonQnYVP1vMfCU+Q6freY+EYbJsc/E6D5Dp+t5j4QNhUz97zHwkODWos2c/E6VejSng3+5RL26KgfZfzB/YTPmj5XyWw5eDl4nQnYNMb83mPhHyHT9bzHwmig2Vsc9E6H5Cp+t5j4SvyFT9bzHwk4bFjnYnRfINP1vMfCPkGn63mPhGGxY52J0XyDT9bzHwj5Bp+t5j4RhsWOdidF8gU/W8x8I+QafreY+EYbFjnYnRfINP1vMfCBsGn63mPhIcGtRZs52J0w6Mryb2so/cTKOiF9ysfBlmblFayXyXwp+DlInS1OjiL6QceJ/wCJZ8hU/W8x8JdRvmiri1qc7E6L5Bp+t5j4R8g0/W8x8JbDkRY52J0XyDT9bzHwlPkKn63mPhGHIWOeidCdhU/W8x8I+QqfreY+EYbFjnomSulmYDcGIHsMTMg6PYw+YXxb3jNzJNXYo+YX83vGbwnoRXaixjtGWZLQRJsDFlkhhNk3Gaoci8OZ/wCJip1VQ6AO/P7C/FpbXrPU9Nie7cJxTdSplTyXn7G0VCOcs9jeqrh0HM8ryxdoU9wzD+Xd5kXmhTo6gAancALk+AHhNunsWswuEAGnpEDepcaanUA/pznLPh6cf8s3c2jUm/REvTFqNze37R9oubeFplXGU7a1GJ5Fez/5SxtigelXorrbed28nh9kX/MvOVXYwa4p1qbnfl1BtzO+w8f0uJg48N/0/j8Gv/t4XyZGwivqut+Frr7GG6aGJ2eVOmtt/d8RLalBkazBkbfY3B8e8TImMa1jqP1HgZvTo1KfdTlzIxlOMspqzNS0WmxXC3GXiNRY6f8A7LLT0oPmjc5ZKzsY7SgEy5YyS1iDHaMsy5YyxYGK02sHs41NfRUb2O72czLUyjVhm10QaX7yeCy+tjHfQnKBuVdBblp/xOao6ku2mv1ZpFRWcvg3uqw1Mdo3I5nf4D/iYl2nTG5SBwy5gfaTpI4UwvAD++M3aOx6r7kte47RC3IUMBY663A3byBxnJLhYRzqzfybxqyeUIl38ct8wvf1jcjwPA+cuTHU7nM9T2Bv3O/yEfIyr9ZXpJvOhLGwLDQaX9Ef7156UGzqOg/ikvuPYbLe3oqb9rfv3aaXOkxcOH0u/j8GqlVfj5X3My9XU0Um/CwUm3rKNPbNfFbJtqN/6e37sx43Zb09WW66dsapc7u1w1uOVwQCbTHRrMu46cjqJpT4drvozuUlU/1qRNdkI0IsYyzarOrKSbhhu0ve53XH9d0w5Z6VKTku5WZyzSTyZiyxaZcsoRNrFDERAWZCsASLEnG4v6x/5m/cxK4z6x/52/cyk4XqUOm2GPo6+Le8Zv5Zq9H0+jL4t7xm+EnpU/QiTEVjLMpSOrlrAx2m/Q2SSpZyEAF9fSOlxYcAdNTz8Zgo3VsyEq1rXUkG3K4l1Cq1Op1oVajXuRUuRfmOAM4+IVdp4dv5Nqbpr1fg6TYHRivVH0ellQn66oLZhqDYekeyeGlwDeU6YdGBh69IO7VM6FmJ0TNn1CoNABZdPDunc9GuntCtTVah6lwAMrEWNhwPEf3pN7pPsBMdRAVwHU5qb7wCRqDb7JsPIHhPJlBWd/Vvqa4krq/p/Y8W26701UUKZBJBzIBYbwVZcpJv2SDcbjv4bxwoekpqgB8oNxoQ1uBG7Wb+O2TiMObVaTWH2lGZT4Mukpg8A1Zh1jDD0h6b1OzYeqp1Y/p3zjd8o+Pc6UtZG0dkEbOp1q96tEkj/u0j1jItSmeIsB2T+u6cpicOEayuHUgMrLuZWvY24HQgjgQZ6Nt7plghhlw1C9VRkXsrmUKhBHaNgTdRx4mefYpUNQtSQopVRY2uWBa5sCbaEe289ThYyjU7U7PXxc5qkuaHc875ebGtljJMuSVyT1jkMOWVAmTLAWSDGRGWZSkqEk2BiImzg9nM51si/ee4HA6DedGGu7vmJqV/ZqO4jcQYxFMvYsS5X0c5ZwO6zHd3TCqqjVoWReDivUic2NsF6tQjDUjXt2WqNZaag5wSG1AJVgCPSBEnOk3QZ6WAariKpq1A1PMq9mmAz9piBq5LMTdtBnawF5l6Ff8AUEUl6rEoEX7LoOxpYDs7109mm8XtO/GOw2LpMgqJUR1KsAw1BH6GeS4tPv13NpTf+uh8y41wldwykoL2UMVFivYNxyJB77W4zRSoRuJE9N6Wf9MaqMSoNZPsuljUA4CpT3nxFx4bpzmB6JEOMytv31R1VMW4szf33GQqiirMh0pSd46HT9ANhVa1OrkbVaVNjTYXpOXvmRltpcJvGum4jSQOOp0iM9G6gsFei2rUmIZhlP2qZytY8LW7h6FsbpXgtnYcpTqHEVmOeoaakqz2sAG3BRu17zxnB7WxNOsFKUSjhgc5yjTKQwsrG99PKXoxkpxlFPfx+pdyTjJSf0/vsRuWVtMuSMs9tHIYbShWZskoUk2BhIi0ylICSbEnCY361/5294xK4761/wCdveMTy3qVOt6OL9GTxb3jJHLNToyPoqeL++ZKCnPVprsQNcJASbqYYkE2NhvIBsPE8I/hza9tP08AZN0DVCzocL0VFQKFY5no4Z1v6OfEYkUbEgeiAb85DrTm9T2pWVFQVHCowZFzGyspzAgdx1mVSMmu1g3KPRDQs1VChps6Fc16hFCpWAUFdLZNc1tN2s226GuGIo1SthUvdmUEpVdFUFBa5CE6yIpbSrKpRajhSoQgMbFQCAvhZmHtly7YxAuRWqAm9+0dbsWP/kxPtPOc0qNSWrRKdjfxHRSqwYpiC6gU8oapUUuz0qdRlAJtoKq+N+c1n6KU1xOGpFw/XMVd1G4rXekcpcA6ZePHumqdo1spU1XykKCMxsQgAUewAD2CUr7TrO61HqOzr6DFiWXW/ZPDXWRGhJeA5Nm7jOjClh1NQMthmBZXKP1VasVL07qexQ4ffAmfC9CvnFV6gILKjFLgqxrYZGU5117GJBuNL8dNYXD42pTVlp1HQOLOFYgMLEa236E+Zm1i9u16lTOajgi2UKzAKAyuAgvoMyI3io5CWwquiZBEVUsxHIkeRtLbTOywEnUo5Zg1wIyzY6uBTlrAwZZcEmYU5mOEYKGIIU3AYghSRvAbceMOyBqFZdSp3YDmQPMzYqUCN4t46Hfbj3gj2Si05V2egOkxvRakDUydYop1MRTIcrdzQCkVEIQdnWxFuI1gdBVNXWoFTr3pejeoFD1kRt2tzQOtra6E2IENVxdVzmepUY5St2dycp3i5N7Gw0lTjq2nztTRs4+cfRi2bMNdGzXN99zec2DPySbZ6Isaauay2NLrXF3YonU9cD1am7XUjSw1PLWVo9FqAxmIpNqtCkzglkpkleq9Ko6kKPnDqRymiuMqjJapUGS+Ttv2M2/Jr2b7tJjao5LMWYlhZiWN2BtcMb67hv5CQqEl7om7JWr0UDP8xVDUiXyMQdyV6VDUgWParbxoQpPETPh+hwzWZ8ysyrdQUOjV0cZXW+jUNDppz4Q+Gx9SmAFdgA4fLmOQsrBgSl8p1Ub+UYjaFV2LtUcsTcnO99M2UDXQDM1hwuecthVNLlSLA0HsMrlmfJGSdSiDBk0lGSbJSUanLpA1SkoqzYKSoSTYk82x/wBbU/nf3jEu2iPnqn4j+8YnjPUg7Xosn0RPF/fMlwsjeiS/Q08X98yXyT1qfoRBK7E271CMhph1Z1ZgTa+XKQLWP3f1m5X6VKwK9QLEOBcrYB2J0GTTQ/vIALLgkzlQhJ3aJNraO0hUrtUWmihgoysquBZQL7gLnLvtxMYWrUqMESnTZmNgBSQknu0msBOzwtL+AoLYA4uuNL76SHUDuPE+HcL415QowvY0pwc5cqMR2DRo5f42xfUinQAUknL2HK77b9LelxmZcXSA+bwFED1zdv2My7N2ZpmdixJJJPEm1/DcPKSBw68p5DnOXvY1coRyir7v7EFXTC1NKmENL16D3t+Q6HykVtHomQpqYdxXpj0rC1VB69Pf7R+k6jEYQcJGOCjZkYqw3MN/t5iWhXqU3rcpeEtVb6HE5ZUpOsxuzVxXaphUxBJzJuSsRe5p8FqaHTc28azmHpkEgixBsQdCCNCCDxvPao1VUVzOUeV2MOSVySQXZNTWyE2AJtrYGmtQHT1XXzmX5BrCotMpZmZ1W5AuaahmseWUg3430l8SHkqROSVyyR+RK17dWx8ASPSyCxGh7Wmk18Tg2ptldSrWvYixsb2OvgfKWU4vJMg18sm8B0kanSFPq1YKrKCd/aaqxJ7Ov1trcg1rZjIhVl4WJwjNWkSTydLznDGkrWcvqxuWNyNcveR7ZBUqxF7BdTfVKbW8C6k27pULNnZ+AatUWmguzsFHLvJ7gASe4TPChBN2BubG2bWxL5aa09NWY0qIRF5scnjpvNvG04mGwlFiDR/iqosLgBKNgos2VeyM2+xvvkgcEWBweE0p09a9Ub3c79eZI0HADkBNnDbE6oWKnTxO4W8eE8erWcpdisjp5VTSc8348fX7EYcef/ZYQDkU188s06+FwtXSph3wzffonOntpnh4WnRtQXlNDF4UCYKc45plcRPWKOO2r0eeiM4K1aRNhVTVb8nG9G7j7CZF2nZdeaJLJaxBDqQClReKsp0On98ozaexFYNVw/oqM1SlclqQ+8v36XfvXjznqcNxXN2z+SkoK3NF/c57LK5ZfabFHAO4UqubNmygbzkKA6eNRZ6Lkoq7MjUKy22sksVsarTQu6EKFJJuNMtTqiLc8xGnIgzLiOjddGy9WT6Oq6i7EgC/iP1HMXriw8ghiJVRNzF7LqU1DOhVTYAniSCR+gPlNdd81i1LNEnl+0vrqn4j+8Yjaf19X8R/eMTxHqDveiC/Q08X98yYyyJ6Hf5JPF/fMmZ6tL0IodBT6I5spD2Hzea6n/UIGZLb11Nr2uRaR209kGiEN7h720PALe5ItfXdvGl98lxXwbKqksmlIMBmVSylVLE2toMx10GdzymljFw4psArpVy0+y2ayuW+dXUagKBqd9xacsJz5rO/wWLuiWzhVxSZx2EBqvyy09QD+Yr+s36FY4jEVKzcWKr3KN/w/LMfRk5MNjanEUkQfnZr+6J2+yuj1JKNMFBmCLmNzqxF2PmTOLjLzq8vg6oPkot+7dv0Wb/gjlWwtKNJ87Kp8j5mWHZNPv8AOYcrOc5jFvaQeOr2BPl4ndO8r7GoH0mt+YCcn0t2fRprTNJ8zFiCMytYZd9hFOnzTSehEnZHK4jFdUua+gK6+2xP6/pJDbSivRXEj0wVSv62YHq6p7zlKnmQDxmslCm7KtY2pMyCob5bKWFzmO6w1vOobZmCShUWnWvTyoGbrFbKBVQobgb84VfzHnPXqWg1Yyg7o5fD7aq+iArFk6sAILk5VRW7IuzgItvCUq7TcMHZw9RSxBAQomdQj3IFqhKra3oi51YnTZrYXDLfJWbUEG3EHeDZdRoNJoVKVLg7H8p+ElQhJ6F7mX/EFf7++1zlQnRs2/Lz/YTRxWIao2Zzc2tuA0zM24d7N5y5lXgT5SwibxpxTukTcvweHDVEUnKGdFJ+6GYKT7Ab+yTidGQcpLlQxQZSBnVmVGZGOguuZgdNLDTW0hsI4FRCwuodCwte6hgWFuOl9OMl6lbCsBkpEtplQkhfqlugsQLl827ViONxMK7mn23sERWMwnVvlvfsq1wLDtC+mu7keIsZ0HRUCjQxGKO9VFKn3M4zOR3hcvmZEbSahZRQVgQaga99QGshsTYEgXIG4kg7p0ey8MGwmDpcK2Kdn7wlQKR/tW0y4ibwN2b8PFSqK+n2zOy6NbL6jDKp9Nu3U/nbUj2Cy/lkoRETgSSVik5OcnJ+5iqYVW3qD7JpYjYVJ+BHgZJShhpFTz3pfsxKGRVdiXJNrblXjmHM2H+7lIrYuGrl89DU07X7ShgCTlNmPaHpKe7fvkh08Y/xmu7qqdvC7H97ynQt/n3HOk1/Y9O37md9OnGFHmX1MXK87EL0j2IadTPTpkI658oFxTa5D09OAYXHcyzQw20qlMAKQArFgCq3FypYZiMwByLcAjdPQNp7vzPb/ZSv/wDXznNYvfflqDxBGoIPDWa0pc0eWSuS3ZkbjdoOwYVjo1/mQAujOKlmNr01uAbXzW5A5pY3SHEXv1nEH0adgbk6DLxJJPPjeWYmko4AfpNIzaNGPuibl+K2hUqCzvmFwdyjVQwG4DgzecwKsqZck2jFRVkibnle1Pr6v4j+8Yjan19X8R/eMTxHqWO+6Hf5JPF/fMmpDdDR9Cp+L++ZNZZ6tL0IxbsVE2qe3qFFVWvSNQhuyb6BDYZQLjQG5y7teE1bQuFoswOIcpTUEkqpck6WUKoJud27jMuKi5U3y6m3DyhzrE0MmL6cu9J6NDD06aPYMVU5mynQkk+PmZ2dLpFUYA5tCARbkZA7O6TJRdf4bBItMHtvXPz9ReIRQT1d+bH2SQq4Nchr4Ul8OT21t85QbeVdd4Gv9RcG58SdKrBc0jvqTpVVyU8rfv8Akk02kx3sfOXNiJEU62lwdDMnWzPmONo3KleRG00utxw1+P6EzYapMFR5Cm4tSXsRy3yIfE0c65SSAxAJAvpe+7lewNuBNr7js7WPVUaeHHpVWFaodbClRPzS34lqpDeFMX3zNiKowqIzoHqOS1CgdM9r/O1jvWit/wAx0HGRPW1GFQ1HNR6hZ6jNuNRhlzKPsWAUADgoBuNJ7UJyrZpZFJU8PtbzLAIInQNtqjUdnq0rnO5Xsg/N5WyIbt6Vzv3DS1gAJF7RxK1GBVSoC5bH+d2vcdzgeydUZybs42KmlaLS/LBWbFbloEStpW0kXLn6U06ZAaiHdVAJYZ8xG4sDvBHG9928ACS3RnphUr47DCqiU6KOwVURVVWqKVF+QzEayGpLh0YvXWrUOmSnTW+cgG+Z7gIBpqSN+l9ZObN6VHWnWw1GnhWXKadEFqy63FRqmgqMPugeBJ0Ph1OHquo7aI9OFehGCVs2rPb2f9yPWrxecpR6SmhSUuevpN9TiF1DrwWpycbrnlrqDMVXpm59FQPGYOaWpyyg4/TydfeUZrb5wdbpJWb7dvDSR9bGs3pMT4kn95V1V7FbEp/1ARGNOorqWF6bAMCbG7KbDkcw/MJD9GdoilUbsli65FA8Qd/eco890161Mv2VGYt2VUC9yeQ485qbT2kaTNQoMBWy9XXrLa2HBuTRokaGubnM/wBi9t866FeU44dg6VliNkhtvpUxrPTpqMtOy52zdpyM9Qqpt2bsqgneE5b4Orj3be3lYD9JdszFdQUKi4phgg1ut6bIAGBuFuwNr8LixN5JJtmjlJajeochYgILtcl2BAutzbQfe5Cd8VKkrKNzHJkG0peZsXVz1GbdmZmtyzEn+sw2nWs0QWmXKItKoJI5jyjan19X8V/fMRtT6+r+K/vmJ4b1NT0HoZ/kqfi/vmTdpCdDD9Cp+L++0m561L0I5pasQIlRNCtyom1s/HVKFQVKTZW3Hirr9yov2l3944ETWEkNnbPFQPdwpBRVuNGepnyqddLlLaA777gZnPlt3aF4t3yJJK+FxBulRcHWbfSqn5l2/wC1U0BvyFm5qJsVNgYtf9HOODU3Ug94vaaH+FywKlkJNrLZiCGFQqWzKABemdDrv0G46VTop1TIqtkzsVHVvWpgb9SqW32OgF+688mfDUpPskdqryt3xTJltiYi2Z0Wig3vWqKigczYyMr9IKFPTC2xlYf6pBXB0jz51mHIad4mvV6IIa2RiKjhVYmq1RwGaoKeVS+biV104zdqdHGA0ZSQrm1mt2LdldNTqeW6KfDUou85FZVm1aMUiCysXapVc1arkGpUa12tuAA0VRuCjQS+0z4/BmlUam1iVtqL21UMN/cRME9eCVly6HNcpFolZci5S0GCYvAZQykrEkgSt5SVBgg3tlbXfDlsoFSm/wBbRY9ip3jTsVPWG/jfS0nRpYasfouIWk5/9Pieww7qbE2Yfykia9LYIcL1dQZstJnDAjKayqy6gWtq3kv3ha2p0ZFRR2lZSKZ7Sm3ziqQbEbu0dTv0G8zza8KNTN5M6qdWcMloSZ6OYwf6GbvWohB8LzVxmB6nXF16GFXkzipVPclJdSfORGG6I0z1m5VpsytkzgHKL6BSAL6WB9blMmzOidPJ1idWl1BNlJftZgBe2tyvPjz0nL0kE85Grr+IL9/5YxnSMspTBK9BCLPiammJqLxWin+gp5+l3DfIyhQVFCqLAbh/e+T2K6OFVdgwIQOx0N7IRpfdcg3kKZ6fDwpxXYck5SbzKRaIE6jO5S0paXmUJkC5YRKoIIlVkknk21fr6v4tT3zEbV+vq/i1PfMTw3qdB6F0L/yVPxf3zJuQvQofQafjU99pOZZ61L0I45vuZbaBLrRlmpFwJKbI6mz9cCfRtbNoMtXMeyCNDkOvLxkYFkhsrapoZrC+YqTc29EOttxvcVD5TKqm42RaDSeZs1xh/mgGJuymsbvexGu9d19dxPaMpikw/VFlZjUt2TdrZ81zqVFzYjlzlU6Q2ABpKbWtra2VAot2eYuee7vlm0ttComRVsLLcm18wI3AcLDKNb2M5lCd1k/k15kVxyYfITSJ6y1PKBmtmv2rXXfuO/faxMzV8NhBcZqmoYro+oy3G9NRe+vMHhutXpNZgRSUAMGAzbiFy6HL/T4yxekJCkCmuqBb5joBmuQLb+2fMyOSpbJP5J5omhtBULk0rldNTc6kniQN+W/nympJfFbe6ywNMKOuSqQttyC2W1gDpfXwHfMv+Ih2vmhcqwBuDe5+32RfQtcjf3b5spVIq3L+5Dt5IVqZBsQR4i37y0ibGPxfWOWsF7huGpP9Zr2m8b2zMylpSVIgCWAtKEStpS0ECAIIlLQSTq/wuROsUrotyFqDN80ubW2/PZgRp2uRmCn/AApdi/ZXrAVAD26uxNtNRrvvrutfWVXpE4RVsOyFAJJPo0uq3d6gXEzL0n1OanvDC4Y5jcWFyd/G5433Th5Jr2fybXRjp08P14XK2Tq2VgVcsKiscxAAuCEBO6wN76XlppYcVWDBwnVqdzZw91uSLcjx7NzvIsJavSF+teplUl0yEXawFrb+Oh3dw5TMnSdheyL6QY6tY5QuluXYH96yXCp/WOZCsMHlJUPuqBT27ZuyUsSo0AIOuuva4SFVLkAakmwHedABJdtvsz0mZdKbVWGViCTUFt/Ag2NwNTczInSYi/za3uu4nKbEk3H+2w5i8tHEhor/AKkNxfuQboRoRY8j3i/7a+2UBmbE1S7ZjYE23buyoX+kw5Z1R0zMWCIMulMskIthRLssAQWPJNq/X1fxanvmI2r9fV/Fqe+YniPU6T0boSv0Gn41P/kaTeTuM8UznnHWHmZ1w4nlilYwdK7vc9syeMBD3zxPrDzMdYeZlur2GDue15Tyl2XuniXWHnHWHmY6vYYW57YVlCndPFOsPMx1h5mOr2GFue15PGXZD3zxLrDzMdYeZjq9icLc9rKeMr1c8T6w8zHWHmY6vYYW57V1cqac8U6w8zHWHmY6vYjC3PaTTMZP7tPFusPMx1h5mOr2Jwtz2rIeUdWeRnivWHmY6w8zHV7DC3PaSh746s8p4t1h5mOsPMx1ewwtz2k05Tqzyni/WHmY6w846vYnD3PaOqPKOrPKeL9YeZjrDzMdXsQ6W57TkjIeU8W6w8zHWHnHV7EYT8ntGQ8oyHlPF+sPMx1h5mOr2Jw35PaDTPKOr7p4v1h5x1h5mOr2GG/J7P1ZlVpzxfrDzjrDzjq9hh7m1tb/ADFX8Wp75lZpkyk4nmbCIiQBERAEREAREQBERAEREAREQBERAEREAREQBERAEREAREQBERAEREAREQBERAEREAREQBERAEREAREQBERAEREAREQBERAEREAREQBERAEREAREQBERAEREAREQD//Z"/>
          <p:cNvSpPr>
            <a:spLocks noChangeAspect="1" noChangeArrowheads="1"/>
          </p:cNvSpPr>
          <p:nvPr/>
        </p:nvSpPr>
        <p:spPr bwMode="auto">
          <a:xfrm>
            <a:off x="63500" y="-896938"/>
            <a:ext cx="2466975" cy="1847851"/>
          </a:xfrm>
          <a:prstGeom prst="rect">
            <a:avLst/>
          </a:prstGeom>
          <a:noFill/>
        </p:spPr>
        <p:txBody>
          <a:bodyPr vert="horz" wrap="square" lIns="91440" tIns="45720" rIns="91440" bIns="45720" numCol="1" anchor="t" anchorCtr="0" compatLnSpc="1">
            <a:prstTxWarp prst="textNoShape">
              <a:avLst/>
            </a:prstTxWarp>
          </a:bodyPr>
          <a:lstStyle/>
          <a:p>
            <a:endParaRPr lang="en-IN"/>
          </a:p>
        </p:txBody>
      </p:sp>
      <p:pic>
        <p:nvPicPr>
          <p:cNvPr id="32772" name="Picture 4" descr="http://www.tedmontgomery.com/the_eye/eyephotos/pics/PupilDilation-grphc.jpg"/>
          <p:cNvPicPr>
            <a:picLocks noChangeAspect="1" noChangeArrowheads="1"/>
          </p:cNvPicPr>
          <p:nvPr/>
        </p:nvPicPr>
        <p:blipFill>
          <a:blip r:embed="rId3" cstate="print"/>
          <a:srcRect l="48966" t="13563" b="16552"/>
          <a:stretch>
            <a:fillRect/>
          </a:stretch>
        </p:blipFill>
        <p:spPr bwMode="auto">
          <a:xfrm>
            <a:off x="5334000" y="3733800"/>
            <a:ext cx="2819400" cy="28956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pull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9"/>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6"/>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0">
                                            <p:txEl>
                                              <p:pRg st="0" end="0"/>
                                            </p:txEl>
                                          </p:spTgt>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3277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P spid="10" grpId="0" build="p"/>
      <p:bldP spid="6" grpId="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0"/>
            <a:ext cx="8229600" cy="944562"/>
          </a:xfrm>
        </p:spPr>
        <p:txBody>
          <a:bodyPr>
            <a:normAutofit fontScale="90000"/>
          </a:bodyPr>
          <a:lstStyle/>
          <a:p>
            <a:r>
              <a:rPr lang="en-IN" dirty="0" smtClean="0"/>
              <a:t>Anterior segment examination</a:t>
            </a:r>
            <a:endParaRPr lang="en-IN" dirty="0"/>
          </a:p>
        </p:txBody>
      </p:sp>
      <p:sp>
        <p:nvSpPr>
          <p:cNvPr id="3" name="Content Placeholder 2"/>
          <p:cNvSpPr>
            <a:spLocks noGrp="1"/>
          </p:cNvSpPr>
          <p:nvPr>
            <p:ph idx="1"/>
          </p:nvPr>
        </p:nvSpPr>
        <p:spPr>
          <a:xfrm>
            <a:off x="152400" y="990600"/>
            <a:ext cx="8305800" cy="5638800"/>
          </a:xfrm>
        </p:spPr>
        <p:txBody>
          <a:bodyPr>
            <a:normAutofit/>
          </a:bodyPr>
          <a:lstStyle/>
          <a:p>
            <a:r>
              <a:rPr lang="en-IN" sz="2400" dirty="0" smtClean="0"/>
              <a:t>Slit-lamp </a:t>
            </a:r>
            <a:r>
              <a:rPr lang="en-IN" sz="2400" dirty="0" err="1" smtClean="0"/>
              <a:t>biomicroscopic</a:t>
            </a:r>
            <a:r>
              <a:rPr lang="en-IN" sz="2400" dirty="0" smtClean="0"/>
              <a:t> examination can provide evidence of physical findings associated with narrow angles, such as –</a:t>
            </a:r>
          </a:p>
          <a:p>
            <a:endParaRPr lang="en-IN" sz="2400" dirty="0" smtClean="0"/>
          </a:p>
          <a:p>
            <a:r>
              <a:rPr lang="en-IN" sz="2400" dirty="0" smtClean="0"/>
              <a:t>Shallow peripheral anterior chamber depth &amp; crowded anterior chamber angle anatomy, corneal pathology, or </a:t>
            </a:r>
          </a:p>
          <a:p>
            <a:endParaRPr lang="en-IN" sz="2400" dirty="0" smtClean="0"/>
          </a:p>
          <a:p>
            <a:r>
              <a:rPr lang="en-IN" sz="2400" dirty="0" smtClean="0"/>
              <a:t>A secondary mechanism for </a:t>
            </a:r>
          </a:p>
          <a:p>
            <a:pPr>
              <a:buNone/>
            </a:pPr>
            <a:r>
              <a:rPr lang="en-IN" sz="2400" dirty="0" smtClean="0"/>
              <a:t>elevated IOP like </a:t>
            </a:r>
            <a:r>
              <a:rPr lang="en-IN" sz="2400" dirty="0" err="1" smtClean="0"/>
              <a:t>pseudoexfoliation</a:t>
            </a:r>
            <a:endParaRPr lang="en-IN" sz="2400" dirty="0" smtClean="0"/>
          </a:p>
          <a:p>
            <a:pPr>
              <a:buNone/>
            </a:pPr>
            <a:r>
              <a:rPr lang="en-IN" sz="2400" dirty="0" smtClean="0"/>
              <a:t> (exfoliation syndrome), pigment </a:t>
            </a:r>
          </a:p>
          <a:p>
            <a:pPr>
              <a:buNone/>
            </a:pPr>
            <a:r>
              <a:rPr lang="en-IN" sz="2400" dirty="0" smtClean="0"/>
              <a:t>dispersion with iris </a:t>
            </a:r>
            <a:r>
              <a:rPr lang="en-IN" sz="2400" dirty="0" err="1" smtClean="0"/>
              <a:t>transillumination</a:t>
            </a:r>
            <a:endParaRPr lang="en-IN" sz="2400" dirty="0" smtClean="0"/>
          </a:p>
          <a:p>
            <a:pPr>
              <a:buNone/>
            </a:pPr>
            <a:r>
              <a:rPr lang="en-IN" sz="2400" dirty="0" smtClean="0"/>
              <a:t> defects, iris </a:t>
            </a:r>
            <a:r>
              <a:rPr lang="en-IN" sz="2400" dirty="0" smtClean="0"/>
              <a:t>&amp;</a:t>
            </a:r>
            <a:r>
              <a:rPr lang="en-IN" sz="2400" dirty="0" smtClean="0"/>
              <a:t> </a:t>
            </a:r>
            <a:r>
              <a:rPr lang="en-IN" sz="2400" dirty="0" smtClean="0"/>
              <a:t>angle </a:t>
            </a:r>
            <a:r>
              <a:rPr lang="en-IN" sz="2400" dirty="0" err="1" smtClean="0"/>
              <a:t>neovascularization</a:t>
            </a:r>
            <a:r>
              <a:rPr lang="en-IN" sz="2400" dirty="0" smtClean="0"/>
              <a:t> </a:t>
            </a:r>
          </a:p>
          <a:p>
            <a:pPr>
              <a:buNone/>
            </a:pPr>
            <a:r>
              <a:rPr lang="en-IN" sz="2400" dirty="0" smtClean="0"/>
              <a:t>or </a:t>
            </a:r>
            <a:r>
              <a:rPr lang="en-IN" sz="2400" dirty="0" smtClean="0"/>
              <a:t>inflammation.</a:t>
            </a:r>
          </a:p>
          <a:p>
            <a:endParaRPr lang="en-IN" dirty="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pic>
        <p:nvPicPr>
          <p:cNvPr id="31746" name="Picture 2" descr="http://telemedicine.orbis.org/data/1/rec_imgs/13637_Slide10.JPG"/>
          <p:cNvPicPr>
            <a:picLocks noChangeAspect="1" noChangeArrowheads="1"/>
          </p:cNvPicPr>
          <p:nvPr/>
        </p:nvPicPr>
        <p:blipFill>
          <a:blip r:embed="rId2" cstate="print"/>
          <a:srcRect l="25303" t="27423" r="24674" b="5031"/>
          <a:stretch>
            <a:fillRect/>
          </a:stretch>
        </p:blipFill>
        <p:spPr bwMode="auto">
          <a:xfrm>
            <a:off x="5486400" y="3124200"/>
            <a:ext cx="3352800" cy="3429000"/>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wheel spokes="1"/>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914400"/>
          </a:xfrm>
        </p:spPr>
        <p:txBody>
          <a:bodyPr/>
          <a:lstStyle/>
          <a:p>
            <a:r>
              <a:rPr lang="en-IN" dirty="0" smtClean="0"/>
              <a:t>IOP measurement</a:t>
            </a:r>
            <a:endParaRPr lang="en-IN" dirty="0"/>
          </a:p>
        </p:txBody>
      </p:sp>
      <p:sp>
        <p:nvSpPr>
          <p:cNvPr id="3" name="Content Placeholder 2"/>
          <p:cNvSpPr>
            <a:spLocks noGrp="1"/>
          </p:cNvSpPr>
          <p:nvPr>
            <p:ph idx="1"/>
          </p:nvPr>
        </p:nvSpPr>
        <p:spPr>
          <a:xfrm>
            <a:off x="304800" y="838200"/>
            <a:ext cx="8458200" cy="5105400"/>
          </a:xfrm>
        </p:spPr>
        <p:txBody>
          <a:bodyPr>
            <a:noAutofit/>
          </a:bodyPr>
          <a:lstStyle/>
          <a:p>
            <a:pPr>
              <a:buNone/>
            </a:pPr>
            <a:endParaRPr lang="en-IN" sz="2400" dirty="0" smtClean="0"/>
          </a:p>
          <a:p>
            <a:r>
              <a:rPr lang="en-IN" sz="2400" dirty="0" smtClean="0">
                <a:solidFill>
                  <a:srgbClr val="C00000"/>
                </a:solidFill>
              </a:rPr>
              <a:t>IOP is measured in each eye, preferably by </a:t>
            </a:r>
            <a:r>
              <a:rPr lang="en-IN" sz="2400" dirty="0" err="1" smtClean="0">
                <a:solidFill>
                  <a:srgbClr val="C00000"/>
                </a:solidFill>
              </a:rPr>
              <a:t>Goldmann</a:t>
            </a:r>
            <a:r>
              <a:rPr lang="en-IN" sz="2400" dirty="0" smtClean="0">
                <a:solidFill>
                  <a:srgbClr val="C00000"/>
                </a:solidFill>
              </a:rPr>
              <a:t> </a:t>
            </a:r>
            <a:r>
              <a:rPr lang="en-IN" sz="2400" dirty="0" err="1" smtClean="0">
                <a:solidFill>
                  <a:srgbClr val="C00000"/>
                </a:solidFill>
              </a:rPr>
              <a:t>applanation</a:t>
            </a:r>
            <a:r>
              <a:rPr lang="en-IN" sz="2400" dirty="0" smtClean="0">
                <a:solidFill>
                  <a:srgbClr val="C00000"/>
                </a:solidFill>
              </a:rPr>
              <a:t> </a:t>
            </a:r>
            <a:r>
              <a:rPr lang="en-IN" sz="2400" dirty="0" err="1" smtClean="0">
                <a:solidFill>
                  <a:srgbClr val="C00000"/>
                </a:solidFill>
              </a:rPr>
              <a:t>tonometry</a:t>
            </a:r>
            <a:r>
              <a:rPr lang="en-IN" sz="2400" dirty="0" smtClean="0">
                <a:solidFill>
                  <a:srgbClr val="C00000"/>
                </a:solidFill>
              </a:rPr>
              <a:t>, before </a:t>
            </a:r>
            <a:r>
              <a:rPr lang="en-IN" sz="2400" dirty="0" err="1" smtClean="0">
                <a:solidFill>
                  <a:srgbClr val="C00000"/>
                </a:solidFill>
              </a:rPr>
              <a:t>gonioscopy</a:t>
            </a:r>
            <a:r>
              <a:rPr lang="en-IN" sz="2400" dirty="0" smtClean="0">
                <a:solidFill>
                  <a:srgbClr val="C00000"/>
                </a:solidFill>
              </a:rPr>
              <a:t> or pupil dilation.</a:t>
            </a:r>
            <a:endParaRPr lang="en-IN" sz="2400" dirty="0" smtClean="0"/>
          </a:p>
          <a:p>
            <a:endParaRPr lang="en-IN" sz="2400" dirty="0" smtClean="0"/>
          </a:p>
          <a:p>
            <a:r>
              <a:rPr lang="en-IN" sz="2400" dirty="0" smtClean="0"/>
              <a:t>Determining  full extent of IOP fluctuation over time is important for those at most risk of developing glaucoma </a:t>
            </a:r>
            <a:r>
              <a:rPr lang="en-IN" sz="2400" dirty="0" smtClean="0"/>
              <a:t>&amp;</a:t>
            </a:r>
            <a:r>
              <a:rPr lang="en-IN" sz="2400" dirty="0" smtClean="0"/>
              <a:t>, </a:t>
            </a:r>
            <a:r>
              <a:rPr lang="en-IN" sz="2400" dirty="0" smtClean="0"/>
              <a:t>therefore, whom to treat to prevent future glaucoma. </a:t>
            </a:r>
          </a:p>
          <a:p>
            <a:endParaRPr lang="en-IN" sz="2400" dirty="0" smtClean="0"/>
          </a:p>
          <a:p>
            <a:r>
              <a:rPr lang="en-IN" sz="2400" dirty="0" smtClean="0"/>
              <a:t>Thus, additional IOP measurements </a:t>
            </a:r>
          </a:p>
          <a:p>
            <a:pPr>
              <a:buNone/>
            </a:pPr>
            <a:r>
              <a:rPr lang="en-IN" sz="2400" dirty="0" smtClean="0"/>
              <a:t>   may be indicated, either at different</a:t>
            </a:r>
          </a:p>
          <a:p>
            <a:pPr>
              <a:buNone/>
            </a:pPr>
            <a:r>
              <a:rPr lang="en-IN" sz="2400" dirty="0" smtClean="0"/>
              <a:t>    hours on the same day or </a:t>
            </a:r>
          </a:p>
          <a:p>
            <a:pPr>
              <a:buNone/>
            </a:pPr>
            <a:r>
              <a:rPr lang="en-IN" sz="2400" dirty="0" smtClean="0"/>
              <a:t>    on different days.</a:t>
            </a:r>
          </a:p>
          <a:p>
            <a:endParaRPr lang="en-IN" sz="2400" dirty="0" smtClean="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pic>
        <p:nvPicPr>
          <p:cNvPr id="5" name="Picture 10" descr="http://www.glaucoma-eye-info.com/images/Linita-Exam.png"/>
          <p:cNvPicPr>
            <a:picLocks noChangeAspect="1" noChangeArrowheads="1"/>
          </p:cNvPicPr>
          <p:nvPr/>
        </p:nvPicPr>
        <p:blipFill>
          <a:blip r:embed="rId2" cstate="print"/>
          <a:srcRect/>
          <a:stretch>
            <a:fillRect/>
          </a:stretch>
        </p:blipFill>
        <p:spPr bwMode="auto">
          <a:xfrm>
            <a:off x="5562600" y="3733800"/>
            <a:ext cx="3324225" cy="2876551"/>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strips dir="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1"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lide(fromTop)">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1"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slide(fromTop)">
                                      <p:cBhvr>
                                        <p:cTn id="12" dur="500"/>
                                        <p:tgtEl>
                                          <p:spTgt spid="3">
                                            <p:txEl>
                                              <p:pRg st="3" end="3"/>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1" fill="hold" grpId="0" nodeType="clickEffect">
                                  <p:stCondLst>
                                    <p:cond delay="0"/>
                                  </p:stCondLst>
                                  <p:childTnLst>
                                    <p:set>
                                      <p:cBhvr>
                                        <p:cTn id="16" dur="1" fill="hold">
                                          <p:stCondLst>
                                            <p:cond delay="0"/>
                                          </p:stCondLst>
                                        </p:cTn>
                                        <p:tgtEl>
                                          <p:spTgt spid="3">
                                            <p:txEl>
                                              <p:pRg st="5" end="5"/>
                                            </p:txEl>
                                          </p:spTgt>
                                        </p:tgtEl>
                                        <p:attrNameLst>
                                          <p:attrName>style.visibility</p:attrName>
                                        </p:attrNameLst>
                                      </p:cBhvr>
                                      <p:to>
                                        <p:strVal val="visible"/>
                                      </p:to>
                                    </p:set>
                                    <p:animEffect transition="in" filter="slide(fromTop)">
                                      <p:cBhvr>
                                        <p:cTn id="17" dur="500"/>
                                        <p:tgtEl>
                                          <p:spTgt spid="3">
                                            <p:txEl>
                                              <p:pRg st="5" end="5"/>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2" presetClass="entr" presetSubtype="1"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slide(fromTop)">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1"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animEffect transition="in" filter="slide(fromTop)">
                                      <p:cBhvr>
                                        <p:cTn id="27" dur="500"/>
                                        <p:tgtEl>
                                          <p:spTgt spid="3">
                                            <p:txEl>
                                              <p:pRg st="7" end="7"/>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12" presetClass="entr" presetSubtype="1"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slide(fromTop)">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533400"/>
            <a:ext cx="8534400" cy="1143000"/>
          </a:xfrm>
        </p:spPr>
        <p:txBody>
          <a:bodyPr>
            <a:noAutofit/>
          </a:bodyPr>
          <a:lstStyle/>
          <a:p>
            <a:r>
              <a:rPr lang="en-IN" sz="4400" dirty="0" smtClean="0"/>
              <a:t>Optic nerve head (ONH) &amp; Retinal nerve </a:t>
            </a:r>
            <a:r>
              <a:rPr lang="en-IN" sz="4400" dirty="0" err="1" smtClean="0"/>
              <a:t>fiber</a:t>
            </a:r>
            <a:r>
              <a:rPr lang="en-IN" sz="4400" dirty="0" smtClean="0"/>
              <a:t> layer(RNFL) analysis</a:t>
            </a:r>
            <a:endParaRPr lang="en-IN" sz="4400" dirty="0"/>
          </a:p>
        </p:txBody>
      </p:sp>
      <p:sp>
        <p:nvSpPr>
          <p:cNvPr id="3" name="Content Placeholder 2"/>
          <p:cNvSpPr>
            <a:spLocks noGrp="1"/>
          </p:cNvSpPr>
          <p:nvPr>
            <p:ph idx="1"/>
          </p:nvPr>
        </p:nvSpPr>
        <p:spPr>
          <a:xfrm>
            <a:off x="457200" y="1981200"/>
            <a:ext cx="8229600" cy="4724400"/>
          </a:xfrm>
        </p:spPr>
        <p:txBody>
          <a:bodyPr>
            <a:normAutofit/>
          </a:bodyPr>
          <a:lstStyle/>
          <a:p>
            <a:pPr>
              <a:buNone/>
            </a:pPr>
            <a:endParaRPr lang="en-IN" sz="2400" dirty="0" smtClean="0"/>
          </a:p>
          <a:p>
            <a:r>
              <a:rPr lang="en-IN" sz="2400" dirty="0" smtClean="0"/>
              <a:t>Visible structural alterations of ONH/RNFL &amp; development of </a:t>
            </a:r>
            <a:r>
              <a:rPr lang="en-IN" sz="2400" dirty="0" err="1" smtClean="0"/>
              <a:t>peripapillary</a:t>
            </a:r>
            <a:r>
              <a:rPr lang="en-IN" sz="2400" dirty="0" smtClean="0"/>
              <a:t> </a:t>
            </a:r>
            <a:r>
              <a:rPr lang="en-IN" sz="2400" dirty="0" err="1" smtClean="0"/>
              <a:t>choroidal</a:t>
            </a:r>
            <a:r>
              <a:rPr lang="en-IN" sz="2400" dirty="0" smtClean="0"/>
              <a:t> atrophy frequently occur before visual field defects can be detected.</a:t>
            </a:r>
          </a:p>
          <a:p>
            <a:endParaRPr lang="en-IN" sz="2400" dirty="0" smtClean="0"/>
          </a:p>
          <a:p>
            <a:r>
              <a:rPr lang="en-IN" sz="2400" dirty="0" smtClean="0"/>
              <a:t> Careful study of optic disc neural rim for small haemorrhages is important, as these can precede visual field loss &amp; further optic nerve damage.</a:t>
            </a:r>
          </a:p>
          <a:p>
            <a:endParaRPr lang="en-IN" sz="2400" dirty="0" smtClean="0"/>
          </a:p>
          <a:p>
            <a:endParaRPr lang="en-IN" dirty="0" smtClean="0"/>
          </a:p>
          <a:p>
            <a:endParaRPr lang="en-IN" dirty="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spTree>
  </p:cSld>
  <p:clrMapOvr>
    <a:masterClrMapping/>
  </p:clrMapOvr>
  <p:transition>
    <p:strips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Effect transition="in" filter="strips(downRight)">
                                      <p:cBhvr>
                                        <p:cTn id="7" dur="500"/>
                                        <p:tgtEl>
                                          <p:spTgt spid="3">
                                            <p:txEl>
                                              <p:pRg st="1" end="1"/>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
                                            <p:txEl>
                                              <p:pRg st="3" end="3"/>
                                            </p:txEl>
                                          </p:spTgt>
                                        </p:tgtEl>
                                        <p:attrNameLst>
                                          <p:attrName>style.visibility</p:attrName>
                                        </p:attrNameLst>
                                      </p:cBhvr>
                                      <p:to>
                                        <p:strVal val="visible"/>
                                      </p:to>
                                    </p:set>
                                    <p:animEffect transition="in" filter="strips(downRight)">
                                      <p:cBhvr>
                                        <p:cTn id="12"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1143000"/>
          </a:xfrm>
        </p:spPr>
        <p:txBody>
          <a:bodyPr>
            <a:noAutofit/>
          </a:bodyPr>
          <a:lstStyle/>
          <a:p>
            <a:r>
              <a:rPr lang="en-IN" sz="4400" dirty="0" smtClean="0"/>
              <a:t>Optic nerve head (ONH) &amp; Retinal nerve </a:t>
            </a:r>
            <a:r>
              <a:rPr lang="en-IN" sz="4400" dirty="0" err="1" smtClean="0"/>
              <a:t>fiber</a:t>
            </a:r>
            <a:r>
              <a:rPr lang="en-IN" sz="4400" dirty="0" smtClean="0"/>
              <a:t> layer (RNFL) analysis</a:t>
            </a:r>
            <a:endParaRPr lang="en-IN" sz="4400" dirty="0"/>
          </a:p>
        </p:txBody>
      </p:sp>
      <p:sp>
        <p:nvSpPr>
          <p:cNvPr id="3" name="Content Placeholder 2"/>
          <p:cNvSpPr>
            <a:spLocks noGrp="1"/>
          </p:cNvSpPr>
          <p:nvPr>
            <p:ph idx="1"/>
          </p:nvPr>
        </p:nvSpPr>
        <p:spPr>
          <a:xfrm>
            <a:off x="457200" y="2103437"/>
            <a:ext cx="8229600" cy="4525963"/>
          </a:xfrm>
        </p:spPr>
        <p:txBody>
          <a:bodyPr>
            <a:normAutofit/>
          </a:bodyPr>
          <a:lstStyle/>
          <a:p>
            <a:r>
              <a:rPr lang="en-IN" sz="2400" dirty="0" smtClean="0">
                <a:solidFill>
                  <a:srgbClr val="C00000"/>
                </a:solidFill>
              </a:rPr>
              <a:t>Preferred technique for ONH &amp; RNFL evaluation involves magnified stereoscopic visualization (as with the slit-lamp </a:t>
            </a:r>
            <a:r>
              <a:rPr lang="en-IN" sz="2400" dirty="0" err="1" smtClean="0">
                <a:solidFill>
                  <a:srgbClr val="C00000"/>
                </a:solidFill>
              </a:rPr>
              <a:t>biomicroscope</a:t>
            </a:r>
            <a:r>
              <a:rPr lang="en-IN" sz="2400" dirty="0" smtClean="0">
                <a:solidFill>
                  <a:srgbClr val="C00000"/>
                </a:solidFill>
              </a:rPr>
              <a:t>), preferably through a dilated pupil.</a:t>
            </a:r>
          </a:p>
          <a:p>
            <a:endParaRPr lang="en-IN" sz="2400" dirty="0" smtClean="0"/>
          </a:p>
          <a:p>
            <a:r>
              <a:rPr lang="en-IN" sz="2400" dirty="0" smtClean="0"/>
              <a:t> In some cases, direct </a:t>
            </a:r>
            <a:r>
              <a:rPr lang="en-IN" sz="2400" dirty="0" err="1" smtClean="0"/>
              <a:t>ophthalmoscopy</a:t>
            </a:r>
            <a:r>
              <a:rPr lang="en-IN" sz="2400" dirty="0" smtClean="0"/>
              <a:t> complements magnified stereoscopic visualization, providing additional information of optic nerve detail due to greater magnification of the direct ophthalmoscope. Red-free illumination of posterior pole may aid in evaluating RNFL.</a:t>
            </a:r>
          </a:p>
          <a:p>
            <a:endParaRPr lang="en-IN" dirty="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up)">
                                      <p:cBhvr>
                                        <p:cTn id="12"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533400"/>
            <a:ext cx="8229600" cy="1143000"/>
          </a:xfrm>
        </p:spPr>
        <p:txBody>
          <a:bodyPr>
            <a:normAutofit fontScale="90000"/>
          </a:bodyPr>
          <a:lstStyle/>
          <a:p>
            <a:r>
              <a:rPr lang="en-IN" dirty="0" smtClean="0"/>
              <a:t>ONH &amp; RNFL Analysis &amp; Documentation</a:t>
            </a:r>
            <a:endParaRPr lang="en-IN" dirty="0"/>
          </a:p>
        </p:txBody>
      </p:sp>
      <p:sp>
        <p:nvSpPr>
          <p:cNvPr id="3" name="Content Placeholder 2"/>
          <p:cNvSpPr>
            <a:spLocks noGrp="1"/>
          </p:cNvSpPr>
          <p:nvPr>
            <p:ph idx="1"/>
          </p:nvPr>
        </p:nvSpPr>
        <p:spPr>
          <a:xfrm>
            <a:off x="457200" y="1828800"/>
            <a:ext cx="8229600" cy="4983163"/>
          </a:xfrm>
        </p:spPr>
        <p:txBody>
          <a:bodyPr>
            <a:normAutofit/>
          </a:bodyPr>
          <a:lstStyle/>
          <a:p>
            <a:pPr>
              <a:buFont typeface="Wingdings" pitchFamily="2" charset="2"/>
              <a:buChar char="ü"/>
            </a:pPr>
            <a:r>
              <a:rPr lang="en-IN" sz="2400" dirty="0" smtClean="0"/>
              <a:t>Appearance of optic nerve should be documented.</a:t>
            </a:r>
          </a:p>
          <a:p>
            <a:pPr>
              <a:buFont typeface="Wingdings" pitchFamily="2" charset="2"/>
              <a:buChar char="ü"/>
            </a:pPr>
            <a:endParaRPr lang="en-IN" sz="2400" dirty="0" smtClean="0"/>
          </a:p>
          <a:p>
            <a:pPr>
              <a:buFont typeface="Wingdings" pitchFamily="2" charset="2"/>
              <a:buChar char="ü"/>
            </a:pPr>
            <a:r>
              <a:rPr lang="en-IN" sz="2400" dirty="0" smtClean="0"/>
              <a:t> </a:t>
            </a:r>
            <a:r>
              <a:rPr lang="en-IN" sz="2400" b="1" dirty="0" smtClean="0">
                <a:solidFill>
                  <a:srgbClr val="C00000"/>
                </a:solidFill>
              </a:rPr>
              <a:t>Colour </a:t>
            </a:r>
            <a:r>
              <a:rPr lang="en-IN" sz="2400" b="1" dirty="0" err="1" smtClean="0">
                <a:solidFill>
                  <a:srgbClr val="C00000"/>
                </a:solidFill>
              </a:rPr>
              <a:t>stereophotography</a:t>
            </a:r>
            <a:r>
              <a:rPr lang="en-IN" sz="2400" b="1" dirty="0" smtClean="0">
                <a:solidFill>
                  <a:srgbClr val="C00000"/>
                </a:solidFill>
              </a:rPr>
              <a:t> is an accepted method for documenting optic nerve head appearance.</a:t>
            </a:r>
          </a:p>
          <a:p>
            <a:pPr>
              <a:buFont typeface="Wingdings" pitchFamily="2" charset="2"/>
              <a:buChar char="ü"/>
            </a:pPr>
            <a:endParaRPr lang="en-IN" sz="2400" dirty="0" smtClean="0"/>
          </a:p>
          <a:p>
            <a:pPr>
              <a:buFont typeface="Wingdings" pitchFamily="2" charset="2"/>
              <a:buChar char="ü"/>
            </a:pPr>
            <a:r>
              <a:rPr lang="en-IN" sz="2400" dirty="0" smtClean="0"/>
              <a:t> Computer-based image analysis of ONH and RNFL is an alternative for documentation of optic nerve &amp; can identify patients at greater risk of glaucoma progression.</a:t>
            </a:r>
          </a:p>
          <a:p>
            <a:pPr>
              <a:buFont typeface="Wingdings" pitchFamily="2" charset="2"/>
              <a:buChar char="ü"/>
            </a:pPr>
            <a:endParaRPr lang="en-IN" sz="2400" dirty="0" smtClean="0"/>
          </a:p>
          <a:p>
            <a:pPr>
              <a:buFont typeface="Wingdings" pitchFamily="2" charset="2"/>
              <a:buChar char="ü"/>
            </a:pPr>
            <a:r>
              <a:rPr lang="en-IN" sz="2400" dirty="0" smtClean="0"/>
              <a:t> In the absence of these technologies, a </a:t>
            </a:r>
            <a:r>
              <a:rPr lang="en-IN" sz="2400" dirty="0" err="1" smtClean="0"/>
              <a:t>nonstereoscopic</a:t>
            </a:r>
            <a:r>
              <a:rPr lang="en-IN" sz="2400" dirty="0" smtClean="0"/>
              <a:t> photograph or a drawing of ONH should be recorded, but these are less desirable alternatives.</a:t>
            </a:r>
          </a:p>
          <a:p>
            <a:endParaRPr lang="en-IN" dirty="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spTree>
  </p:cSld>
  <p:clrMapOvr>
    <a:masterClrMapping/>
  </p:clrMapOvr>
  <p:transition>
    <p:push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4800" y="0"/>
            <a:ext cx="4038600" cy="1143000"/>
          </a:xfrm>
        </p:spPr>
        <p:txBody>
          <a:bodyPr/>
          <a:lstStyle/>
          <a:p>
            <a:r>
              <a:rPr lang="en-IN" dirty="0" err="1" smtClean="0"/>
              <a:t>Gonioscopy</a:t>
            </a:r>
            <a:r>
              <a:rPr lang="en-IN" dirty="0" smtClean="0"/>
              <a:t> </a:t>
            </a:r>
            <a:endParaRPr lang="en-IN" dirty="0"/>
          </a:p>
        </p:txBody>
      </p:sp>
      <p:sp>
        <p:nvSpPr>
          <p:cNvPr id="3" name="Content Placeholder 2"/>
          <p:cNvSpPr>
            <a:spLocks noGrp="1"/>
          </p:cNvSpPr>
          <p:nvPr>
            <p:ph sz="half" idx="1"/>
          </p:nvPr>
        </p:nvSpPr>
        <p:spPr>
          <a:xfrm>
            <a:off x="76200" y="1447800"/>
            <a:ext cx="4038600" cy="4525963"/>
          </a:xfrm>
        </p:spPr>
        <p:txBody>
          <a:bodyPr/>
          <a:lstStyle/>
          <a:p>
            <a:r>
              <a:rPr lang="en-IN" sz="2400" dirty="0" smtClean="0"/>
              <a:t>To </a:t>
            </a:r>
            <a:r>
              <a:rPr lang="en-IN" sz="2400" dirty="0" smtClean="0"/>
              <a:t>exclude angle closure or secondary causes of IOP elevation, </a:t>
            </a:r>
            <a:r>
              <a:rPr lang="en-IN" sz="2400" dirty="0" smtClean="0">
                <a:solidFill>
                  <a:srgbClr val="0070C0"/>
                </a:solidFill>
              </a:rPr>
              <a:t>like angle recession, pigment dispersion, peripheral anterior </a:t>
            </a:r>
            <a:r>
              <a:rPr lang="en-IN" sz="2400" dirty="0" err="1" smtClean="0">
                <a:solidFill>
                  <a:srgbClr val="0070C0"/>
                </a:solidFill>
              </a:rPr>
              <a:t>synechiae</a:t>
            </a:r>
            <a:r>
              <a:rPr lang="en-IN" sz="2400" dirty="0" smtClean="0">
                <a:solidFill>
                  <a:srgbClr val="0070C0"/>
                </a:solidFill>
              </a:rPr>
              <a:t>, angle </a:t>
            </a:r>
            <a:r>
              <a:rPr lang="en-IN" sz="2400" dirty="0" err="1" smtClean="0">
                <a:solidFill>
                  <a:srgbClr val="0070C0"/>
                </a:solidFill>
              </a:rPr>
              <a:t>neovascularization</a:t>
            </a:r>
            <a:r>
              <a:rPr lang="en-IN" sz="2400" dirty="0" smtClean="0">
                <a:solidFill>
                  <a:srgbClr val="0070C0"/>
                </a:solidFill>
              </a:rPr>
              <a:t> &amp; inflammatory precipitates.</a:t>
            </a:r>
          </a:p>
          <a:p>
            <a:endParaRPr lang="en-IN" dirty="0"/>
          </a:p>
        </p:txBody>
      </p:sp>
      <p:sp>
        <p:nvSpPr>
          <p:cNvPr id="5" name="Content Placeholder 2"/>
          <p:cNvSpPr txBox="1">
            <a:spLocks/>
          </p:cNvSpPr>
          <p:nvPr/>
        </p:nvSpPr>
        <p:spPr>
          <a:xfrm>
            <a:off x="381000" y="5867400"/>
            <a:ext cx="8229600" cy="2514600"/>
          </a:xfrm>
          <a:prstGeom prst="rect">
            <a:avLst/>
          </a:prstGeom>
        </p:spPr>
        <p:txBody>
          <a:bodyPr vert="horz" lIns="91440" tIns="45720" rIns="91440" bIns="45720" rtlCol="0">
            <a:normAutofit/>
          </a:bodyPr>
          <a:lstStyle/>
          <a:p>
            <a:pPr marL="342900" marR="0" lvl="0" indent="-342900" algn="l" defTabSz="914400" rtl="0" eaLnBrk="1" fontAlgn="auto" latinLnBrk="0" hangingPunct="1">
              <a:lnSpc>
                <a:spcPct val="100000"/>
              </a:lnSpc>
              <a:spcBef>
                <a:spcPct val="20000"/>
              </a:spcBef>
              <a:spcAft>
                <a:spcPts val="0"/>
              </a:spcAft>
              <a:buClrTx/>
              <a:buSzTx/>
              <a:tabLst/>
              <a:defRPr/>
            </a:pPr>
            <a:r>
              <a:rPr kumimoji="0" lang="en-IN" sz="2600" b="0" i="0" u="none" strike="noStrike" kern="1200" cap="none" spc="0" normalizeH="0" baseline="0" noProof="0" dirty="0" smtClean="0">
                <a:ln>
                  <a:noFill/>
                </a:ln>
                <a:solidFill>
                  <a:schemeClr val="tx1"/>
                </a:solidFill>
                <a:effectLst/>
                <a:uLnTx/>
                <a:uFillTx/>
                <a:latin typeface="+mn-lt"/>
                <a:ea typeface="+mn-ea"/>
                <a:cs typeface="+mn-cs"/>
              </a:rPr>
              <a:t> </a:t>
            </a:r>
            <a:endParaRPr kumimoji="0" lang="en-IN" sz="3200" b="0" i="0" u="none" strike="noStrike" kern="1200" cap="none" spc="0" normalizeH="0" baseline="0" noProof="0" dirty="0">
              <a:ln>
                <a:noFill/>
              </a:ln>
              <a:solidFill>
                <a:schemeClr val="tx1"/>
              </a:solidFill>
              <a:effectLst/>
              <a:uLnTx/>
              <a:uFillTx/>
              <a:latin typeface="+mn-lt"/>
              <a:ea typeface="+mn-ea"/>
              <a:cs typeface="+mn-cs"/>
            </a:endParaRPr>
          </a:p>
        </p:txBody>
      </p:sp>
      <p:sp>
        <p:nvSpPr>
          <p:cNvPr id="6" name="Title 1"/>
          <p:cNvSpPr txBox="1">
            <a:spLocks/>
          </p:cNvSpPr>
          <p:nvPr/>
        </p:nvSpPr>
        <p:spPr>
          <a:xfrm>
            <a:off x="4572000" y="152400"/>
            <a:ext cx="4572000" cy="1295400"/>
          </a:xfrm>
          <a:prstGeom prst="rect">
            <a:avLst/>
          </a:prstGeom>
        </p:spPr>
        <p:txBody>
          <a:bodyPr anchor="b" anchorCtr="0">
            <a:normAutofit fontScale="85000" lnSpcReduction="20000"/>
            <a:scene3d>
              <a:camera prst="orthographicFront"/>
              <a:lightRig rig="soft" dir="t">
                <a:rot lat="0" lon="0" rev="2100000"/>
              </a:lightRig>
            </a:scene3d>
            <a:sp3d prstMaterial="matte"/>
          </a:bodyPr>
          <a:lstStyle/>
          <a:p>
            <a:pPr marL="0" marR="0" lvl="0" indent="0" algn="ctr" defTabSz="914400" eaLnBrk="1" fontAlgn="auto" latinLnBrk="0" hangingPunct="1">
              <a:lnSpc>
                <a:spcPct val="100000"/>
              </a:lnSpc>
              <a:spcBef>
                <a:spcPts val="0"/>
              </a:spcBef>
              <a:spcAft>
                <a:spcPts val="0"/>
              </a:spcAft>
              <a:buClrTx/>
              <a:buSzTx/>
              <a:buFontTx/>
              <a:buNone/>
              <a:tabLst/>
              <a:defRPr/>
            </a:pPr>
            <a:r>
              <a:rPr lang="en-IN" sz="5300" b="1" dirty="0" err="1" smtClean="0">
                <a:solidFill>
                  <a:schemeClr val="tx2">
                    <a:shade val="85000"/>
                    <a:satMod val="150000"/>
                  </a:schemeClr>
                </a:solidFill>
                <a:latin typeface="+mj-lt"/>
                <a:ea typeface="+mj-lt"/>
                <a:cs typeface="+mj-lt"/>
              </a:rPr>
              <a:t>Fundus</a:t>
            </a:r>
            <a:r>
              <a:rPr lang="en-IN" sz="5300" b="1" dirty="0" smtClean="0">
                <a:solidFill>
                  <a:schemeClr val="tx2">
                    <a:shade val="85000"/>
                    <a:satMod val="150000"/>
                  </a:schemeClr>
                </a:solidFill>
                <a:latin typeface="+mj-lt"/>
                <a:ea typeface="+mj-lt"/>
                <a:cs typeface="+mj-lt"/>
              </a:rPr>
              <a:t> </a:t>
            </a:r>
          </a:p>
          <a:p>
            <a:pPr marL="0" marR="0" lvl="0" indent="0" algn="ctr" defTabSz="914400" eaLnBrk="1" fontAlgn="auto" latinLnBrk="0" hangingPunct="1">
              <a:lnSpc>
                <a:spcPct val="100000"/>
              </a:lnSpc>
              <a:spcBef>
                <a:spcPts val="0"/>
              </a:spcBef>
              <a:spcAft>
                <a:spcPts val="0"/>
              </a:spcAft>
              <a:buClrTx/>
              <a:buSzTx/>
              <a:buFontTx/>
              <a:buNone/>
              <a:tabLst/>
              <a:defRPr/>
            </a:pPr>
            <a:r>
              <a:rPr lang="en-IN" sz="5300" b="1" dirty="0" smtClean="0">
                <a:solidFill>
                  <a:schemeClr val="tx2">
                    <a:shade val="85000"/>
                    <a:satMod val="150000"/>
                  </a:schemeClr>
                </a:solidFill>
                <a:latin typeface="+mj-lt"/>
                <a:ea typeface="+mj-lt"/>
                <a:cs typeface="+mj-lt"/>
              </a:rPr>
              <a:t>examination</a:t>
            </a:r>
            <a:r>
              <a:rPr kumimoji="0" lang="en-IN" sz="5300" b="1" i="0" u="none" strike="noStrike" kern="1200" cap="none" spc="0" normalizeH="0" baseline="0" noProof="0" dirty="0" smtClean="0">
                <a:ln>
                  <a:noFill/>
                </a:ln>
                <a:solidFill>
                  <a:schemeClr val="tx2">
                    <a:shade val="85000"/>
                    <a:satMod val="150000"/>
                  </a:schemeClr>
                </a:solidFill>
                <a:effectLst/>
                <a:uLnTx/>
                <a:uFillTx/>
                <a:latin typeface="+mj-lt"/>
                <a:ea typeface="+mj-lt"/>
                <a:cs typeface="+mj-lt"/>
              </a:rPr>
              <a:t> </a:t>
            </a:r>
            <a:endParaRPr kumimoji="0" lang="en-IN" sz="5300" b="1" i="0" u="none" strike="noStrike" kern="1200" cap="none" spc="0" normalizeH="0" baseline="0" noProof="0" dirty="0">
              <a:ln>
                <a:noFill/>
              </a:ln>
              <a:solidFill>
                <a:schemeClr val="tx2">
                  <a:shade val="85000"/>
                  <a:satMod val="150000"/>
                </a:schemeClr>
              </a:solidFill>
              <a:effectLst/>
              <a:uLnTx/>
              <a:uFillTx/>
              <a:latin typeface="+mj-lt"/>
              <a:ea typeface="+mj-lt"/>
              <a:cs typeface="+mj-lt"/>
            </a:endParaRPr>
          </a:p>
        </p:txBody>
      </p:sp>
      <p:sp>
        <p:nvSpPr>
          <p:cNvPr id="7" name="Content Placeholder 2"/>
          <p:cNvSpPr txBox="1">
            <a:spLocks/>
          </p:cNvSpPr>
          <p:nvPr/>
        </p:nvSpPr>
        <p:spPr>
          <a:xfrm>
            <a:off x="4343400" y="1447800"/>
            <a:ext cx="4572000" cy="4648200"/>
          </a:xfrm>
          <a:prstGeom prst="rect">
            <a:avLst/>
          </a:prstGeom>
        </p:spPr>
        <p:txBody>
          <a:bodyPr lIns="45720" rIns="45720" anchor="t">
            <a:normAutofit/>
          </a:bodyPr>
          <a:lstStyle/>
          <a:p>
            <a:pPr marL="457200" indent="-274320">
              <a:buClr>
                <a:schemeClr val="accent1"/>
              </a:buClr>
              <a:buSzPct val="80000"/>
              <a:buFont typeface="Wingdings 2" pitchFamily="18" charset="2"/>
              <a:buChar char=""/>
            </a:pPr>
            <a:r>
              <a:rPr lang="en-IN" sz="2400" dirty="0" smtClean="0"/>
              <a:t>For other abnormalities accounting for optic nerve changes &amp;/or visual field defects (e.g., optic nerve pallor, disc </a:t>
            </a:r>
            <a:r>
              <a:rPr lang="en-IN" sz="2400" dirty="0" err="1" smtClean="0"/>
              <a:t>drusen</a:t>
            </a:r>
            <a:r>
              <a:rPr lang="en-IN" sz="2400" dirty="0" smtClean="0"/>
              <a:t>, optic nerve pits, disc edema due to CNS disease, macular degeneration, retinal vascular occlusion &amp; other retinal disease).</a:t>
            </a:r>
          </a:p>
          <a:p>
            <a:pPr marL="457200" marR="0" lvl="0" indent="-274320" algn="l" defTabSz="914400" eaLnBrk="1" fontAlgn="auto" latinLnBrk="0" hangingPunct="1">
              <a:lnSpc>
                <a:spcPct val="100000"/>
              </a:lnSpc>
              <a:spcBef>
                <a:spcPts val="0"/>
              </a:spcBef>
              <a:spcAft>
                <a:spcPts val="0"/>
              </a:spcAft>
              <a:buClr>
                <a:schemeClr val="accent1"/>
              </a:buClr>
              <a:buSzPct val="80000"/>
              <a:buFont typeface="Wingdings 2" pitchFamily="18" charset="2"/>
              <a:buChar char=""/>
              <a:tabLst/>
              <a:defRPr/>
            </a:pPr>
            <a:endParaRPr kumimoji="0" lang="en-IN" sz="2400" b="0" i="0" u="none" strike="noStrike" kern="0" cap="none" spc="0" normalizeH="0" baseline="0" noProof="0" dirty="0" smtClean="0">
              <a:ln>
                <a:noFill/>
              </a:ln>
              <a:solidFill>
                <a:schemeClr val="tx1"/>
              </a:solidFill>
              <a:effectLst/>
              <a:uLnTx/>
              <a:uFillTx/>
              <a:latin typeface="+mn-lt"/>
              <a:ea typeface="+mn-lt"/>
              <a:cs typeface="+mn-lt"/>
            </a:endParaRPr>
          </a:p>
          <a:p>
            <a:pPr marL="457200" marR="0" lvl="0" indent="-274320" algn="l" defTabSz="914400" eaLnBrk="1" fontAlgn="auto" latinLnBrk="0" hangingPunct="1">
              <a:lnSpc>
                <a:spcPct val="100000"/>
              </a:lnSpc>
              <a:spcBef>
                <a:spcPts val="0"/>
              </a:spcBef>
              <a:spcAft>
                <a:spcPts val="0"/>
              </a:spcAft>
              <a:buClr>
                <a:schemeClr val="accent1"/>
              </a:buClr>
              <a:buSzPct val="80000"/>
              <a:buFont typeface="Wingdings 2" pitchFamily="18" charset="2"/>
              <a:buChar char=""/>
              <a:tabLst/>
              <a:defRPr/>
            </a:pPr>
            <a:endParaRPr kumimoji="0" lang="en-IN" sz="2800" b="0" i="0" u="none" strike="noStrike" kern="0" cap="none" spc="0" normalizeH="0" baseline="0" noProof="0" dirty="0">
              <a:ln>
                <a:noFill/>
              </a:ln>
              <a:solidFill>
                <a:schemeClr val="tx1"/>
              </a:solidFill>
              <a:effectLst/>
              <a:uLnTx/>
              <a:uFillTx/>
              <a:latin typeface="+mn-lt"/>
              <a:ea typeface="+mn-lt"/>
              <a:cs typeface="+mn-lt"/>
            </a:endParaRPr>
          </a:p>
        </p:txBody>
      </p:sp>
      <p:sp>
        <p:nvSpPr>
          <p:cNvPr id="8" name="TextBox 7"/>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pic>
        <p:nvPicPr>
          <p:cNvPr id="10" name="Picture 6" descr="http://www.sunayanaeyehospital.com/images/Gonioscopy%20to%20evaluate%20angle%20of%20antirior%20chamber.jpg"/>
          <p:cNvPicPr>
            <a:picLocks noChangeAspect="1" noChangeArrowheads="1"/>
          </p:cNvPicPr>
          <p:nvPr/>
        </p:nvPicPr>
        <p:blipFill>
          <a:blip r:embed="rId2" cstate="print"/>
          <a:srcRect/>
          <a:stretch>
            <a:fillRect/>
          </a:stretch>
        </p:blipFill>
        <p:spPr bwMode="auto">
          <a:xfrm>
            <a:off x="762000" y="4495800"/>
            <a:ext cx="2933700" cy="2209800"/>
          </a:xfrm>
          <a:prstGeom prst="rect">
            <a:avLst/>
          </a:prstGeom>
          <a:ln w="38100" cap="sq">
            <a:solidFill>
              <a:srgbClr val="000000"/>
            </a:solidFill>
            <a:prstDash val="solid"/>
            <a:miter lim="800000"/>
          </a:ln>
          <a:effectLst>
            <a:outerShdw blurRad="50800" dist="38100" dir="2700000" algn="tl" rotWithShape="0">
              <a:srgbClr val="000000">
                <a:alpha val="43000"/>
              </a:srgbClr>
            </a:outerShdw>
          </a:effectLst>
        </p:spPr>
      </p:pic>
      <p:pic>
        <p:nvPicPr>
          <p:cNvPr id="26626" name="Picture 2" descr="http://www.highbloodpressureinfo.org/images/fundus-examination.jpg"/>
          <p:cNvPicPr>
            <a:picLocks noChangeAspect="1" noChangeArrowheads="1"/>
          </p:cNvPicPr>
          <p:nvPr/>
        </p:nvPicPr>
        <p:blipFill>
          <a:blip r:embed="rId3" cstate="print"/>
          <a:srcRect/>
          <a:stretch>
            <a:fillRect/>
          </a:stretch>
        </p:blipFill>
        <p:spPr bwMode="auto">
          <a:xfrm>
            <a:off x="4953000" y="4867275"/>
            <a:ext cx="2971800" cy="1990725"/>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0"/>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6" presetClass="entr" presetSubtype="16" fill="hold" grpId="1" nodeType="clickEffect">
                                  <p:stCondLst>
                                    <p:cond delay="0"/>
                                  </p:stCondLst>
                                  <p:childTnLst>
                                    <p:set>
                                      <p:cBhvr>
                                        <p:cTn id="18" dur="1" fill="hold">
                                          <p:stCondLst>
                                            <p:cond delay="0"/>
                                          </p:stCondLst>
                                        </p:cTn>
                                        <p:tgtEl>
                                          <p:spTgt spid="6"/>
                                        </p:tgtEl>
                                        <p:attrNameLst>
                                          <p:attrName>style.visibility</p:attrName>
                                        </p:attrNameLst>
                                      </p:cBhvr>
                                      <p:to>
                                        <p:strVal val="visible"/>
                                      </p:to>
                                    </p:set>
                                    <p:animEffect transition="in" filter="circle(in)">
                                      <p:cBhvr>
                                        <p:cTn id="19" dur="500"/>
                                        <p:tgtEl>
                                          <p:spTgt spid="6"/>
                                        </p:tgtEl>
                                      </p:cBhvr>
                                    </p:animEffect>
                                  </p:childTnLst>
                                </p:cTn>
                              </p:par>
                            </p:childTnLst>
                          </p:cTn>
                        </p:par>
                      </p:childTnLst>
                    </p:cTn>
                  </p:par>
                  <p:par>
                    <p:cTn id="20" fill="hold">
                      <p:stCondLst>
                        <p:cond delay="indefinite"/>
                      </p:stCondLst>
                      <p:childTnLst>
                        <p:par>
                          <p:cTn id="21" fill="hold">
                            <p:stCondLst>
                              <p:cond delay="0"/>
                            </p:stCondLst>
                            <p:childTnLst>
                              <p:par>
                                <p:cTn id="22" presetID="1" presetClass="entr" presetSubtype="0" fill="hold" grpId="0" nodeType="clickEffect">
                                  <p:stCondLst>
                                    <p:cond delay="0"/>
                                  </p:stCondLst>
                                  <p:childTnLst>
                                    <p:set>
                                      <p:cBhvr>
                                        <p:cTn id="23" dur="1" fill="hold">
                                          <p:stCondLst>
                                            <p:cond delay="0"/>
                                          </p:stCondLst>
                                        </p:cTn>
                                        <p:tgtEl>
                                          <p:spTgt spid="7"/>
                                        </p:tgtEl>
                                        <p:attrNameLst>
                                          <p:attrName>style.visibility</p:attrName>
                                        </p:attrNameLst>
                                      </p:cBhvr>
                                      <p:to>
                                        <p:strVal val="visible"/>
                                      </p:to>
                                    </p:set>
                                  </p:childTnLst>
                                </p:cTn>
                              </p:par>
                              <p:par>
                                <p:cTn id="24" presetID="1" presetClass="entr" presetSubtype="0" fill="hold" nodeType="withEffect">
                                  <p:stCondLst>
                                    <p:cond delay="0"/>
                                  </p:stCondLst>
                                  <p:childTnLst>
                                    <p:set>
                                      <p:cBhvr>
                                        <p:cTn id="25" dur="1" fill="hold">
                                          <p:stCondLst>
                                            <p:cond delay="0"/>
                                          </p:stCondLst>
                                        </p:cTn>
                                        <p:tgtEl>
                                          <p:spTgt spid="2662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5" grpId="0"/>
      <p:bldP spid="6" grpId="1"/>
      <p:bldP spid="7" grpId="0"/>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76200"/>
            <a:ext cx="8763000" cy="914400"/>
          </a:xfrm>
        </p:spPr>
        <p:txBody>
          <a:bodyPr>
            <a:normAutofit fontScale="90000"/>
          </a:bodyPr>
          <a:lstStyle/>
          <a:p>
            <a:r>
              <a:rPr lang="en-IN" dirty="0" smtClean="0"/>
              <a:t>Supplemental ophthalmic testing </a:t>
            </a:r>
            <a:endParaRPr lang="en-IN" dirty="0"/>
          </a:p>
        </p:txBody>
      </p:sp>
      <p:sp>
        <p:nvSpPr>
          <p:cNvPr id="5" name="Content Placeholder 4"/>
          <p:cNvSpPr>
            <a:spLocks noGrp="1"/>
          </p:cNvSpPr>
          <p:nvPr>
            <p:ph idx="1"/>
          </p:nvPr>
        </p:nvSpPr>
        <p:spPr>
          <a:xfrm>
            <a:off x="152400" y="990601"/>
            <a:ext cx="8686800" cy="5791200"/>
          </a:xfrm>
        </p:spPr>
        <p:txBody>
          <a:bodyPr>
            <a:normAutofit lnSpcReduction="10000"/>
          </a:bodyPr>
          <a:lstStyle/>
          <a:p>
            <a:r>
              <a:rPr lang="en-IN" sz="2400" dirty="0" smtClean="0"/>
              <a:t>These include the following:-</a:t>
            </a:r>
          </a:p>
          <a:p>
            <a:endParaRPr lang="en-IN" sz="2400" dirty="0" smtClean="0"/>
          </a:p>
          <a:p>
            <a:pPr marL="640080" indent="-457200">
              <a:buNone/>
            </a:pPr>
            <a:r>
              <a:rPr lang="en-IN" sz="2400" dirty="0" smtClean="0"/>
              <a:t>1. Central corneal thickness measurement-Aids in interpretation of IOP readings &amp; to stratify patient risk for optic nerve damage.</a:t>
            </a:r>
          </a:p>
          <a:p>
            <a:pPr marL="640080" indent="-457200">
              <a:buAutoNum type="arabicPeriod"/>
            </a:pPr>
            <a:endParaRPr lang="en-IN" sz="2400" dirty="0" smtClean="0"/>
          </a:p>
          <a:p>
            <a:pPr marL="640080" indent="-457200">
              <a:buNone/>
            </a:pPr>
            <a:r>
              <a:rPr lang="en-IN" sz="2400" dirty="0" smtClean="0"/>
              <a:t>2. Visual field evaluation-</a:t>
            </a:r>
            <a:r>
              <a:rPr lang="en-IN" sz="2400" dirty="0" smtClean="0">
                <a:solidFill>
                  <a:srgbClr val="C00000"/>
                </a:solidFill>
              </a:rPr>
              <a:t>Automated static threshold </a:t>
            </a:r>
            <a:r>
              <a:rPr lang="en-IN" sz="2400" dirty="0" err="1" smtClean="0">
                <a:solidFill>
                  <a:srgbClr val="C00000"/>
                </a:solidFill>
              </a:rPr>
              <a:t>perimetry</a:t>
            </a:r>
            <a:r>
              <a:rPr lang="en-IN" sz="2400" dirty="0" smtClean="0">
                <a:solidFill>
                  <a:srgbClr val="C00000"/>
                </a:solidFill>
              </a:rPr>
              <a:t> is the preferred technique.</a:t>
            </a:r>
          </a:p>
          <a:p>
            <a:pPr>
              <a:buFont typeface="Wingdings" pitchFamily="2" charset="2"/>
              <a:buChar char="ü"/>
            </a:pPr>
            <a:r>
              <a:rPr lang="en-IN" sz="2400" dirty="0" smtClean="0"/>
              <a:t>Careful manual combined kinetic &amp; static threshold testing (e.g., </a:t>
            </a:r>
            <a:r>
              <a:rPr lang="en-IN" sz="2400" dirty="0" err="1" smtClean="0"/>
              <a:t>Goldmann</a:t>
            </a:r>
            <a:r>
              <a:rPr lang="en-IN" sz="2400" dirty="0" smtClean="0"/>
              <a:t> visual fields) is an acceptable alternative </a:t>
            </a:r>
            <a:r>
              <a:rPr lang="en-IN" sz="2400" dirty="0" smtClean="0">
                <a:solidFill>
                  <a:srgbClr val="0070C0"/>
                </a:solidFill>
              </a:rPr>
              <a:t>when patients cannot perform automated </a:t>
            </a:r>
            <a:r>
              <a:rPr lang="en-IN" sz="2400" dirty="0" err="1" smtClean="0">
                <a:solidFill>
                  <a:srgbClr val="0070C0"/>
                </a:solidFill>
              </a:rPr>
              <a:t>perimetry</a:t>
            </a:r>
            <a:r>
              <a:rPr lang="en-IN" sz="2400" dirty="0" smtClean="0">
                <a:solidFill>
                  <a:srgbClr val="0070C0"/>
                </a:solidFill>
              </a:rPr>
              <a:t> reliably or if it is not available.</a:t>
            </a:r>
          </a:p>
          <a:p>
            <a:pPr>
              <a:buFont typeface="Wingdings" pitchFamily="2" charset="2"/>
              <a:buChar char="ü"/>
            </a:pPr>
            <a:r>
              <a:rPr lang="en-IN" sz="2400" dirty="0" smtClean="0"/>
              <a:t>Repeat, confirmatory visual field examinations may be required for test results that are unreliable or show a new glaucomatous defect before changing management</a:t>
            </a:r>
          </a:p>
          <a:p>
            <a:pPr>
              <a:buFont typeface="Wingdings" pitchFamily="2" charset="2"/>
              <a:buChar char="ü"/>
            </a:pPr>
            <a:endParaRPr lang="en-IN" sz="2400" dirty="0" smtClean="0"/>
          </a:p>
          <a:p>
            <a:pPr>
              <a:buNone/>
            </a:pPr>
            <a:r>
              <a:rPr lang="en-IN" sz="2400" dirty="0" smtClean="0"/>
              <a:t>3. Optic nerve head &amp; retinal nerve fibre layer analysis </a:t>
            </a:r>
            <a:endParaRPr lang="en-IN" sz="2400" dirty="0"/>
          </a:p>
        </p:txBody>
      </p:sp>
      <p:sp>
        <p:nvSpPr>
          <p:cNvPr id="6" name="TextBox 5"/>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spTree>
  </p:cSld>
  <p:clrMapOvr>
    <a:masterClrMapping/>
  </p:clrMapOvr>
  <p:transition>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5">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5">
                                            <p:txEl>
                                              <p:pRg st="6" end="6"/>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5">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uild="p"/>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81000"/>
            <a:ext cx="8305800" cy="838200"/>
          </a:xfrm>
        </p:spPr>
        <p:txBody>
          <a:bodyPr>
            <a:normAutofit fontScale="90000"/>
          </a:bodyPr>
          <a:lstStyle/>
          <a:p>
            <a:r>
              <a:rPr lang="en-IN" dirty="0" smtClean="0"/>
              <a:t>Glaucoma suspect management</a:t>
            </a:r>
            <a:endParaRPr lang="en-IN" dirty="0"/>
          </a:p>
        </p:txBody>
      </p:sp>
      <p:sp>
        <p:nvSpPr>
          <p:cNvPr id="3" name="Content Placeholder 2"/>
          <p:cNvSpPr>
            <a:spLocks noGrp="1"/>
          </p:cNvSpPr>
          <p:nvPr>
            <p:ph idx="1"/>
          </p:nvPr>
        </p:nvSpPr>
        <p:spPr>
          <a:xfrm>
            <a:off x="457200" y="1447800"/>
            <a:ext cx="8229600" cy="4800600"/>
          </a:xfrm>
        </p:spPr>
        <p:txBody>
          <a:bodyPr>
            <a:normAutofit fontScale="92500" lnSpcReduction="10000"/>
          </a:bodyPr>
          <a:lstStyle/>
          <a:p>
            <a:endParaRPr lang="en-IN" sz="2600" dirty="0" smtClean="0"/>
          </a:p>
          <a:p>
            <a:r>
              <a:rPr lang="en-IN" sz="2600" dirty="0" smtClean="0"/>
              <a:t>Decision to begin treatment of glaucoma suspects is complicated.</a:t>
            </a:r>
          </a:p>
          <a:p>
            <a:endParaRPr lang="en-IN" sz="2600" dirty="0" smtClean="0"/>
          </a:p>
          <a:p>
            <a:r>
              <a:rPr lang="en-IN" sz="2600" dirty="0" smtClean="0"/>
              <a:t>This </a:t>
            </a:r>
            <a:r>
              <a:rPr lang="en-IN" sz="2600" dirty="0" smtClean="0"/>
              <a:t>decision </a:t>
            </a:r>
            <a:r>
              <a:rPr lang="en-IN" sz="2600" dirty="0" smtClean="0"/>
              <a:t>is </a:t>
            </a:r>
            <a:r>
              <a:rPr lang="en-IN" sz="2600" dirty="0" smtClean="0"/>
              <a:t>particularly important, since therapy exposes patients to the risks, side effects &amp; expense of long-term treatment.</a:t>
            </a:r>
          </a:p>
          <a:p>
            <a:endParaRPr lang="en-IN" sz="2600" dirty="0" smtClean="0"/>
          </a:p>
          <a:p>
            <a:r>
              <a:rPr lang="en-IN" sz="2600" dirty="0" smtClean="0"/>
              <a:t> For some patients, risk of developing POAG is sufficiently high to justify starting treatment.</a:t>
            </a:r>
          </a:p>
          <a:p>
            <a:endParaRPr lang="en-IN" sz="2600" dirty="0" smtClean="0"/>
          </a:p>
          <a:p>
            <a:r>
              <a:rPr lang="en-IN" sz="2600" dirty="0" smtClean="0"/>
              <a:t>IOP is only modifiable parameter in glaucoma &amp; glaucoma suspects.</a:t>
            </a:r>
          </a:p>
          <a:p>
            <a:endParaRPr lang="en-IN" dirty="0" smtClean="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spTree>
  </p:cSld>
  <p:clrMapOvr>
    <a:masterClrMapping/>
  </p:clrMapOvr>
  <p:transition>
    <p:check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6" name="Straight Arrow Connector 5"/>
          <p:cNvCxnSpPr/>
          <p:nvPr/>
        </p:nvCxnSpPr>
        <p:spPr>
          <a:xfrm rot="10800000">
            <a:off x="2667000" y="2286000"/>
            <a:ext cx="990600" cy="7620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9" name="Title 1"/>
          <p:cNvSpPr txBox="1">
            <a:spLocks/>
          </p:cNvSpPr>
          <p:nvPr/>
        </p:nvSpPr>
        <p:spPr>
          <a:xfrm>
            <a:off x="457200" y="76200"/>
            <a:ext cx="8229600" cy="1143000"/>
          </a:xfrm>
          <a:prstGeom prst="rect">
            <a:avLst/>
          </a:prstGeom>
        </p:spPr>
        <p:txBody>
          <a:bodyP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IN" sz="5300" b="1" i="0" u="none" strike="noStrike" kern="1200" cap="none" spc="0" normalizeH="0" baseline="0" noProof="0" dirty="0" smtClean="0">
                <a:ln>
                  <a:noFill/>
                </a:ln>
                <a:solidFill>
                  <a:schemeClr val="tx2">
                    <a:shade val="85000"/>
                    <a:satMod val="150000"/>
                  </a:schemeClr>
                </a:solidFill>
                <a:effectLst/>
                <a:uLnTx/>
                <a:uFillTx/>
                <a:latin typeface="+mj-lt"/>
                <a:ea typeface="+mj-lt"/>
                <a:cs typeface="+mj-lt"/>
              </a:rPr>
              <a:t>Who is a glaucoma suspect?</a:t>
            </a:r>
            <a:endParaRPr kumimoji="0" lang="en-IN" sz="5300" b="1" i="0" u="none" strike="noStrike" kern="1200" cap="none" spc="0" normalizeH="0" baseline="0" noProof="0" dirty="0">
              <a:ln>
                <a:noFill/>
              </a:ln>
              <a:solidFill>
                <a:schemeClr val="tx2">
                  <a:shade val="85000"/>
                  <a:satMod val="150000"/>
                </a:schemeClr>
              </a:solidFill>
              <a:effectLst/>
              <a:uLnTx/>
              <a:uFillTx/>
              <a:latin typeface="+mj-lt"/>
              <a:ea typeface="+mj-lt"/>
              <a:cs typeface="+mj-lt"/>
            </a:endParaRPr>
          </a:p>
        </p:txBody>
      </p:sp>
      <p:sp>
        <p:nvSpPr>
          <p:cNvPr id="14" name="Oval 13"/>
          <p:cNvSpPr/>
          <p:nvPr/>
        </p:nvSpPr>
        <p:spPr>
          <a:xfrm>
            <a:off x="3352800" y="2819400"/>
            <a:ext cx="2362200" cy="1905000"/>
          </a:xfrm>
          <a:prstGeom prst="ellipse">
            <a:avLst/>
          </a:prstGeom>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en-IN" sz="2800" b="1" dirty="0" smtClean="0"/>
              <a:t>Any individual with</a:t>
            </a:r>
          </a:p>
        </p:txBody>
      </p:sp>
      <p:cxnSp>
        <p:nvCxnSpPr>
          <p:cNvPr id="15" name="Straight Arrow Connector 14"/>
          <p:cNvCxnSpPr/>
          <p:nvPr/>
        </p:nvCxnSpPr>
        <p:spPr>
          <a:xfrm flipV="1">
            <a:off x="5527534" y="2286000"/>
            <a:ext cx="1025666" cy="88858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17" name="Straight Arrow Connector 16"/>
          <p:cNvCxnSpPr/>
          <p:nvPr/>
        </p:nvCxnSpPr>
        <p:spPr>
          <a:xfrm rot="10800000" flipV="1">
            <a:off x="2895600" y="4546180"/>
            <a:ext cx="879334" cy="78782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cxnSp>
        <p:nvCxnSpPr>
          <p:cNvPr id="20" name="Straight Arrow Connector 19"/>
          <p:cNvCxnSpPr/>
          <p:nvPr/>
        </p:nvCxnSpPr>
        <p:spPr>
          <a:xfrm>
            <a:off x="5562600" y="4419600"/>
            <a:ext cx="990600" cy="838200"/>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25" name="Rounded Rectangle 24"/>
          <p:cNvSpPr/>
          <p:nvPr/>
        </p:nvSpPr>
        <p:spPr>
          <a:xfrm>
            <a:off x="6705600" y="5181600"/>
            <a:ext cx="2057400" cy="1143000"/>
          </a:xfrm>
          <a:prstGeom prst="roundRect">
            <a:avLst/>
          </a:prstGeom>
          <a:solidFill>
            <a:srgbClr val="2062C2"/>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en-IN" sz="2000" b="1" dirty="0" smtClean="0"/>
              <a:t>Family history of glaucoma</a:t>
            </a:r>
          </a:p>
        </p:txBody>
      </p:sp>
      <p:sp>
        <p:nvSpPr>
          <p:cNvPr id="26" name="Rounded Rectangle 25"/>
          <p:cNvSpPr/>
          <p:nvPr/>
        </p:nvSpPr>
        <p:spPr>
          <a:xfrm>
            <a:off x="6629400" y="1066800"/>
            <a:ext cx="2362200" cy="1219200"/>
          </a:xfrm>
          <a:prstGeom prst="roundRect">
            <a:avLst/>
          </a:prstGeom>
          <a:solidFill>
            <a:schemeClr val="accent6"/>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en-IN" sz="2000" b="1" dirty="0" smtClean="0"/>
              <a:t>Myopia, vascular disease, </a:t>
            </a:r>
            <a:r>
              <a:rPr lang="en-IN" sz="2000" b="1" dirty="0" err="1" smtClean="0"/>
              <a:t>migrane</a:t>
            </a:r>
            <a:r>
              <a:rPr lang="en-IN" sz="2000" b="1" dirty="0" smtClean="0"/>
              <a:t> or peripheral vasospasm </a:t>
            </a:r>
          </a:p>
        </p:txBody>
      </p:sp>
      <p:sp>
        <p:nvSpPr>
          <p:cNvPr id="28" name="Rounded Rectangle 27"/>
          <p:cNvSpPr/>
          <p:nvPr/>
        </p:nvSpPr>
        <p:spPr>
          <a:xfrm>
            <a:off x="7010400" y="3200400"/>
            <a:ext cx="2133600" cy="1219200"/>
          </a:xfrm>
          <a:prstGeom prst="roundRect">
            <a:avLst/>
          </a:prstGeom>
          <a:solidFill>
            <a:srgbClr val="B82A42"/>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en-IN" sz="2000" b="1" dirty="0" smtClean="0"/>
              <a:t>Old age, ethnicity, thin central corneas</a:t>
            </a:r>
          </a:p>
        </p:txBody>
      </p:sp>
      <p:sp>
        <p:nvSpPr>
          <p:cNvPr id="29" name="Rounded Rectangle 28"/>
          <p:cNvSpPr/>
          <p:nvPr/>
        </p:nvSpPr>
        <p:spPr>
          <a:xfrm>
            <a:off x="381000" y="1066800"/>
            <a:ext cx="2209800" cy="1219200"/>
          </a:xfrm>
          <a:prstGeom prst="roundRect">
            <a:avLst/>
          </a:prstGeom>
          <a:solidFill>
            <a:srgbClr val="FFC00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en-IN" sz="2000" b="1" dirty="0" smtClean="0"/>
              <a:t>Elevated IOP (OHT</a:t>
            </a:r>
            <a:r>
              <a:rPr lang="en-IN" sz="2400" b="1" dirty="0" smtClean="0"/>
              <a:t>)</a:t>
            </a:r>
          </a:p>
        </p:txBody>
      </p:sp>
      <p:cxnSp>
        <p:nvCxnSpPr>
          <p:cNvPr id="31" name="Straight Arrow Connector 30"/>
          <p:cNvCxnSpPr/>
          <p:nvPr/>
        </p:nvCxnSpPr>
        <p:spPr>
          <a:xfrm rot="10800000">
            <a:off x="2209801" y="3808411"/>
            <a:ext cx="10668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33" name="Rounded Rectangle 32"/>
          <p:cNvSpPr/>
          <p:nvPr/>
        </p:nvSpPr>
        <p:spPr>
          <a:xfrm>
            <a:off x="76200" y="3276600"/>
            <a:ext cx="2057400" cy="1219200"/>
          </a:xfrm>
          <a:prstGeom prst="roundRect">
            <a:avLst/>
          </a:prstGeom>
          <a:solidFill>
            <a:srgbClr val="9999FF"/>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en-IN" sz="2000" b="1" dirty="0" smtClean="0"/>
              <a:t>Suspicious but not diagnostic disc appearance </a:t>
            </a:r>
          </a:p>
        </p:txBody>
      </p:sp>
      <p:sp>
        <p:nvSpPr>
          <p:cNvPr id="34" name="Rounded Rectangle 33"/>
          <p:cNvSpPr/>
          <p:nvPr/>
        </p:nvSpPr>
        <p:spPr>
          <a:xfrm>
            <a:off x="381000" y="5257800"/>
            <a:ext cx="2209800" cy="1295400"/>
          </a:xfrm>
          <a:prstGeom prst="roundRect">
            <a:avLst/>
          </a:prstGeom>
          <a:solidFill>
            <a:srgbClr val="7030A0"/>
          </a:solidFill>
          <a:ln>
            <a:noFill/>
          </a:ln>
          <a:effectLst>
            <a:outerShdw blurRad="149987" dist="250190" dir="8460000" algn="ctr">
              <a:srgbClr val="000000">
                <a:alpha val="28000"/>
              </a:srgbClr>
            </a:outerShdw>
          </a:effectLst>
          <a:scene3d>
            <a:camera prst="orthographicFront">
              <a:rot lat="0" lon="0" rev="0"/>
            </a:camera>
            <a:lightRig rig="contrasting" dir="t">
              <a:rot lat="0" lon="0" rev="1500000"/>
            </a:lightRig>
          </a:scene3d>
          <a:sp3d prstMaterial="metal">
            <a:bevelT w="88900" h="88900"/>
          </a:sp3d>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buNone/>
            </a:pPr>
            <a:r>
              <a:rPr lang="en-IN" sz="2000" b="1" dirty="0" smtClean="0"/>
              <a:t>Suspicious but not diagnostic visual field changes</a:t>
            </a:r>
          </a:p>
        </p:txBody>
      </p:sp>
      <p:cxnSp>
        <p:nvCxnSpPr>
          <p:cNvPr id="35" name="Straight Arrow Connector 34"/>
          <p:cNvCxnSpPr/>
          <p:nvPr/>
        </p:nvCxnSpPr>
        <p:spPr>
          <a:xfrm>
            <a:off x="5791200" y="3810000"/>
            <a:ext cx="1143000" cy="1588"/>
          </a:xfrm>
          <a:prstGeom prst="straightConnector1">
            <a:avLst/>
          </a:prstGeom>
          <a:ln>
            <a:tailEnd type="arrow"/>
          </a:ln>
        </p:spPr>
        <p:style>
          <a:lnRef idx="3">
            <a:schemeClr val="dk1"/>
          </a:lnRef>
          <a:fillRef idx="0">
            <a:schemeClr val="dk1"/>
          </a:fillRef>
          <a:effectRef idx="2">
            <a:schemeClr val="dk1"/>
          </a:effectRef>
          <a:fontRef idx="minor">
            <a:schemeClr val="tx1"/>
          </a:fontRef>
        </p:style>
      </p:cxnSp>
      <p:sp>
        <p:nvSpPr>
          <p:cNvPr id="39" name="Rectangle 38"/>
          <p:cNvSpPr/>
          <p:nvPr/>
        </p:nvSpPr>
        <p:spPr>
          <a:xfrm>
            <a:off x="1371600" y="6488668"/>
            <a:ext cx="7772400" cy="369332"/>
          </a:xfrm>
          <a:prstGeom prst="rect">
            <a:avLst/>
          </a:prstGeom>
        </p:spPr>
        <p:txBody>
          <a:bodyPr wrap="square">
            <a:spAutoFit/>
          </a:bodyPr>
          <a:lstStyle/>
          <a:p>
            <a:pPr algn="r"/>
            <a:r>
              <a:rPr lang="en-IN" i="1" dirty="0" smtClean="0">
                <a:hlinkClick r:id="rId2"/>
              </a:rPr>
              <a:t>http://one.aao.org/CE/PracticeGuidelines/PPP.aspx</a:t>
            </a:r>
            <a:r>
              <a:rPr lang="en-IN" i="1" dirty="0" smtClean="0"/>
              <a:t> Last accessed 15th May 2012</a:t>
            </a:r>
            <a:endParaRPr lang="en-IN" i="1" dirty="0"/>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14"/>
                                        </p:tgtEl>
                                        <p:attrNameLst>
                                          <p:attrName>style.visibility</p:attrName>
                                        </p:attrNameLst>
                                      </p:cBhvr>
                                      <p:to>
                                        <p:strVal val="visible"/>
                                      </p:to>
                                    </p:set>
                                    <p:animEffect transition="in" filter="circle(in)">
                                      <p:cBhvr>
                                        <p:cTn id="7" dur="500"/>
                                        <p:tgtEl>
                                          <p:spTgt spid="14"/>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4" fill="hold" nodeType="clickEffect">
                                  <p:stCondLst>
                                    <p:cond delay="0"/>
                                  </p:stCondLst>
                                  <p:childTnLst>
                                    <p:set>
                                      <p:cBhvr>
                                        <p:cTn id="11" dur="1" fill="hold">
                                          <p:stCondLst>
                                            <p:cond delay="0"/>
                                          </p:stCondLst>
                                        </p:cTn>
                                        <p:tgtEl>
                                          <p:spTgt spid="6"/>
                                        </p:tgtEl>
                                        <p:attrNameLst>
                                          <p:attrName>style.visibility</p:attrName>
                                        </p:attrNameLst>
                                      </p:cBhvr>
                                      <p:to>
                                        <p:strVal val="visible"/>
                                      </p:to>
                                    </p:set>
                                    <p:animEffect transition="in" filter="wipe(down)">
                                      <p:cBhvr>
                                        <p:cTn id="12" dur="500"/>
                                        <p:tgtEl>
                                          <p:spTgt spid="6"/>
                                        </p:tgtEl>
                                      </p:cBhvr>
                                    </p:animEffect>
                                  </p:childTnLst>
                                </p:cTn>
                              </p:par>
                              <p:par>
                                <p:cTn id="13" presetID="22" presetClass="entr" presetSubtype="4" fill="hold" grpId="0" nodeType="withEffect">
                                  <p:stCondLst>
                                    <p:cond delay="0"/>
                                  </p:stCondLst>
                                  <p:childTnLst>
                                    <p:set>
                                      <p:cBhvr>
                                        <p:cTn id="14" dur="1" fill="hold">
                                          <p:stCondLst>
                                            <p:cond delay="0"/>
                                          </p:stCondLst>
                                        </p:cTn>
                                        <p:tgtEl>
                                          <p:spTgt spid="29"/>
                                        </p:tgtEl>
                                        <p:attrNameLst>
                                          <p:attrName>style.visibility</p:attrName>
                                        </p:attrNameLst>
                                      </p:cBhvr>
                                      <p:to>
                                        <p:strVal val="visible"/>
                                      </p:to>
                                    </p:set>
                                    <p:animEffect transition="in" filter="wipe(down)">
                                      <p:cBhvr>
                                        <p:cTn id="15" dur="500"/>
                                        <p:tgtEl>
                                          <p:spTgt spid="29"/>
                                        </p:tgtEl>
                                      </p:cBhvr>
                                    </p:animEffect>
                                  </p:childTnLst>
                                </p:cTn>
                              </p:par>
                            </p:childTnLst>
                          </p:cTn>
                        </p:par>
                      </p:childTnLst>
                    </p:cTn>
                  </p:par>
                  <p:par>
                    <p:cTn id="16" fill="hold">
                      <p:stCondLst>
                        <p:cond delay="indefinite"/>
                      </p:stCondLst>
                      <p:childTnLst>
                        <p:par>
                          <p:cTn id="17" fill="hold">
                            <p:stCondLst>
                              <p:cond delay="0"/>
                            </p:stCondLst>
                            <p:childTnLst>
                              <p:par>
                                <p:cTn id="18" presetID="22" presetClass="entr" presetSubtype="2" fill="hold" nodeType="clickEffect">
                                  <p:stCondLst>
                                    <p:cond delay="0"/>
                                  </p:stCondLst>
                                  <p:childTnLst>
                                    <p:set>
                                      <p:cBhvr>
                                        <p:cTn id="19" dur="1" fill="hold">
                                          <p:stCondLst>
                                            <p:cond delay="0"/>
                                          </p:stCondLst>
                                        </p:cTn>
                                        <p:tgtEl>
                                          <p:spTgt spid="31"/>
                                        </p:tgtEl>
                                        <p:attrNameLst>
                                          <p:attrName>style.visibility</p:attrName>
                                        </p:attrNameLst>
                                      </p:cBhvr>
                                      <p:to>
                                        <p:strVal val="visible"/>
                                      </p:to>
                                    </p:set>
                                    <p:animEffect transition="in" filter="wipe(right)">
                                      <p:cBhvr>
                                        <p:cTn id="20" dur="500"/>
                                        <p:tgtEl>
                                          <p:spTgt spid="31"/>
                                        </p:tgtEl>
                                      </p:cBhvr>
                                    </p:animEffect>
                                  </p:childTnLst>
                                </p:cTn>
                              </p:par>
                              <p:par>
                                <p:cTn id="21" presetID="22" presetClass="entr" presetSubtype="2" fill="hold" grpId="0" nodeType="withEffect">
                                  <p:stCondLst>
                                    <p:cond delay="0"/>
                                  </p:stCondLst>
                                  <p:childTnLst>
                                    <p:set>
                                      <p:cBhvr>
                                        <p:cTn id="22" dur="1" fill="hold">
                                          <p:stCondLst>
                                            <p:cond delay="0"/>
                                          </p:stCondLst>
                                        </p:cTn>
                                        <p:tgtEl>
                                          <p:spTgt spid="33"/>
                                        </p:tgtEl>
                                        <p:attrNameLst>
                                          <p:attrName>style.visibility</p:attrName>
                                        </p:attrNameLst>
                                      </p:cBhvr>
                                      <p:to>
                                        <p:strVal val="visible"/>
                                      </p:to>
                                    </p:set>
                                    <p:animEffect transition="in" filter="wipe(right)">
                                      <p:cBhvr>
                                        <p:cTn id="23" dur="500"/>
                                        <p:tgtEl>
                                          <p:spTgt spid="33"/>
                                        </p:tgtEl>
                                      </p:cBhvr>
                                    </p:animEffect>
                                  </p:childTnLst>
                                </p:cTn>
                              </p:par>
                            </p:childTnLst>
                          </p:cTn>
                        </p:par>
                      </p:childTnLst>
                    </p:cTn>
                  </p:par>
                  <p:par>
                    <p:cTn id="24" fill="hold">
                      <p:stCondLst>
                        <p:cond delay="indefinite"/>
                      </p:stCondLst>
                      <p:childTnLst>
                        <p:par>
                          <p:cTn id="25" fill="hold">
                            <p:stCondLst>
                              <p:cond delay="0"/>
                            </p:stCondLst>
                            <p:childTnLst>
                              <p:par>
                                <p:cTn id="26" presetID="22" presetClass="entr" presetSubtype="2" fill="hold" grpId="0" nodeType="clickEffect">
                                  <p:stCondLst>
                                    <p:cond delay="0"/>
                                  </p:stCondLst>
                                  <p:childTnLst>
                                    <p:set>
                                      <p:cBhvr>
                                        <p:cTn id="27" dur="1" fill="hold">
                                          <p:stCondLst>
                                            <p:cond delay="0"/>
                                          </p:stCondLst>
                                        </p:cTn>
                                        <p:tgtEl>
                                          <p:spTgt spid="34"/>
                                        </p:tgtEl>
                                        <p:attrNameLst>
                                          <p:attrName>style.visibility</p:attrName>
                                        </p:attrNameLst>
                                      </p:cBhvr>
                                      <p:to>
                                        <p:strVal val="visible"/>
                                      </p:to>
                                    </p:set>
                                    <p:animEffect transition="in" filter="wipe(right)">
                                      <p:cBhvr>
                                        <p:cTn id="28" dur="500"/>
                                        <p:tgtEl>
                                          <p:spTgt spid="34"/>
                                        </p:tgtEl>
                                      </p:cBhvr>
                                    </p:animEffect>
                                  </p:childTnLst>
                                </p:cTn>
                              </p:par>
                              <p:par>
                                <p:cTn id="29" presetID="22" presetClass="entr" presetSubtype="2" fill="hold" nodeType="with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wipe(right)">
                                      <p:cBhvr>
                                        <p:cTn id="31" dur="500"/>
                                        <p:tgtEl>
                                          <p:spTgt spid="17"/>
                                        </p:tgtEl>
                                      </p:cBhvr>
                                    </p:animEffect>
                                  </p:childTnLst>
                                </p:cTn>
                              </p:par>
                            </p:childTnLst>
                          </p:cTn>
                        </p:par>
                      </p:childTnLst>
                    </p:cTn>
                  </p:par>
                  <p:par>
                    <p:cTn id="32" fill="hold">
                      <p:stCondLst>
                        <p:cond delay="indefinite"/>
                      </p:stCondLst>
                      <p:childTnLst>
                        <p:par>
                          <p:cTn id="33" fill="hold">
                            <p:stCondLst>
                              <p:cond delay="0"/>
                            </p:stCondLst>
                            <p:childTnLst>
                              <p:par>
                                <p:cTn id="34" presetID="22" presetClass="entr" presetSubtype="8" fill="hold" grpId="0" nodeType="clickEffect">
                                  <p:stCondLst>
                                    <p:cond delay="0"/>
                                  </p:stCondLst>
                                  <p:childTnLst>
                                    <p:set>
                                      <p:cBhvr>
                                        <p:cTn id="35" dur="1" fill="hold">
                                          <p:stCondLst>
                                            <p:cond delay="0"/>
                                          </p:stCondLst>
                                        </p:cTn>
                                        <p:tgtEl>
                                          <p:spTgt spid="25"/>
                                        </p:tgtEl>
                                        <p:attrNameLst>
                                          <p:attrName>style.visibility</p:attrName>
                                        </p:attrNameLst>
                                      </p:cBhvr>
                                      <p:to>
                                        <p:strVal val="visible"/>
                                      </p:to>
                                    </p:set>
                                    <p:animEffect transition="in" filter="wipe(left)">
                                      <p:cBhvr>
                                        <p:cTn id="36" dur="500"/>
                                        <p:tgtEl>
                                          <p:spTgt spid="25"/>
                                        </p:tgtEl>
                                      </p:cBhvr>
                                    </p:animEffect>
                                  </p:childTnLst>
                                </p:cTn>
                              </p:par>
                              <p:par>
                                <p:cTn id="37" presetID="22" presetClass="entr" presetSubtype="8" fill="hold" nodeType="withEffect">
                                  <p:stCondLst>
                                    <p:cond delay="0"/>
                                  </p:stCondLst>
                                  <p:childTnLst>
                                    <p:set>
                                      <p:cBhvr>
                                        <p:cTn id="38" dur="1" fill="hold">
                                          <p:stCondLst>
                                            <p:cond delay="0"/>
                                          </p:stCondLst>
                                        </p:cTn>
                                        <p:tgtEl>
                                          <p:spTgt spid="20"/>
                                        </p:tgtEl>
                                        <p:attrNameLst>
                                          <p:attrName>style.visibility</p:attrName>
                                        </p:attrNameLst>
                                      </p:cBhvr>
                                      <p:to>
                                        <p:strVal val="visible"/>
                                      </p:to>
                                    </p:set>
                                    <p:animEffect transition="in" filter="wipe(left)">
                                      <p:cBhvr>
                                        <p:cTn id="39" dur="500"/>
                                        <p:tgtEl>
                                          <p:spTgt spid="20"/>
                                        </p:tgtEl>
                                      </p:cBhvr>
                                    </p:animEffect>
                                  </p:childTnLst>
                                </p:cTn>
                              </p:par>
                            </p:childTnLst>
                          </p:cTn>
                        </p:par>
                      </p:childTnLst>
                    </p:cTn>
                  </p:par>
                  <p:par>
                    <p:cTn id="40" fill="hold">
                      <p:stCondLst>
                        <p:cond delay="indefinite"/>
                      </p:stCondLst>
                      <p:childTnLst>
                        <p:par>
                          <p:cTn id="41" fill="hold">
                            <p:stCondLst>
                              <p:cond delay="0"/>
                            </p:stCondLst>
                            <p:childTnLst>
                              <p:par>
                                <p:cTn id="42" presetID="22" presetClass="entr" presetSubtype="8" fill="hold" grpId="0" nodeType="clickEffect">
                                  <p:stCondLst>
                                    <p:cond delay="0"/>
                                  </p:stCondLst>
                                  <p:childTnLst>
                                    <p:set>
                                      <p:cBhvr>
                                        <p:cTn id="43" dur="1" fill="hold">
                                          <p:stCondLst>
                                            <p:cond delay="0"/>
                                          </p:stCondLst>
                                        </p:cTn>
                                        <p:tgtEl>
                                          <p:spTgt spid="28"/>
                                        </p:tgtEl>
                                        <p:attrNameLst>
                                          <p:attrName>style.visibility</p:attrName>
                                        </p:attrNameLst>
                                      </p:cBhvr>
                                      <p:to>
                                        <p:strVal val="visible"/>
                                      </p:to>
                                    </p:set>
                                    <p:animEffect transition="in" filter="wipe(left)">
                                      <p:cBhvr>
                                        <p:cTn id="44" dur="500"/>
                                        <p:tgtEl>
                                          <p:spTgt spid="28"/>
                                        </p:tgtEl>
                                      </p:cBhvr>
                                    </p:animEffect>
                                  </p:childTnLst>
                                </p:cTn>
                              </p:par>
                              <p:par>
                                <p:cTn id="45" presetID="22" presetClass="entr" presetSubtype="8" fill="hold" nodeType="withEffect">
                                  <p:stCondLst>
                                    <p:cond delay="0"/>
                                  </p:stCondLst>
                                  <p:childTnLst>
                                    <p:set>
                                      <p:cBhvr>
                                        <p:cTn id="46" dur="1" fill="hold">
                                          <p:stCondLst>
                                            <p:cond delay="0"/>
                                          </p:stCondLst>
                                        </p:cTn>
                                        <p:tgtEl>
                                          <p:spTgt spid="35"/>
                                        </p:tgtEl>
                                        <p:attrNameLst>
                                          <p:attrName>style.visibility</p:attrName>
                                        </p:attrNameLst>
                                      </p:cBhvr>
                                      <p:to>
                                        <p:strVal val="visible"/>
                                      </p:to>
                                    </p:set>
                                    <p:animEffect transition="in" filter="wipe(left)">
                                      <p:cBhvr>
                                        <p:cTn id="47" dur="500"/>
                                        <p:tgtEl>
                                          <p:spTgt spid="35"/>
                                        </p:tgtEl>
                                      </p:cBhvr>
                                    </p:animEffect>
                                  </p:childTnLst>
                                </p:cTn>
                              </p:par>
                            </p:childTnLst>
                          </p:cTn>
                        </p:par>
                      </p:childTnLst>
                    </p:cTn>
                  </p:par>
                  <p:par>
                    <p:cTn id="48" fill="hold">
                      <p:stCondLst>
                        <p:cond delay="indefinite"/>
                      </p:stCondLst>
                      <p:childTnLst>
                        <p:par>
                          <p:cTn id="49" fill="hold">
                            <p:stCondLst>
                              <p:cond delay="0"/>
                            </p:stCondLst>
                            <p:childTnLst>
                              <p:par>
                                <p:cTn id="50" presetID="22" presetClass="entr" presetSubtype="8" fill="hold" grpId="0" nodeType="clickEffect">
                                  <p:stCondLst>
                                    <p:cond delay="0"/>
                                  </p:stCondLst>
                                  <p:childTnLst>
                                    <p:set>
                                      <p:cBhvr>
                                        <p:cTn id="51" dur="1" fill="hold">
                                          <p:stCondLst>
                                            <p:cond delay="0"/>
                                          </p:stCondLst>
                                        </p:cTn>
                                        <p:tgtEl>
                                          <p:spTgt spid="26"/>
                                        </p:tgtEl>
                                        <p:attrNameLst>
                                          <p:attrName>style.visibility</p:attrName>
                                        </p:attrNameLst>
                                      </p:cBhvr>
                                      <p:to>
                                        <p:strVal val="visible"/>
                                      </p:to>
                                    </p:set>
                                    <p:animEffect transition="in" filter="wipe(left)">
                                      <p:cBhvr>
                                        <p:cTn id="52" dur="500"/>
                                        <p:tgtEl>
                                          <p:spTgt spid="26"/>
                                        </p:tgtEl>
                                      </p:cBhvr>
                                    </p:animEffect>
                                  </p:childTnLst>
                                </p:cTn>
                              </p:par>
                              <p:par>
                                <p:cTn id="53" presetID="22" presetClass="entr" presetSubtype="8" fill="hold" nodeType="with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wipe(left)">
                                      <p:cBhvr>
                                        <p:cTn id="55" dur="500"/>
                                        <p:tgtEl>
                                          <p:spTgt spid="1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4" grpId="0" animBg="1"/>
      <p:bldP spid="25" grpId="0" animBg="1"/>
      <p:bldP spid="26" grpId="0" animBg="1"/>
      <p:bldP spid="28" grpId="0" animBg="1"/>
      <p:bldP spid="29" grpId="0" animBg="1"/>
      <p:bldP spid="33" grpId="0" animBg="1"/>
      <p:bldP spid="34" grpId="0" animBg="1"/>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524000"/>
          </a:xfrm>
        </p:spPr>
        <p:txBody>
          <a:bodyPr>
            <a:noAutofit/>
          </a:bodyPr>
          <a:lstStyle/>
          <a:p>
            <a:r>
              <a:rPr lang="en-IN" sz="4400" dirty="0" smtClean="0"/>
              <a:t>Deciding when to treat</a:t>
            </a:r>
            <a:br>
              <a:rPr lang="en-IN" sz="4400" dirty="0" smtClean="0"/>
            </a:br>
            <a:r>
              <a:rPr lang="en-IN" sz="4400" dirty="0" smtClean="0"/>
              <a:t> glaucoma suspect</a:t>
            </a:r>
            <a:endParaRPr lang="en-IN" sz="4400" dirty="0"/>
          </a:p>
        </p:txBody>
      </p:sp>
      <p:sp>
        <p:nvSpPr>
          <p:cNvPr id="3" name="Content Placeholder 2"/>
          <p:cNvSpPr>
            <a:spLocks noGrp="1"/>
          </p:cNvSpPr>
          <p:nvPr>
            <p:ph idx="1"/>
          </p:nvPr>
        </p:nvSpPr>
        <p:spPr>
          <a:xfrm>
            <a:off x="76200" y="1676400"/>
            <a:ext cx="8839200" cy="5105400"/>
          </a:xfrm>
        </p:spPr>
        <p:txBody>
          <a:bodyPr>
            <a:normAutofit fontScale="25000" lnSpcReduction="20000"/>
          </a:bodyPr>
          <a:lstStyle/>
          <a:p>
            <a:r>
              <a:rPr lang="en-IN" sz="9600" dirty="0" smtClean="0"/>
              <a:t>Patient showing evidence of optic nerve deterioration based on –</a:t>
            </a:r>
          </a:p>
          <a:p>
            <a:pPr>
              <a:lnSpc>
                <a:spcPct val="120000"/>
              </a:lnSpc>
              <a:buFont typeface="Wingdings" pitchFamily="2" charset="2"/>
              <a:buChar char="Ø"/>
            </a:pPr>
            <a:r>
              <a:rPr lang="en-IN" sz="9600" dirty="0" smtClean="0"/>
              <a:t>ONH appearance ,RNFL loss or </a:t>
            </a:r>
          </a:p>
          <a:p>
            <a:pPr>
              <a:lnSpc>
                <a:spcPct val="120000"/>
              </a:lnSpc>
              <a:buFont typeface="Wingdings" pitchFamily="2" charset="2"/>
              <a:buChar char="Ø"/>
            </a:pPr>
            <a:r>
              <a:rPr lang="en-IN" sz="9600" dirty="0" smtClean="0"/>
              <a:t>Visual field changes consistent with glaucomatous damage has developed POAG and should be treated.</a:t>
            </a:r>
          </a:p>
          <a:p>
            <a:pPr>
              <a:lnSpc>
                <a:spcPct val="120000"/>
              </a:lnSpc>
              <a:buFont typeface="Wingdings" pitchFamily="2" charset="2"/>
              <a:buChar char="Ø"/>
            </a:pPr>
            <a:r>
              <a:rPr lang="en-IN" sz="9600" dirty="0" smtClean="0">
                <a:solidFill>
                  <a:srgbClr val="0070C0"/>
                </a:solidFill>
              </a:rPr>
              <a:t>Subtle abnormalities in optic disc &amp; RNFL are best detected by comparing periodic </a:t>
            </a:r>
            <a:r>
              <a:rPr lang="en-IN" sz="9600" dirty="0" err="1" smtClean="0">
                <a:solidFill>
                  <a:srgbClr val="0070C0"/>
                </a:solidFill>
              </a:rPr>
              <a:t>fundus</a:t>
            </a:r>
            <a:r>
              <a:rPr lang="en-IN" sz="9600" dirty="0" smtClean="0">
                <a:solidFill>
                  <a:srgbClr val="0070C0"/>
                </a:solidFill>
              </a:rPr>
              <a:t> imaging with disc &amp; RNFL photography and computerized imaging of optic nerve and nerve </a:t>
            </a:r>
            <a:r>
              <a:rPr lang="en-IN" sz="9600" dirty="0" err="1" smtClean="0">
                <a:solidFill>
                  <a:srgbClr val="0070C0"/>
                </a:solidFill>
              </a:rPr>
              <a:t>fiber</a:t>
            </a:r>
            <a:r>
              <a:rPr lang="en-IN" sz="9600" dirty="0" smtClean="0">
                <a:solidFill>
                  <a:srgbClr val="0070C0"/>
                </a:solidFill>
              </a:rPr>
              <a:t> layer.</a:t>
            </a:r>
          </a:p>
          <a:p>
            <a:pPr>
              <a:buFont typeface="Wingdings" pitchFamily="2" charset="2"/>
              <a:buChar char="Ø"/>
            </a:pPr>
            <a:endParaRPr lang="en-IN" sz="9600" dirty="0" smtClean="0"/>
          </a:p>
          <a:p>
            <a:r>
              <a:rPr lang="en-IN" sz="9600" dirty="0" smtClean="0"/>
              <a:t>Patient  demonstrating very high IOP in which optic nerve damage is likely to occur. </a:t>
            </a:r>
          </a:p>
          <a:p>
            <a:endParaRPr lang="en-IN" sz="9600" dirty="0" smtClean="0"/>
          </a:p>
          <a:p>
            <a:r>
              <a:rPr lang="en-IN" sz="9600" dirty="0" smtClean="0"/>
              <a:t>Patients  with risk factors like optic nerve appearance very suspicious for glaucomatous damage, a strong family history of glaucoma, borderline visual field test findings, high myopia, or </a:t>
            </a:r>
            <a:r>
              <a:rPr lang="en-IN" sz="9600" dirty="0" err="1" smtClean="0"/>
              <a:t>pseudoexfoliation</a:t>
            </a:r>
            <a:r>
              <a:rPr lang="en-IN" sz="9600" dirty="0" smtClean="0"/>
              <a:t> (exfoliation syndrome). </a:t>
            </a:r>
          </a:p>
          <a:p>
            <a:endParaRPr lang="en-IN" dirty="0"/>
          </a:p>
        </p:txBody>
      </p:sp>
      <p:sp>
        <p:nvSpPr>
          <p:cNvPr id="6" name="TextBox 5"/>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sp>
        <p:nvSpPr>
          <p:cNvPr id="7" name="Rounded Rectangle 6"/>
          <p:cNvSpPr/>
          <p:nvPr/>
        </p:nvSpPr>
        <p:spPr>
          <a:xfrm>
            <a:off x="762000" y="3124200"/>
            <a:ext cx="7543800" cy="1295400"/>
          </a:xfrm>
          <a:prstGeom prst="roundRect">
            <a:avLst/>
          </a:prstGeom>
          <a:solidFill>
            <a:srgbClr val="CCECFF"/>
          </a:solid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2400" b="1" dirty="0" smtClean="0">
                <a:solidFill>
                  <a:schemeClr val="accent4">
                    <a:lumMod val="75000"/>
                  </a:schemeClr>
                </a:solidFill>
              </a:rPr>
              <a:t>Whatever the scenario, a discussion must occur between the physician &amp; patient to outline the risks &amp; benefits of treatment versus </a:t>
            </a:r>
            <a:r>
              <a:rPr lang="en-IN" sz="2400" b="1" dirty="0" err="1" smtClean="0">
                <a:solidFill>
                  <a:schemeClr val="accent4">
                    <a:lumMod val="75000"/>
                  </a:schemeClr>
                </a:solidFill>
              </a:rPr>
              <a:t>nontreatment</a:t>
            </a:r>
            <a:r>
              <a:rPr lang="en-IN" sz="2400" b="1" dirty="0" smtClean="0">
                <a:solidFill>
                  <a:schemeClr val="accent4">
                    <a:lumMod val="75000"/>
                  </a:schemeClr>
                </a:solidFill>
              </a:rPr>
              <a:t> </a:t>
            </a:r>
          </a:p>
        </p:txBody>
      </p:sp>
    </p:spTree>
  </p:cSld>
  <p:clrMapOvr>
    <a:masterClrMapping/>
  </p:clrMapOvr>
  <p:transition>
    <p:split dir="in"/>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27" presetClass="entr" presetSubtype="0" fill="hold" grpId="0" nodeType="clickEffect">
                                  <p:stCondLst>
                                    <p:cond delay="0"/>
                                  </p:stCondLst>
                                  <p:iterate type="lt">
                                    <p:tmPct val="50000"/>
                                  </p:iterate>
                                  <p:childTnLst>
                                    <p:set>
                                      <p:cBhvr>
                                        <p:cTn id="30" dur="1" fill="hold">
                                          <p:stCondLst>
                                            <p:cond delay="0"/>
                                          </p:stCondLst>
                                        </p:cTn>
                                        <p:tgtEl>
                                          <p:spTgt spid="7"/>
                                        </p:tgtEl>
                                        <p:attrNameLst>
                                          <p:attrName>style.visibility</p:attrName>
                                        </p:attrNameLst>
                                      </p:cBhvr>
                                      <p:to>
                                        <p:strVal val="visible"/>
                                      </p:to>
                                    </p:set>
                                    <p:anim calcmode="discrete" valueType="clr">
                                      <p:cBhvr override="childStyle">
                                        <p:cTn id="31" dur="80"/>
                                        <p:tgtEl>
                                          <p:spTgt spid="7"/>
                                        </p:tgtEl>
                                        <p:attrNameLst>
                                          <p:attrName>style.color</p:attrName>
                                        </p:attrNameLst>
                                      </p:cBhvr>
                                      <p:tavLst>
                                        <p:tav tm="0">
                                          <p:val>
                                            <p:clrVal>
                                              <a:schemeClr val="accent2"/>
                                            </p:clrVal>
                                          </p:val>
                                        </p:tav>
                                        <p:tav tm="50000">
                                          <p:val>
                                            <p:clrVal>
                                              <a:schemeClr val="hlink"/>
                                            </p:clrVal>
                                          </p:val>
                                        </p:tav>
                                      </p:tavLst>
                                    </p:anim>
                                    <p:anim calcmode="discrete" valueType="clr">
                                      <p:cBhvr>
                                        <p:cTn id="32" dur="80"/>
                                        <p:tgtEl>
                                          <p:spTgt spid="7"/>
                                        </p:tgtEl>
                                        <p:attrNameLst>
                                          <p:attrName>fillcolor</p:attrName>
                                        </p:attrNameLst>
                                      </p:cBhvr>
                                      <p:tavLst>
                                        <p:tav tm="0">
                                          <p:val>
                                            <p:clrVal>
                                              <a:schemeClr val="accent2"/>
                                            </p:clrVal>
                                          </p:val>
                                        </p:tav>
                                        <p:tav tm="50000">
                                          <p:val>
                                            <p:clrVal>
                                              <a:schemeClr val="hlink"/>
                                            </p:clrVal>
                                          </p:val>
                                        </p:tav>
                                      </p:tavLst>
                                    </p:anim>
                                    <p:set>
                                      <p:cBhvr>
                                        <p:cTn id="33" dur="80"/>
                                        <p:tgtEl>
                                          <p:spTgt spid="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7" grpId="0" animBg="1"/>
    </p:bld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14400"/>
          </a:xfrm>
        </p:spPr>
        <p:txBody>
          <a:bodyPr/>
          <a:lstStyle/>
          <a:p>
            <a:r>
              <a:rPr lang="en-IN" dirty="0" smtClean="0"/>
              <a:t>How to Treat?</a:t>
            </a:r>
            <a:endParaRPr lang="en-IN" dirty="0"/>
          </a:p>
        </p:txBody>
      </p:sp>
      <p:sp>
        <p:nvSpPr>
          <p:cNvPr id="3" name="Content Placeholder 2"/>
          <p:cNvSpPr>
            <a:spLocks noGrp="1"/>
          </p:cNvSpPr>
          <p:nvPr>
            <p:ph idx="1"/>
          </p:nvPr>
        </p:nvSpPr>
        <p:spPr>
          <a:xfrm>
            <a:off x="381000" y="1676400"/>
            <a:ext cx="8534400" cy="4572000"/>
          </a:xfrm>
        </p:spPr>
        <p:txBody>
          <a:bodyPr>
            <a:normAutofit/>
          </a:bodyPr>
          <a:lstStyle/>
          <a:p>
            <a:r>
              <a:rPr lang="en-IN" sz="2400" dirty="0" smtClean="0"/>
              <a:t>Maintain IOP in a range where patient is likely to remain stable. Estimated upper limit of this range is considered the “target pressure.” </a:t>
            </a:r>
          </a:p>
          <a:p>
            <a:pPr>
              <a:buNone/>
            </a:pPr>
            <a:endParaRPr lang="en-IN" sz="2400" dirty="0" smtClean="0"/>
          </a:p>
          <a:p>
            <a:r>
              <a:rPr lang="en-IN" sz="2400" dirty="0" smtClean="0"/>
              <a:t>Begin by choosing target pressure 20% lower than baseline IOP.</a:t>
            </a:r>
          </a:p>
          <a:p>
            <a:endParaRPr lang="en-IN" sz="2400" dirty="0" smtClean="0"/>
          </a:p>
          <a:p>
            <a:r>
              <a:rPr lang="en-IN" sz="2400" dirty="0" smtClean="0"/>
              <a:t> Evaluate current IOP , its relationship to target IOP at each visit &amp; individualize for each patient.</a:t>
            </a:r>
          </a:p>
          <a:p>
            <a:endParaRPr lang="en-IN" sz="2400" dirty="0" smtClean="0">
              <a:solidFill>
                <a:srgbClr val="FF0000"/>
              </a:solidFill>
            </a:endParaRPr>
          </a:p>
          <a:p>
            <a:r>
              <a:rPr lang="en-IN" sz="2400" dirty="0" smtClean="0"/>
              <a:t>Unless contraindicated, medical therapy usually is the first intervention to lower IOP.</a:t>
            </a:r>
          </a:p>
          <a:p>
            <a:endParaRPr lang="en-IN" sz="2400" dirty="0" smtClean="0"/>
          </a:p>
          <a:p>
            <a:endParaRPr lang="en-IN" sz="2400" dirty="0" smtClean="0">
              <a:solidFill>
                <a:srgbClr val="0070C0"/>
              </a:solidFill>
            </a:endParaRPr>
          </a:p>
          <a:p>
            <a:endParaRPr lang="en-IN" dirty="0" smtClean="0"/>
          </a:p>
          <a:p>
            <a:endParaRPr lang="en-IN" dirty="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spTree>
  </p:cSld>
  <p:clrMapOvr>
    <a:masterClrMapping/>
  </p:clrMapOvr>
  <p:transition>
    <p:cover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IN" dirty="0" smtClean="0"/>
              <a:t>What to consider when treating glaucoma suspect?</a:t>
            </a:r>
            <a:endParaRPr lang="en-IN" dirty="0"/>
          </a:p>
        </p:txBody>
      </p:sp>
      <p:sp>
        <p:nvSpPr>
          <p:cNvPr id="3" name="Content Placeholder 2"/>
          <p:cNvSpPr>
            <a:spLocks noGrp="1"/>
          </p:cNvSpPr>
          <p:nvPr>
            <p:ph idx="1"/>
          </p:nvPr>
        </p:nvSpPr>
        <p:spPr>
          <a:xfrm>
            <a:off x="152400" y="1828800"/>
            <a:ext cx="8686800" cy="4876800"/>
          </a:xfrm>
        </p:spPr>
        <p:txBody>
          <a:bodyPr>
            <a:normAutofit/>
          </a:bodyPr>
          <a:lstStyle/>
          <a:p>
            <a:r>
              <a:rPr lang="en-IN" sz="2600" dirty="0" smtClean="0"/>
              <a:t>Effective medication regimen requires-</a:t>
            </a:r>
          </a:p>
          <a:p>
            <a:pPr>
              <a:buFont typeface="Wingdings" pitchFamily="2" charset="2"/>
              <a:buChar char="Ø"/>
            </a:pPr>
            <a:r>
              <a:rPr lang="en-IN" sz="2600" dirty="0" smtClean="0"/>
              <a:t>Attention to its effect on IOP &amp; side effects</a:t>
            </a:r>
          </a:p>
          <a:p>
            <a:pPr>
              <a:buFont typeface="Wingdings" pitchFamily="2" charset="2"/>
              <a:buChar char="Ø"/>
            </a:pPr>
            <a:r>
              <a:rPr lang="en-IN" sz="2600" dirty="0" smtClean="0"/>
              <a:t>Degree to which efficacy is reduced by </a:t>
            </a:r>
            <a:r>
              <a:rPr lang="en-IN" sz="2600" dirty="0" err="1" smtClean="0"/>
              <a:t>nonadherence</a:t>
            </a:r>
            <a:r>
              <a:rPr lang="en-IN" sz="2600" dirty="0" smtClean="0"/>
              <a:t> to therapy. </a:t>
            </a:r>
          </a:p>
          <a:p>
            <a:pPr>
              <a:buFont typeface="Wingdings" pitchFamily="2" charset="2"/>
              <a:buChar char="Ø"/>
            </a:pPr>
            <a:endParaRPr lang="en-IN" sz="2600" dirty="0" smtClean="0"/>
          </a:p>
          <a:p>
            <a:r>
              <a:rPr lang="en-IN" sz="2600" dirty="0" smtClean="0"/>
              <a:t>Choose a regimen of maximal effectiveness &amp; tolerance to achieve desired therapeutic response for each patient.</a:t>
            </a:r>
          </a:p>
          <a:p>
            <a:endParaRPr lang="en-IN" sz="2600" dirty="0" smtClean="0"/>
          </a:p>
          <a:p>
            <a:r>
              <a:rPr lang="en-IN" sz="2600" dirty="0" smtClean="0"/>
              <a:t>Diagnosis, number and severity of risk factors, prognosis and management plan, and likelihood of long-term therapy should be discussed with the patient.</a:t>
            </a:r>
          </a:p>
          <a:p>
            <a:endParaRPr lang="en-IN" dirty="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spTree>
  </p:cSld>
  <p:clrMapOvr>
    <a:masterClrMapping/>
  </p:clrMapOvr>
  <p:transition>
    <p:cover dir="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8" presetClass="entr" presetSubtype="6"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trips(downRigh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8" presetClass="entr" presetSubtype="6" fill="hold" grpId="0" nodeType="click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strips(downRight)">
                                      <p:cBhvr>
                                        <p:cTn id="12" dur="500"/>
                                        <p:tgtEl>
                                          <p:spTgt spid="3">
                                            <p:txEl>
                                              <p:pRg st="1" end="1"/>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8" presetClass="entr" presetSubtype="6" fill="hold" grpId="0" nodeType="clickEffect">
                                  <p:stCondLst>
                                    <p:cond delay="0"/>
                                  </p:stCondLst>
                                  <p:childTnLst>
                                    <p:set>
                                      <p:cBhvr>
                                        <p:cTn id="16" dur="1" fill="hold">
                                          <p:stCondLst>
                                            <p:cond delay="0"/>
                                          </p:stCondLst>
                                        </p:cTn>
                                        <p:tgtEl>
                                          <p:spTgt spid="3">
                                            <p:txEl>
                                              <p:pRg st="2" end="2"/>
                                            </p:txEl>
                                          </p:spTgt>
                                        </p:tgtEl>
                                        <p:attrNameLst>
                                          <p:attrName>style.visibility</p:attrName>
                                        </p:attrNameLst>
                                      </p:cBhvr>
                                      <p:to>
                                        <p:strVal val="visible"/>
                                      </p:to>
                                    </p:set>
                                    <p:animEffect transition="in" filter="strips(downRight)">
                                      <p:cBhvr>
                                        <p:cTn id="17" dur="500"/>
                                        <p:tgtEl>
                                          <p:spTgt spid="3">
                                            <p:txEl>
                                              <p:pRg st="2" end="2"/>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18" presetClass="entr" presetSubtype="6"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strips(downRigh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18" presetClass="entr" presetSubtype="6"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strips(downRight)">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762000"/>
          </a:xfrm>
        </p:spPr>
        <p:txBody>
          <a:bodyPr>
            <a:normAutofit fontScale="90000"/>
          </a:bodyPr>
          <a:lstStyle/>
          <a:p>
            <a:r>
              <a:rPr lang="en-IN" dirty="0" smtClean="0"/>
              <a:t>Therapeutic choices</a:t>
            </a:r>
            <a:endParaRPr lang="en-IN" dirty="0"/>
          </a:p>
        </p:txBody>
      </p:sp>
      <p:sp>
        <p:nvSpPr>
          <p:cNvPr id="3" name="Content Placeholder 2"/>
          <p:cNvSpPr>
            <a:spLocks noGrp="1"/>
          </p:cNvSpPr>
          <p:nvPr>
            <p:ph idx="1"/>
          </p:nvPr>
        </p:nvSpPr>
        <p:spPr>
          <a:xfrm>
            <a:off x="152400" y="1143000"/>
            <a:ext cx="8610600" cy="5715000"/>
          </a:xfrm>
        </p:spPr>
        <p:txBody>
          <a:bodyPr>
            <a:normAutofit/>
          </a:bodyPr>
          <a:lstStyle/>
          <a:p>
            <a:r>
              <a:rPr lang="en-IN" sz="2400" dirty="0" smtClean="0"/>
              <a:t>Drugs are available for initial therapy - prostaglandin analogues, beta-blockers, alpha-adrenergic antagonists, carbonic </a:t>
            </a:r>
            <a:r>
              <a:rPr lang="en-IN" sz="2400" dirty="0" err="1" smtClean="0"/>
              <a:t>anhydrase</a:t>
            </a:r>
            <a:r>
              <a:rPr lang="en-IN" sz="2400" dirty="0" smtClean="0"/>
              <a:t> inhibitors</a:t>
            </a:r>
          </a:p>
          <a:p>
            <a:endParaRPr lang="en-IN" sz="2400" dirty="0" smtClean="0"/>
          </a:p>
          <a:p>
            <a:r>
              <a:rPr lang="en-IN" sz="2400" dirty="0" smtClean="0"/>
              <a:t>Choice of medication may be influenced by potential cost, side effects and dosing schedules.</a:t>
            </a:r>
          </a:p>
          <a:p>
            <a:endParaRPr lang="en-IN" sz="2400" dirty="0" smtClean="0"/>
          </a:p>
          <a:p>
            <a:r>
              <a:rPr lang="en-IN" sz="2400" dirty="0" smtClean="0"/>
              <a:t> If target IOP is not achieved by one medication, then replacement ,adjunctive  or combination therapies may be considered to reach target IOP. </a:t>
            </a:r>
          </a:p>
          <a:p>
            <a:endParaRPr lang="en-IN" sz="2400" dirty="0" smtClean="0"/>
          </a:p>
          <a:p>
            <a:r>
              <a:rPr lang="en-IN" sz="2400" b="1" dirty="0" smtClean="0">
                <a:solidFill>
                  <a:srgbClr val="C00000"/>
                </a:solidFill>
              </a:rPr>
              <a:t>Prostaglandins - safe</a:t>
            </a:r>
            <a:r>
              <a:rPr lang="en-IN" sz="2400" b="1" dirty="0" smtClean="0"/>
              <a:t> </a:t>
            </a:r>
            <a:r>
              <a:rPr lang="en-IN" sz="2400" dirty="0" smtClean="0"/>
              <a:t>when used once daily ,have a high IOP-lowering effect &amp; </a:t>
            </a:r>
            <a:r>
              <a:rPr lang="en-IN" sz="2400" b="1" dirty="0" smtClean="0">
                <a:solidFill>
                  <a:srgbClr val="C00000"/>
                </a:solidFill>
              </a:rPr>
              <a:t>chosen as the first therapy for a patient with glaucoma suspect</a:t>
            </a:r>
            <a:r>
              <a:rPr lang="en-IN" sz="2400" b="1" dirty="0" smtClean="0"/>
              <a:t>. </a:t>
            </a:r>
          </a:p>
          <a:p>
            <a:endParaRPr lang="en-IN" dirty="0" smtClean="0"/>
          </a:p>
          <a:p>
            <a:endParaRPr lang="en-IN" dirty="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left)">
                                      <p:cBhvr>
                                        <p:cTn id="22"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8400"/>
            <a:ext cx="8229600" cy="1524000"/>
          </a:xfrm>
        </p:spPr>
        <p:txBody>
          <a:bodyPr>
            <a:normAutofit fontScale="90000"/>
          </a:bodyPr>
          <a:lstStyle/>
          <a:p>
            <a:r>
              <a:rPr lang="en-IN" dirty="0" smtClean="0"/>
              <a:t>If treatment is not necessary for glaucoma suspect then what next?</a:t>
            </a:r>
            <a:endParaRPr lang="en-IN" dirty="0"/>
          </a:p>
        </p:txBody>
      </p:sp>
      <p:sp>
        <p:nvSpPr>
          <p:cNvPr id="3" name="TextBox 2"/>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spTree>
  </p:cSld>
  <p:clrMapOvr>
    <a:masterClrMapping/>
  </p:clrMapOvr>
  <p:transition>
    <p:randomBar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500"/>
                                        <p:tgtEl>
                                          <p:spTgt spid="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Follow-ups</a:t>
            </a:r>
            <a:endParaRPr lang="en-IN" dirty="0"/>
          </a:p>
        </p:txBody>
      </p:sp>
      <p:sp>
        <p:nvSpPr>
          <p:cNvPr id="3" name="Content Placeholder 2"/>
          <p:cNvSpPr>
            <a:spLocks noGrp="1"/>
          </p:cNvSpPr>
          <p:nvPr>
            <p:ph idx="1"/>
          </p:nvPr>
        </p:nvSpPr>
        <p:spPr/>
        <p:txBody>
          <a:bodyPr>
            <a:normAutofit/>
          </a:bodyPr>
          <a:lstStyle/>
          <a:p>
            <a:r>
              <a:rPr lang="en-IN" sz="2400" dirty="0" smtClean="0"/>
              <a:t>Purpose- evaluate IOP level, visual field status, optic disc appearance &amp; RNFL status to determine if damage has occurred.</a:t>
            </a:r>
          </a:p>
          <a:p>
            <a:endParaRPr lang="en-IN" sz="2400" dirty="0" smtClean="0"/>
          </a:p>
          <a:p>
            <a:r>
              <a:rPr lang="en-IN" sz="2400" dirty="0" smtClean="0"/>
              <a:t>Interaction between patient &amp; disease is unique for every patient, and management for each patient must always be individualized.</a:t>
            </a:r>
          </a:p>
          <a:p>
            <a:endParaRPr lang="en-IN" sz="2400" dirty="0" smtClean="0"/>
          </a:p>
          <a:p>
            <a:r>
              <a:rPr lang="en-IN" sz="2400" dirty="0" smtClean="0"/>
              <a:t>Follow-up evaluation include-</a:t>
            </a:r>
          </a:p>
          <a:p>
            <a:pPr>
              <a:buFont typeface="Wingdings" pitchFamily="2" charset="2"/>
              <a:buChar char="Ø"/>
            </a:pPr>
            <a:r>
              <a:rPr lang="en-IN" sz="2400" dirty="0" smtClean="0"/>
              <a:t>History</a:t>
            </a:r>
          </a:p>
          <a:p>
            <a:pPr>
              <a:buFont typeface="Wingdings" pitchFamily="2" charset="2"/>
              <a:buChar char="Ø"/>
            </a:pPr>
            <a:r>
              <a:rPr lang="en-IN" sz="2400" dirty="0" smtClean="0"/>
              <a:t>Ophthalmic examination</a:t>
            </a:r>
          </a:p>
          <a:p>
            <a:endParaRPr lang="en-IN" dirty="0" smtClean="0"/>
          </a:p>
          <a:p>
            <a:endParaRPr lang="en-IN" dirty="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up)">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1"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up)">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1"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up)">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1" fill="hold" grpId="0" nodeType="clickEffect">
                                  <p:stCondLst>
                                    <p:cond delay="0"/>
                                  </p:stCondLst>
                                  <p:childTnLst>
                                    <p:set>
                                      <p:cBhvr>
                                        <p:cTn id="21" dur="1" fill="hold">
                                          <p:stCondLst>
                                            <p:cond delay="0"/>
                                          </p:stCondLst>
                                        </p:cTn>
                                        <p:tgtEl>
                                          <p:spTgt spid="3">
                                            <p:txEl>
                                              <p:pRg st="5" end="5"/>
                                            </p:txEl>
                                          </p:spTgt>
                                        </p:tgtEl>
                                        <p:attrNameLst>
                                          <p:attrName>style.visibility</p:attrName>
                                        </p:attrNameLst>
                                      </p:cBhvr>
                                      <p:to>
                                        <p:strVal val="visible"/>
                                      </p:to>
                                    </p:set>
                                    <p:animEffect transition="in" filter="wipe(up)">
                                      <p:cBhvr>
                                        <p:cTn id="22" dur="500"/>
                                        <p:tgtEl>
                                          <p:spTgt spid="3">
                                            <p:txEl>
                                              <p:pRg st="5" end="5"/>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1"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up)">
                                      <p:cBhvr>
                                        <p:cTn id="27" dur="500"/>
                                        <p:tgtEl>
                                          <p:spTgt spid="3">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14400"/>
          </a:xfrm>
        </p:spPr>
        <p:txBody>
          <a:bodyPr>
            <a:normAutofit/>
          </a:bodyPr>
          <a:lstStyle/>
          <a:p>
            <a:r>
              <a:rPr lang="en-IN" dirty="0" smtClean="0"/>
              <a:t>History</a:t>
            </a:r>
            <a:endParaRPr lang="en-IN" dirty="0"/>
          </a:p>
        </p:txBody>
      </p:sp>
      <p:sp>
        <p:nvSpPr>
          <p:cNvPr id="3" name="Content Placeholder 2"/>
          <p:cNvSpPr>
            <a:spLocks noGrp="1"/>
          </p:cNvSpPr>
          <p:nvPr>
            <p:ph idx="1"/>
          </p:nvPr>
        </p:nvSpPr>
        <p:spPr/>
        <p:txBody>
          <a:bodyPr/>
          <a:lstStyle/>
          <a:p>
            <a:pPr>
              <a:buNone/>
            </a:pPr>
            <a:r>
              <a:rPr lang="en-IN" sz="2400" dirty="0" smtClean="0"/>
              <a:t>The following interval history should be elicited during all follow-up visits for POAG suspect patients: </a:t>
            </a:r>
          </a:p>
          <a:p>
            <a:pPr>
              <a:buNone/>
            </a:pPr>
            <a:endParaRPr lang="en-IN" sz="2400" dirty="0" smtClean="0"/>
          </a:p>
          <a:p>
            <a:r>
              <a:rPr lang="en-IN" sz="2400" dirty="0" smtClean="0"/>
              <a:t>Interval ocular history</a:t>
            </a:r>
          </a:p>
          <a:p>
            <a:endParaRPr lang="en-IN" sz="2400" dirty="0" smtClean="0"/>
          </a:p>
          <a:p>
            <a:r>
              <a:rPr lang="en-IN" sz="2400" dirty="0" smtClean="0"/>
              <a:t>Interval systemic medical &amp; medication history</a:t>
            </a:r>
          </a:p>
          <a:p>
            <a:endParaRPr lang="en-IN" sz="2400" dirty="0" smtClean="0"/>
          </a:p>
          <a:p>
            <a:r>
              <a:rPr lang="en-IN" sz="2400" dirty="0" smtClean="0"/>
              <a:t>Side effects of ocular medications if the patient is being treated</a:t>
            </a:r>
          </a:p>
          <a:p>
            <a:endParaRPr lang="en-IN" sz="2400" dirty="0" smtClean="0"/>
          </a:p>
          <a:p>
            <a:r>
              <a:rPr lang="en-IN" sz="2400" dirty="0" smtClean="0"/>
              <a:t>Frequency and time of last IOP-lowering medications and review of medication use if the patient is being treated</a:t>
            </a:r>
          </a:p>
          <a:p>
            <a:endParaRPr lang="en-IN" dirty="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spTree>
  </p:cSld>
  <p:clrMapOvr>
    <a:masterClrMapping/>
  </p:clrMapOvr>
  <p:transition>
    <p:cover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14400"/>
          </a:xfrm>
        </p:spPr>
        <p:txBody>
          <a:bodyPr/>
          <a:lstStyle/>
          <a:p>
            <a:r>
              <a:rPr lang="en-IN" dirty="0" smtClean="0"/>
              <a:t>Ophthalmic examination</a:t>
            </a:r>
            <a:endParaRPr lang="en-IN" dirty="0"/>
          </a:p>
        </p:txBody>
      </p:sp>
      <p:sp>
        <p:nvSpPr>
          <p:cNvPr id="3" name="Content Placeholder 2"/>
          <p:cNvSpPr>
            <a:spLocks noGrp="1"/>
          </p:cNvSpPr>
          <p:nvPr>
            <p:ph idx="1"/>
          </p:nvPr>
        </p:nvSpPr>
        <p:spPr>
          <a:xfrm>
            <a:off x="152400" y="838200"/>
            <a:ext cx="8686800" cy="5486400"/>
          </a:xfrm>
        </p:spPr>
        <p:txBody>
          <a:bodyPr>
            <a:noAutofit/>
          </a:bodyPr>
          <a:lstStyle/>
          <a:p>
            <a:r>
              <a:rPr lang="en-IN" sz="2400" dirty="0" smtClean="0"/>
              <a:t>Tests to be  performed during all follow-up visits for suspects-</a:t>
            </a:r>
          </a:p>
          <a:p>
            <a:pPr>
              <a:buFont typeface="Wingdings" pitchFamily="2" charset="2"/>
              <a:buChar char="Ø"/>
            </a:pPr>
            <a:r>
              <a:rPr lang="en-IN" sz="2400" dirty="0" smtClean="0"/>
              <a:t>Visual acuity measurement</a:t>
            </a:r>
          </a:p>
          <a:p>
            <a:pPr>
              <a:buFont typeface="Wingdings" pitchFamily="2" charset="2"/>
              <a:buChar char="Ø"/>
            </a:pPr>
            <a:r>
              <a:rPr lang="en-IN" sz="2400" dirty="0" smtClean="0"/>
              <a:t>Slit-lamp </a:t>
            </a:r>
            <a:r>
              <a:rPr lang="en-IN" sz="2400" dirty="0" err="1" smtClean="0"/>
              <a:t>biomicroscopy</a:t>
            </a:r>
            <a:endParaRPr lang="en-IN" sz="2400" dirty="0" smtClean="0"/>
          </a:p>
          <a:p>
            <a:pPr>
              <a:buFont typeface="Wingdings" pitchFamily="2" charset="2"/>
              <a:buChar char="Ø"/>
            </a:pPr>
            <a:r>
              <a:rPr lang="en-IN" sz="2400" dirty="0" smtClean="0"/>
              <a:t>IOP measurement</a:t>
            </a:r>
          </a:p>
          <a:p>
            <a:pPr>
              <a:buFont typeface="Wingdings" pitchFamily="2" charset="2"/>
              <a:buChar char="Ø"/>
            </a:pPr>
            <a:endParaRPr lang="en-IN" sz="2400" dirty="0" smtClean="0"/>
          </a:p>
          <a:p>
            <a:r>
              <a:rPr lang="en-IN" sz="2400" dirty="0" smtClean="0"/>
              <a:t>Frequency of periodic optic nerve head  &amp; visual field evaluation &amp; documentation is based on risk assessment. </a:t>
            </a:r>
          </a:p>
          <a:p>
            <a:endParaRPr lang="en-IN" sz="2400" dirty="0" smtClean="0"/>
          </a:p>
          <a:p>
            <a:r>
              <a:rPr lang="en-IN" sz="2400" dirty="0" smtClean="0"/>
              <a:t>Patients with thinner corneas, higher IOPs, disc haemorrhage, larger cup-to-disc, larger mean PSD, or family history of glaucoma require closer follow-up than patients with lower IOPs, normal corneal thickness &amp; no disc haemorrhages. </a:t>
            </a:r>
          </a:p>
          <a:p>
            <a:endParaRPr lang="en-IN" sz="2400" dirty="0" smtClean="0"/>
          </a:p>
          <a:p>
            <a:r>
              <a:rPr lang="en-IN" sz="2400" dirty="0" err="1" smtClean="0"/>
              <a:t>Gonioscopy</a:t>
            </a:r>
            <a:r>
              <a:rPr lang="en-IN" sz="2400" dirty="0" smtClean="0"/>
              <a:t> </a:t>
            </a:r>
            <a:r>
              <a:rPr lang="en-IN" sz="2400" dirty="0" smtClean="0"/>
              <a:t>-</a:t>
            </a:r>
            <a:r>
              <a:rPr lang="en-IN" sz="2400" dirty="0" smtClean="0"/>
              <a:t> </a:t>
            </a:r>
            <a:r>
              <a:rPr lang="en-IN" sz="2400" dirty="0" smtClean="0"/>
              <a:t>I</a:t>
            </a:r>
            <a:r>
              <a:rPr lang="en-IN" sz="2400" dirty="0" smtClean="0"/>
              <a:t>ndicated </a:t>
            </a:r>
            <a:r>
              <a:rPr lang="en-IN" sz="2400" dirty="0" smtClean="0"/>
              <a:t>in an angle-closure suspicion or </a:t>
            </a:r>
            <a:r>
              <a:rPr lang="en-IN" sz="2400" dirty="0" smtClean="0"/>
              <a:t>an </a:t>
            </a:r>
            <a:r>
              <a:rPr lang="en-IN" sz="2400" dirty="0" smtClean="0"/>
              <a:t>unexplained change in IOP. It should be performed periodically (i.e., 1 to 5 years).</a:t>
            </a:r>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spTree>
  </p:cSld>
  <p:clrMapOvr>
    <a:masterClrMapping/>
  </p:clrMapOvr>
  <p:transition>
    <p:cove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28600"/>
            <a:ext cx="8229600" cy="685800"/>
          </a:xfrm>
        </p:spPr>
        <p:txBody>
          <a:bodyPr>
            <a:normAutofit fontScale="90000"/>
          </a:bodyPr>
          <a:lstStyle/>
          <a:p>
            <a:r>
              <a:rPr lang="en-IN" dirty="0" smtClean="0"/>
              <a:t>Glaucoma suspect counselling</a:t>
            </a:r>
            <a:endParaRPr lang="en-IN" dirty="0"/>
          </a:p>
        </p:txBody>
      </p:sp>
      <p:sp>
        <p:nvSpPr>
          <p:cNvPr id="3" name="Content Placeholder 2"/>
          <p:cNvSpPr>
            <a:spLocks noGrp="1"/>
          </p:cNvSpPr>
          <p:nvPr>
            <p:ph idx="1"/>
          </p:nvPr>
        </p:nvSpPr>
        <p:spPr>
          <a:xfrm>
            <a:off x="304800" y="914400"/>
            <a:ext cx="8534400" cy="5715000"/>
          </a:xfrm>
        </p:spPr>
        <p:txBody>
          <a:bodyPr>
            <a:normAutofit/>
          </a:bodyPr>
          <a:lstStyle/>
          <a:p>
            <a:r>
              <a:rPr lang="en-IN" sz="2400" dirty="0" smtClean="0"/>
              <a:t>Follow-up is poor due to lack of seriousness about their condition.</a:t>
            </a:r>
          </a:p>
          <a:p>
            <a:endParaRPr lang="en-IN" sz="2400" dirty="0" smtClean="0"/>
          </a:p>
          <a:p>
            <a:r>
              <a:rPr lang="en-IN" sz="2400" dirty="0" smtClean="0"/>
              <a:t>Educate patient  about their condition, its potential to lead to the blinding disease glaucoma, the rationale and goals of intervention, their condition status, benefits and risks of alternative interventions for active participation in developing an appropriate plan of action.</a:t>
            </a:r>
          </a:p>
          <a:p>
            <a:endParaRPr lang="en-IN" sz="2400" dirty="0" smtClean="0"/>
          </a:p>
          <a:p>
            <a:r>
              <a:rPr lang="en-IN" sz="2400" dirty="0" smtClean="0"/>
              <a:t>Diagnosis &amp; treatment frequently affects quality of life including employment &amp; social issues, loss of independence &amp; activities requiring good visual acuity. </a:t>
            </a:r>
          </a:p>
          <a:p>
            <a:endParaRPr lang="en-IN" sz="2400" dirty="0" smtClean="0"/>
          </a:p>
          <a:p>
            <a:r>
              <a:rPr lang="en-IN" sz="2400" dirty="0" smtClean="0"/>
              <a:t>Ophthalmologists should be sensitive to these problems &amp; provide support &amp; encouragement.</a:t>
            </a:r>
          </a:p>
          <a:p>
            <a:endParaRPr lang="en-IN" dirty="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spTree>
  </p:cSld>
  <p:clrMapOvr>
    <a:masterClrMapping/>
  </p:clrMapOvr>
  <p:transition>
    <p:cover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419600" y="0"/>
            <a:ext cx="4724400" cy="1066800"/>
          </a:xfrm>
          <a:solidFill>
            <a:schemeClr val="bg1">
              <a:lumMod val="85000"/>
            </a:schemeClr>
          </a:solidFill>
        </p:spPr>
        <p:txBody>
          <a:bodyPr>
            <a:noAutofit/>
          </a:bodyPr>
          <a:lstStyle/>
          <a:p>
            <a:r>
              <a:rPr lang="en-IN" sz="3600" dirty="0" smtClean="0"/>
              <a:t>Management algorithm</a:t>
            </a:r>
            <a:br>
              <a:rPr lang="en-IN" sz="3600" dirty="0" smtClean="0"/>
            </a:br>
            <a:r>
              <a:rPr lang="en-IN" sz="3600" dirty="0" smtClean="0"/>
              <a:t> for glaucoma suspect </a:t>
            </a:r>
            <a:endParaRPr lang="en-IN" sz="3600" dirty="0"/>
          </a:p>
        </p:txBody>
      </p:sp>
      <p:sp>
        <p:nvSpPr>
          <p:cNvPr id="6" name="Flowchart: Process 5"/>
          <p:cNvSpPr/>
          <p:nvPr/>
        </p:nvSpPr>
        <p:spPr>
          <a:xfrm>
            <a:off x="0" y="152400"/>
            <a:ext cx="2362200" cy="609600"/>
          </a:xfrm>
          <a:prstGeom prst="flowChartProcess">
            <a:avLst/>
          </a:prstGeom>
          <a:solidFill>
            <a:schemeClr val="accent6">
              <a:lumMod val="60000"/>
              <a:lumOff val="40000"/>
            </a:schemeClr>
          </a:solid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accent4">
                    <a:lumMod val="50000"/>
                  </a:schemeClr>
                </a:solidFill>
              </a:rPr>
              <a:t>Individual diagnosed as glaucoma suspect</a:t>
            </a:r>
            <a:endParaRPr lang="en-IN" b="1" dirty="0">
              <a:solidFill>
                <a:schemeClr val="accent4">
                  <a:lumMod val="50000"/>
                </a:schemeClr>
              </a:solidFill>
            </a:endParaRPr>
          </a:p>
        </p:txBody>
      </p:sp>
      <p:sp>
        <p:nvSpPr>
          <p:cNvPr id="7" name="Flowchart: Decision 6"/>
          <p:cNvSpPr/>
          <p:nvPr/>
        </p:nvSpPr>
        <p:spPr>
          <a:xfrm>
            <a:off x="0" y="1219200"/>
            <a:ext cx="1828800" cy="1143000"/>
          </a:xfrm>
          <a:prstGeom prst="flowChartDecision">
            <a:avLst/>
          </a:prstGeom>
          <a:solidFill>
            <a:srgbClr val="F23636"/>
          </a:solid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t>Patient high risk?</a:t>
            </a:r>
            <a:endParaRPr lang="en-IN" b="1" dirty="0"/>
          </a:p>
        </p:txBody>
      </p:sp>
      <p:sp>
        <p:nvSpPr>
          <p:cNvPr id="8" name="Flowchart: Process 7"/>
          <p:cNvSpPr/>
          <p:nvPr/>
        </p:nvSpPr>
        <p:spPr>
          <a:xfrm>
            <a:off x="228600" y="3200400"/>
            <a:ext cx="1371600" cy="457200"/>
          </a:xfrm>
          <a:prstGeom prst="flowChartProcess">
            <a:avLst/>
          </a:prstGeom>
          <a:solidFill>
            <a:schemeClr val="accent6">
              <a:lumMod val="60000"/>
              <a:lumOff val="40000"/>
            </a:schemeClr>
          </a:solid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accent4">
                    <a:lumMod val="50000"/>
                  </a:schemeClr>
                </a:solidFill>
              </a:rPr>
              <a:t>Follow -up</a:t>
            </a:r>
            <a:endParaRPr lang="en-IN" b="1" dirty="0">
              <a:solidFill>
                <a:schemeClr val="accent4">
                  <a:lumMod val="50000"/>
                </a:schemeClr>
              </a:solidFill>
            </a:endParaRPr>
          </a:p>
        </p:txBody>
      </p:sp>
      <p:cxnSp>
        <p:nvCxnSpPr>
          <p:cNvPr id="10" name="Straight Arrow Connector 9"/>
          <p:cNvCxnSpPr/>
          <p:nvPr/>
        </p:nvCxnSpPr>
        <p:spPr>
          <a:xfrm rot="5400000">
            <a:off x="724297" y="1027509"/>
            <a:ext cx="380206" cy="1588"/>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11" name="Straight Arrow Connector 10"/>
          <p:cNvCxnSpPr>
            <a:endCxn id="8" idx="0"/>
          </p:cNvCxnSpPr>
          <p:nvPr/>
        </p:nvCxnSpPr>
        <p:spPr>
          <a:xfrm rot="5400000">
            <a:off x="534194" y="2818606"/>
            <a:ext cx="762000" cy="1588"/>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sp>
        <p:nvSpPr>
          <p:cNvPr id="12" name="Flowchart: Process 11"/>
          <p:cNvSpPr/>
          <p:nvPr/>
        </p:nvSpPr>
        <p:spPr>
          <a:xfrm>
            <a:off x="609600" y="2667000"/>
            <a:ext cx="609600" cy="228600"/>
          </a:xfrm>
          <a:prstGeom prst="flowChartProcess">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b="1" dirty="0" smtClean="0"/>
              <a:t>No </a:t>
            </a:r>
            <a:endParaRPr lang="en-IN" sz="2000" b="1" dirty="0"/>
          </a:p>
        </p:txBody>
      </p:sp>
      <p:cxnSp>
        <p:nvCxnSpPr>
          <p:cNvPr id="14" name="Straight Arrow Connector 13"/>
          <p:cNvCxnSpPr/>
          <p:nvPr/>
        </p:nvCxnSpPr>
        <p:spPr>
          <a:xfrm>
            <a:off x="1830388" y="1600200"/>
            <a:ext cx="836612" cy="1588"/>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sp>
        <p:nvSpPr>
          <p:cNvPr id="16" name="Flowchart: Process 15"/>
          <p:cNvSpPr/>
          <p:nvPr/>
        </p:nvSpPr>
        <p:spPr>
          <a:xfrm>
            <a:off x="1905000" y="1295400"/>
            <a:ext cx="609600" cy="228600"/>
          </a:xfrm>
          <a:prstGeom prst="flowChartProcess">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b="1" dirty="0" smtClean="0"/>
              <a:t>Yes  </a:t>
            </a:r>
            <a:endParaRPr lang="en-IN" sz="2000" b="1" dirty="0"/>
          </a:p>
        </p:txBody>
      </p:sp>
      <p:sp>
        <p:nvSpPr>
          <p:cNvPr id="17" name="Flowchart: Process 16"/>
          <p:cNvSpPr/>
          <p:nvPr/>
        </p:nvSpPr>
        <p:spPr>
          <a:xfrm>
            <a:off x="2667000" y="1295400"/>
            <a:ext cx="2895600" cy="609600"/>
          </a:xfrm>
          <a:prstGeom prst="flowChartProcess">
            <a:avLst/>
          </a:prstGeom>
          <a:solidFill>
            <a:schemeClr val="accent6">
              <a:lumMod val="60000"/>
              <a:lumOff val="40000"/>
            </a:schemeClr>
          </a:solid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accent4">
                    <a:lumMod val="50000"/>
                  </a:schemeClr>
                </a:solidFill>
              </a:rPr>
              <a:t>Discuss treatment benefits</a:t>
            </a:r>
          </a:p>
          <a:p>
            <a:pPr algn="ctr"/>
            <a:r>
              <a:rPr lang="en-IN" b="1" dirty="0" smtClean="0">
                <a:solidFill>
                  <a:schemeClr val="accent4">
                    <a:lumMod val="50000"/>
                  </a:schemeClr>
                </a:solidFill>
              </a:rPr>
              <a:t> &amp; risks with patients</a:t>
            </a:r>
            <a:endParaRPr lang="en-IN" b="1" dirty="0">
              <a:solidFill>
                <a:schemeClr val="accent4">
                  <a:lumMod val="50000"/>
                </a:schemeClr>
              </a:solidFill>
            </a:endParaRPr>
          </a:p>
        </p:txBody>
      </p:sp>
      <p:sp>
        <p:nvSpPr>
          <p:cNvPr id="18" name="Flowchart: Decision 17"/>
          <p:cNvSpPr/>
          <p:nvPr/>
        </p:nvSpPr>
        <p:spPr>
          <a:xfrm>
            <a:off x="2286000" y="2514600"/>
            <a:ext cx="2209800" cy="838200"/>
          </a:xfrm>
          <a:prstGeom prst="flowChartDecision">
            <a:avLst/>
          </a:prstGeom>
          <a:solidFill>
            <a:srgbClr val="F23636"/>
          </a:solid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t>Decision to treat</a:t>
            </a:r>
            <a:endParaRPr lang="en-IN" b="1" dirty="0"/>
          </a:p>
        </p:txBody>
      </p:sp>
      <p:sp>
        <p:nvSpPr>
          <p:cNvPr id="19" name="Flowchart: Process 18"/>
          <p:cNvSpPr/>
          <p:nvPr/>
        </p:nvSpPr>
        <p:spPr>
          <a:xfrm>
            <a:off x="2667000" y="4038600"/>
            <a:ext cx="1371600" cy="457200"/>
          </a:xfrm>
          <a:prstGeom prst="flowChartProcess">
            <a:avLst/>
          </a:prstGeom>
          <a:solidFill>
            <a:schemeClr val="accent6">
              <a:lumMod val="60000"/>
              <a:lumOff val="40000"/>
            </a:schemeClr>
          </a:solid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accent4">
                    <a:lumMod val="50000"/>
                  </a:schemeClr>
                </a:solidFill>
              </a:rPr>
              <a:t>Follow -up</a:t>
            </a:r>
            <a:endParaRPr lang="en-IN" b="1" dirty="0">
              <a:solidFill>
                <a:schemeClr val="accent4">
                  <a:lumMod val="50000"/>
                </a:schemeClr>
              </a:solidFill>
            </a:endParaRPr>
          </a:p>
        </p:txBody>
      </p:sp>
      <p:cxnSp>
        <p:nvCxnSpPr>
          <p:cNvPr id="20" name="Straight Arrow Connector 19"/>
          <p:cNvCxnSpPr/>
          <p:nvPr/>
        </p:nvCxnSpPr>
        <p:spPr>
          <a:xfrm rot="5400000">
            <a:off x="3162697" y="2247503"/>
            <a:ext cx="533400" cy="794"/>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21" name="Straight Arrow Connector 20"/>
          <p:cNvCxnSpPr/>
          <p:nvPr/>
        </p:nvCxnSpPr>
        <p:spPr>
          <a:xfrm rot="5400000">
            <a:off x="3048794" y="3733006"/>
            <a:ext cx="609600" cy="1588"/>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sp>
        <p:nvSpPr>
          <p:cNvPr id="26" name="Flowchart: Process 25"/>
          <p:cNvSpPr/>
          <p:nvPr/>
        </p:nvSpPr>
        <p:spPr>
          <a:xfrm>
            <a:off x="3048000" y="3581400"/>
            <a:ext cx="609600" cy="228600"/>
          </a:xfrm>
          <a:prstGeom prst="flowChartProcess">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b="1" dirty="0" smtClean="0"/>
              <a:t>No </a:t>
            </a:r>
            <a:endParaRPr lang="en-IN" sz="2000" b="1" dirty="0"/>
          </a:p>
        </p:txBody>
      </p:sp>
      <p:cxnSp>
        <p:nvCxnSpPr>
          <p:cNvPr id="27" name="Straight Arrow Connector 26"/>
          <p:cNvCxnSpPr/>
          <p:nvPr/>
        </p:nvCxnSpPr>
        <p:spPr>
          <a:xfrm>
            <a:off x="4495800" y="2895600"/>
            <a:ext cx="836612" cy="1588"/>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sp>
        <p:nvSpPr>
          <p:cNvPr id="28" name="Flowchart: Process 27"/>
          <p:cNvSpPr/>
          <p:nvPr/>
        </p:nvSpPr>
        <p:spPr>
          <a:xfrm>
            <a:off x="4570412" y="2514600"/>
            <a:ext cx="609600" cy="228600"/>
          </a:xfrm>
          <a:prstGeom prst="flowChartProcess">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b="1" dirty="0" smtClean="0"/>
              <a:t>Yes  </a:t>
            </a:r>
            <a:endParaRPr lang="en-IN" sz="2000" b="1" dirty="0"/>
          </a:p>
        </p:txBody>
      </p:sp>
      <p:sp>
        <p:nvSpPr>
          <p:cNvPr id="29" name="Flowchart: Process 28"/>
          <p:cNvSpPr/>
          <p:nvPr/>
        </p:nvSpPr>
        <p:spPr>
          <a:xfrm>
            <a:off x="5332412" y="2514600"/>
            <a:ext cx="2971800" cy="609600"/>
          </a:xfrm>
          <a:prstGeom prst="flowChartProcess">
            <a:avLst/>
          </a:prstGeom>
          <a:solidFill>
            <a:schemeClr val="accent6">
              <a:lumMod val="60000"/>
              <a:lumOff val="40000"/>
            </a:schemeClr>
          </a:solid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accent4">
                    <a:lumMod val="50000"/>
                  </a:schemeClr>
                </a:solidFill>
              </a:rPr>
              <a:t>Estimate initial target pressure &amp; initial treatment</a:t>
            </a:r>
            <a:endParaRPr lang="en-IN" b="1" dirty="0">
              <a:solidFill>
                <a:schemeClr val="accent4">
                  <a:lumMod val="50000"/>
                </a:schemeClr>
              </a:solidFill>
            </a:endParaRPr>
          </a:p>
        </p:txBody>
      </p:sp>
      <p:sp>
        <p:nvSpPr>
          <p:cNvPr id="30" name="Flowchart: Decision 29"/>
          <p:cNvSpPr/>
          <p:nvPr/>
        </p:nvSpPr>
        <p:spPr>
          <a:xfrm>
            <a:off x="4876800" y="3656806"/>
            <a:ext cx="2362200" cy="1067594"/>
          </a:xfrm>
          <a:prstGeom prst="flowChartDecision">
            <a:avLst/>
          </a:prstGeom>
          <a:solidFill>
            <a:srgbClr val="F23636"/>
          </a:solid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t>Target pressure achieved?</a:t>
            </a:r>
            <a:endParaRPr lang="en-IN" b="1" dirty="0"/>
          </a:p>
        </p:txBody>
      </p:sp>
      <p:sp>
        <p:nvSpPr>
          <p:cNvPr id="31" name="Flowchart: Process 30"/>
          <p:cNvSpPr/>
          <p:nvPr/>
        </p:nvSpPr>
        <p:spPr>
          <a:xfrm>
            <a:off x="4267200" y="5334000"/>
            <a:ext cx="3581400" cy="533400"/>
          </a:xfrm>
          <a:prstGeom prst="flowChartProcess">
            <a:avLst/>
          </a:prstGeom>
          <a:solidFill>
            <a:schemeClr val="accent6">
              <a:lumMod val="60000"/>
              <a:lumOff val="40000"/>
            </a:schemeClr>
          </a:solid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accent4">
                    <a:lumMod val="50000"/>
                  </a:schemeClr>
                </a:solidFill>
              </a:rPr>
              <a:t>Reassess target Pressure &amp; consider intensifying treatment regimen</a:t>
            </a:r>
            <a:endParaRPr lang="en-IN" b="1" dirty="0">
              <a:solidFill>
                <a:schemeClr val="accent4">
                  <a:lumMod val="50000"/>
                </a:schemeClr>
              </a:solidFill>
            </a:endParaRPr>
          </a:p>
        </p:txBody>
      </p:sp>
      <p:cxnSp>
        <p:nvCxnSpPr>
          <p:cNvPr id="32" name="Straight Arrow Connector 31"/>
          <p:cNvCxnSpPr/>
          <p:nvPr/>
        </p:nvCxnSpPr>
        <p:spPr>
          <a:xfrm rot="5400000">
            <a:off x="5829697" y="3390503"/>
            <a:ext cx="533400" cy="794"/>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33" name="Straight Arrow Connector 32"/>
          <p:cNvCxnSpPr/>
          <p:nvPr/>
        </p:nvCxnSpPr>
        <p:spPr>
          <a:xfrm rot="5400000">
            <a:off x="5790406" y="5028406"/>
            <a:ext cx="609600" cy="1588"/>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cxnSp>
        <p:nvCxnSpPr>
          <p:cNvPr id="35" name="Straight Arrow Connector 34"/>
          <p:cNvCxnSpPr/>
          <p:nvPr/>
        </p:nvCxnSpPr>
        <p:spPr>
          <a:xfrm>
            <a:off x="7316788" y="4189412"/>
            <a:ext cx="836612" cy="1588"/>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sp>
        <p:nvSpPr>
          <p:cNvPr id="36" name="Flowchart: Process 35"/>
          <p:cNvSpPr/>
          <p:nvPr/>
        </p:nvSpPr>
        <p:spPr>
          <a:xfrm>
            <a:off x="7315200" y="3810000"/>
            <a:ext cx="609600" cy="228600"/>
          </a:xfrm>
          <a:prstGeom prst="flowChartProcess">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b="1" dirty="0" smtClean="0"/>
              <a:t>Yes  </a:t>
            </a:r>
            <a:endParaRPr lang="en-IN" sz="2000" b="1" dirty="0"/>
          </a:p>
        </p:txBody>
      </p:sp>
      <p:sp>
        <p:nvSpPr>
          <p:cNvPr id="37" name="Flowchart: Process 36"/>
          <p:cNvSpPr/>
          <p:nvPr/>
        </p:nvSpPr>
        <p:spPr>
          <a:xfrm>
            <a:off x="8153400" y="3810000"/>
            <a:ext cx="990600" cy="762000"/>
          </a:xfrm>
          <a:prstGeom prst="flowChartProcess">
            <a:avLst/>
          </a:prstGeom>
          <a:solidFill>
            <a:schemeClr val="accent6">
              <a:lumMod val="60000"/>
              <a:lumOff val="40000"/>
            </a:schemeClr>
          </a:solid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accent4">
                    <a:lumMod val="50000"/>
                  </a:schemeClr>
                </a:solidFill>
              </a:rPr>
              <a:t>Follow </a:t>
            </a:r>
          </a:p>
          <a:p>
            <a:pPr algn="ctr"/>
            <a:r>
              <a:rPr lang="en-IN" b="1" dirty="0" smtClean="0">
                <a:solidFill>
                  <a:schemeClr val="accent4">
                    <a:lumMod val="50000"/>
                  </a:schemeClr>
                </a:solidFill>
              </a:rPr>
              <a:t>-up</a:t>
            </a:r>
            <a:endParaRPr lang="en-IN" b="1" dirty="0">
              <a:solidFill>
                <a:schemeClr val="accent4">
                  <a:lumMod val="50000"/>
                </a:schemeClr>
              </a:solidFill>
            </a:endParaRPr>
          </a:p>
        </p:txBody>
      </p:sp>
      <p:sp>
        <p:nvSpPr>
          <p:cNvPr id="38" name="Flowchart: Process 37"/>
          <p:cNvSpPr/>
          <p:nvPr/>
        </p:nvSpPr>
        <p:spPr>
          <a:xfrm>
            <a:off x="5791200" y="4876800"/>
            <a:ext cx="609600" cy="228600"/>
          </a:xfrm>
          <a:prstGeom prst="flowChartProcess">
            <a:avLst/>
          </a:prstGeom>
          <a:ln w="28575"/>
        </p:spPr>
        <p:style>
          <a:lnRef idx="2">
            <a:schemeClr val="accent6"/>
          </a:lnRef>
          <a:fillRef idx="1">
            <a:schemeClr val="lt1"/>
          </a:fillRef>
          <a:effectRef idx="0">
            <a:schemeClr val="accent6"/>
          </a:effectRef>
          <a:fontRef idx="minor">
            <a:schemeClr val="dk1"/>
          </a:fontRef>
        </p:style>
        <p:txBody>
          <a:bodyPr rtlCol="0" anchor="ctr"/>
          <a:lstStyle/>
          <a:p>
            <a:pPr algn="ctr"/>
            <a:r>
              <a:rPr lang="en-IN" sz="2000" b="1" dirty="0" smtClean="0"/>
              <a:t>No </a:t>
            </a:r>
            <a:endParaRPr lang="en-IN" sz="2000" b="1" dirty="0"/>
          </a:p>
        </p:txBody>
      </p:sp>
      <p:cxnSp>
        <p:nvCxnSpPr>
          <p:cNvPr id="39" name="Straight Arrow Connector 38"/>
          <p:cNvCxnSpPr/>
          <p:nvPr/>
        </p:nvCxnSpPr>
        <p:spPr>
          <a:xfrm rot="5400000">
            <a:off x="5829697" y="6133703"/>
            <a:ext cx="533400" cy="794"/>
          </a:xfrm>
          <a:prstGeom prst="straightConnector1">
            <a:avLst/>
          </a:prstGeom>
          <a:ln>
            <a:tailEnd type="arrow"/>
          </a:ln>
        </p:spPr>
        <p:style>
          <a:lnRef idx="3">
            <a:schemeClr val="accent4"/>
          </a:lnRef>
          <a:fillRef idx="0">
            <a:schemeClr val="accent4"/>
          </a:fillRef>
          <a:effectRef idx="2">
            <a:schemeClr val="accent4"/>
          </a:effectRef>
          <a:fontRef idx="minor">
            <a:schemeClr val="tx1"/>
          </a:fontRef>
        </p:style>
      </p:cxnSp>
      <p:sp>
        <p:nvSpPr>
          <p:cNvPr id="40" name="Flowchart: Process 39"/>
          <p:cNvSpPr/>
          <p:nvPr/>
        </p:nvSpPr>
        <p:spPr>
          <a:xfrm>
            <a:off x="5334000" y="6400800"/>
            <a:ext cx="1371600" cy="457200"/>
          </a:xfrm>
          <a:prstGeom prst="flowChartProcess">
            <a:avLst/>
          </a:prstGeom>
          <a:solidFill>
            <a:schemeClr val="accent6">
              <a:lumMod val="60000"/>
              <a:lumOff val="40000"/>
            </a:schemeClr>
          </a:solidFill>
          <a:ln w="38100">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b="1" dirty="0" smtClean="0">
                <a:solidFill>
                  <a:schemeClr val="accent4">
                    <a:lumMod val="50000"/>
                  </a:schemeClr>
                </a:solidFill>
              </a:rPr>
              <a:t>Follow -up</a:t>
            </a:r>
            <a:endParaRPr lang="en-IN" b="1" dirty="0">
              <a:solidFill>
                <a:schemeClr val="accent4">
                  <a:lumMod val="50000"/>
                </a:schemeClr>
              </a:solidFill>
            </a:endParaRPr>
          </a:p>
        </p:txBody>
      </p:sp>
      <p:sp>
        <p:nvSpPr>
          <p:cNvPr id="34" name="TextBox 3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           Preferred practice pattern-AAO.2010</a:t>
            </a:r>
            <a:endParaRPr lang="en-IN" sz="1200" i="1" dirty="0">
              <a:latin typeface="Times New Roman" pitchFamily="18" charset="0"/>
              <a:cs typeface="Times New Roman" pitchFamily="18" charset="0"/>
            </a:endParaRPr>
          </a:p>
        </p:txBody>
      </p:sp>
    </p:spTree>
  </p:cSld>
  <p:clrMapOvr>
    <a:masterClrMapping/>
  </p:clrMapOvr>
  <p:transition>
    <p:blinds/>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p:cTn id="7" dur="500" fill="hold"/>
                                        <p:tgtEl>
                                          <p:spTgt spid="2"/>
                                        </p:tgtEl>
                                        <p:attrNameLst>
                                          <p:attrName>ppt_w</p:attrName>
                                        </p:attrNameLst>
                                      </p:cBhvr>
                                      <p:tavLst>
                                        <p:tav tm="0">
                                          <p:val>
                                            <p:fltVal val="0"/>
                                          </p:val>
                                        </p:tav>
                                        <p:tav tm="100000">
                                          <p:val>
                                            <p:strVal val="#ppt_w"/>
                                          </p:val>
                                        </p:tav>
                                      </p:tavLst>
                                    </p:anim>
                                    <p:anim calcmode="lin" valueType="num">
                                      <p:cBhvr>
                                        <p:cTn id="8" dur="500" fill="hold"/>
                                        <p:tgtEl>
                                          <p:spTgt spid="2"/>
                                        </p:tgtEl>
                                        <p:attrNameLst>
                                          <p:attrName>ppt_h</p:attrName>
                                        </p:attrNameLst>
                                      </p:cBhvr>
                                      <p:tavLst>
                                        <p:tav tm="0">
                                          <p:val>
                                            <p:fltVal val="0"/>
                                          </p:val>
                                        </p:tav>
                                        <p:tav tm="100000">
                                          <p:val>
                                            <p:strVal val="#ppt_h"/>
                                          </p:val>
                                        </p:tav>
                                      </p:tavLst>
                                    </p:anim>
                                    <p:animEffect transition="in" filter="fade">
                                      <p:cBhvr>
                                        <p:cTn id="9" dur="500"/>
                                        <p:tgtEl>
                                          <p:spTgt spid="2"/>
                                        </p:tgtEl>
                                      </p:cBhvr>
                                    </p:animEffect>
                                  </p:childTnLst>
                                </p:cTn>
                              </p:par>
                            </p:childTnLst>
                          </p:cTn>
                        </p:par>
                      </p:childTnLst>
                    </p:cTn>
                  </p:par>
                  <p:par>
                    <p:cTn id="10" fill="hold">
                      <p:stCondLst>
                        <p:cond delay="indefinite"/>
                      </p:stCondLst>
                      <p:childTnLst>
                        <p:par>
                          <p:cTn id="11" fill="hold">
                            <p:stCondLst>
                              <p:cond delay="0"/>
                            </p:stCondLst>
                            <p:childTnLst>
                              <p:par>
                                <p:cTn id="12" presetID="4" presetClass="entr" presetSubtype="16"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box(in)">
                                      <p:cBhvr>
                                        <p:cTn id="14" dur="500"/>
                                        <p:tgtEl>
                                          <p:spTgt spid="6"/>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4" fill="hold" nodeType="clickEffect">
                                  <p:stCondLst>
                                    <p:cond delay="0"/>
                                  </p:stCondLst>
                                  <p:childTnLst>
                                    <p:set>
                                      <p:cBhvr>
                                        <p:cTn id="18" dur="1" fill="hold">
                                          <p:stCondLst>
                                            <p:cond delay="0"/>
                                          </p:stCondLst>
                                        </p:cTn>
                                        <p:tgtEl>
                                          <p:spTgt spid="10"/>
                                        </p:tgtEl>
                                        <p:attrNameLst>
                                          <p:attrName>style.visibility</p:attrName>
                                        </p:attrNameLst>
                                      </p:cBhvr>
                                      <p:to>
                                        <p:strVal val="visible"/>
                                      </p:to>
                                    </p:set>
                                    <p:animEffect transition="in" filter="slide(fromBottom)">
                                      <p:cBhvr>
                                        <p:cTn id="19" dur="500"/>
                                        <p:tgtEl>
                                          <p:spTgt spid="10"/>
                                        </p:tgtEl>
                                      </p:cBhvr>
                                    </p:animEffect>
                                  </p:childTnLst>
                                </p:cTn>
                              </p:par>
                              <p:par>
                                <p:cTn id="20" presetID="12" presetClass="entr" presetSubtype="4" fill="hold" grpId="0" nodeType="withEffect">
                                  <p:stCondLst>
                                    <p:cond delay="0"/>
                                  </p:stCondLst>
                                  <p:childTnLst>
                                    <p:set>
                                      <p:cBhvr>
                                        <p:cTn id="21" dur="1" fill="hold">
                                          <p:stCondLst>
                                            <p:cond delay="0"/>
                                          </p:stCondLst>
                                        </p:cTn>
                                        <p:tgtEl>
                                          <p:spTgt spid="7"/>
                                        </p:tgtEl>
                                        <p:attrNameLst>
                                          <p:attrName>style.visibility</p:attrName>
                                        </p:attrNameLst>
                                      </p:cBhvr>
                                      <p:to>
                                        <p:strVal val="visible"/>
                                      </p:to>
                                    </p:set>
                                    <p:animEffect transition="in" filter="slide(fromBottom)">
                                      <p:cBhvr>
                                        <p:cTn id="22" dur="500"/>
                                        <p:tgtEl>
                                          <p:spTgt spid="7"/>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animEffect transition="in" filter="wipe(left)">
                                      <p:cBhvr>
                                        <p:cTn id="27" dur="500"/>
                                        <p:tgtEl>
                                          <p:spTgt spid="14"/>
                                        </p:tgtEl>
                                      </p:cBhvr>
                                    </p:animEffect>
                                  </p:childTnLst>
                                </p:cTn>
                              </p:par>
                              <p:par>
                                <p:cTn id="28" presetID="22" presetClass="entr" presetSubtype="8" fill="hold" grpId="0" nodeType="withEffect">
                                  <p:stCondLst>
                                    <p:cond delay="0"/>
                                  </p:stCondLst>
                                  <p:childTnLst>
                                    <p:set>
                                      <p:cBhvr>
                                        <p:cTn id="29" dur="1" fill="hold">
                                          <p:stCondLst>
                                            <p:cond delay="0"/>
                                          </p:stCondLst>
                                        </p:cTn>
                                        <p:tgtEl>
                                          <p:spTgt spid="16"/>
                                        </p:tgtEl>
                                        <p:attrNameLst>
                                          <p:attrName>style.visibility</p:attrName>
                                        </p:attrNameLst>
                                      </p:cBhvr>
                                      <p:to>
                                        <p:strVal val="visible"/>
                                      </p:to>
                                    </p:set>
                                    <p:animEffect transition="in" filter="wipe(left)">
                                      <p:cBhvr>
                                        <p:cTn id="30" dur="500"/>
                                        <p:tgtEl>
                                          <p:spTgt spid="16"/>
                                        </p:tgtEl>
                                      </p:cBhvr>
                                    </p:animEffec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7"/>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2" presetClass="entr" presetSubtype="1" fill="hold" nodeType="clickEffect">
                                  <p:stCondLst>
                                    <p:cond delay="0"/>
                                  </p:stCondLst>
                                  <p:childTnLst>
                                    <p:set>
                                      <p:cBhvr>
                                        <p:cTn id="38" dur="1" fill="hold">
                                          <p:stCondLst>
                                            <p:cond delay="0"/>
                                          </p:stCondLst>
                                        </p:cTn>
                                        <p:tgtEl>
                                          <p:spTgt spid="11"/>
                                        </p:tgtEl>
                                        <p:attrNameLst>
                                          <p:attrName>style.visibility</p:attrName>
                                        </p:attrNameLst>
                                      </p:cBhvr>
                                      <p:to>
                                        <p:strVal val="visible"/>
                                      </p:to>
                                    </p:set>
                                    <p:animEffect transition="in" filter="slide(fromTop)">
                                      <p:cBhvr>
                                        <p:cTn id="39" dur="500"/>
                                        <p:tgtEl>
                                          <p:spTgt spid="11"/>
                                        </p:tgtEl>
                                      </p:cBhvr>
                                    </p:animEffect>
                                  </p:childTnLst>
                                </p:cTn>
                              </p:par>
                              <p:par>
                                <p:cTn id="40" presetID="12" presetClass="entr" presetSubtype="1" fill="hold" grpId="0" nodeType="with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slide(fromTop)">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4" presetClass="entr" presetSubtype="16" fill="hold" grpId="0" nodeType="clickEffect">
                                  <p:stCondLst>
                                    <p:cond delay="0"/>
                                  </p:stCondLst>
                                  <p:childTnLst>
                                    <p:set>
                                      <p:cBhvr>
                                        <p:cTn id="46" dur="1" fill="hold">
                                          <p:stCondLst>
                                            <p:cond delay="0"/>
                                          </p:stCondLst>
                                        </p:cTn>
                                        <p:tgtEl>
                                          <p:spTgt spid="8"/>
                                        </p:tgtEl>
                                        <p:attrNameLst>
                                          <p:attrName>style.visibility</p:attrName>
                                        </p:attrNameLst>
                                      </p:cBhvr>
                                      <p:to>
                                        <p:strVal val="visible"/>
                                      </p:to>
                                    </p:set>
                                    <p:animEffect transition="in" filter="box(in)">
                                      <p:cBhvr>
                                        <p:cTn id="47" dur="500"/>
                                        <p:tgtEl>
                                          <p:spTgt spid="8"/>
                                        </p:tgtEl>
                                      </p:cBhvr>
                                    </p:animEffect>
                                  </p:childTnLst>
                                </p:cTn>
                              </p:par>
                            </p:childTnLst>
                          </p:cTn>
                        </p:par>
                      </p:childTnLst>
                    </p:cTn>
                  </p:par>
                  <p:par>
                    <p:cTn id="48" fill="hold">
                      <p:stCondLst>
                        <p:cond delay="indefinite"/>
                      </p:stCondLst>
                      <p:childTnLst>
                        <p:par>
                          <p:cTn id="49" fill="hold">
                            <p:stCondLst>
                              <p:cond delay="0"/>
                            </p:stCondLst>
                            <p:childTnLst>
                              <p:par>
                                <p:cTn id="50" presetID="12" presetClass="entr" presetSubtype="4" fill="hold" nodeType="clickEffect">
                                  <p:stCondLst>
                                    <p:cond delay="0"/>
                                  </p:stCondLst>
                                  <p:childTnLst>
                                    <p:set>
                                      <p:cBhvr>
                                        <p:cTn id="51" dur="1" fill="hold">
                                          <p:stCondLst>
                                            <p:cond delay="0"/>
                                          </p:stCondLst>
                                        </p:cTn>
                                        <p:tgtEl>
                                          <p:spTgt spid="20"/>
                                        </p:tgtEl>
                                        <p:attrNameLst>
                                          <p:attrName>style.visibility</p:attrName>
                                        </p:attrNameLst>
                                      </p:cBhvr>
                                      <p:to>
                                        <p:strVal val="visible"/>
                                      </p:to>
                                    </p:set>
                                    <p:animEffect transition="in" filter="slide(fromBottom)">
                                      <p:cBhvr>
                                        <p:cTn id="52" dur="500"/>
                                        <p:tgtEl>
                                          <p:spTgt spid="20"/>
                                        </p:tgtEl>
                                      </p:cBhvr>
                                    </p:animEffect>
                                  </p:childTnLst>
                                </p:cTn>
                              </p:par>
                              <p:par>
                                <p:cTn id="53" presetID="12" presetClass="entr" presetSubtype="4" fill="hold" grpId="0" nodeType="withEffect">
                                  <p:stCondLst>
                                    <p:cond delay="0"/>
                                  </p:stCondLst>
                                  <p:childTnLst>
                                    <p:set>
                                      <p:cBhvr>
                                        <p:cTn id="54" dur="1" fill="hold">
                                          <p:stCondLst>
                                            <p:cond delay="0"/>
                                          </p:stCondLst>
                                        </p:cTn>
                                        <p:tgtEl>
                                          <p:spTgt spid="18"/>
                                        </p:tgtEl>
                                        <p:attrNameLst>
                                          <p:attrName>style.visibility</p:attrName>
                                        </p:attrNameLst>
                                      </p:cBhvr>
                                      <p:to>
                                        <p:strVal val="visible"/>
                                      </p:to>
                                    </p:set>
                                    <p:animEffect transition="in" filter="slide(fromBottom)">
                                      <p:cBhvr>
                                        <p:cTn id="55" dur="500"/>
                                        <p:tgtEl>
                                          <p:spTgt spid="18"/>
                                        </p:tgtEl>
                                      </p:cBhvr>
                                    </p:animEffect>
                                  </p:childTnLst>
                                </p:cTn>
                              </p:par>
                            </p:childTnLst>
                          </p:cTn>
                        </p:par>
                      </p:childTnLst>
                    </p:cTn>
                  </p:par>
                  <p:par>
                    <p:cTn id="56" fill="hold">
                      <p:stCondLst>
                        <p:cond delay="indefinite"/>
                      </p:stCondLst>
                      <p:childTnLst>
                        <p:par>
                          <p:cTn id="57" fill="hold">
                            <p:stCondLst>
                              <p:cond delay="0"/>
                            </p:stCondLst>
                            <p:childTnLst>
                              <p:par>
                                <p:cTn id="58" presetID="22" presetClass="entr" presetSubtype="8" fill="hold" nodeType="clickEffect">
                                  <p:stCondLst>
                                    <p:cond delay="0"/>
                                  </p:stCondLst>
                                  <p:childTnLst>
                                    <p:set>
                                      <p:cBhvr>
                                        <p:cTn id="59" dur="1" fill="hold">
                                          <p:stCondLst>
                                            <p:cond delay="0"/>
                                          </p:stCondLst>
                                        </p:cTn>
                                        <p:tgtEl>
                                          <p:spTgt spid="27"/>
                                        </p:tgtEl>
                                        <p:attrNameLst>
                                          <p:attrName>style.visibility</p:attrName>
                                        </p:attrNameLst>
                                      </p:cBhvr>
                                      <p:to>
                                        <p:strVal val="visible"/>
                                      </p:to>
                                    </p:set>
                                    <p:animEffect transition="in" filter="wipe(left)">
                                      <p:cBhvr>
                                        <p:cTn id="60" dur="500"/>
                                        <p:tgtEl>
                                          <p:spTgt spid="27"/>
                                        </p:tgtEl>
                                      </p:cBhvr>
                                    </p:animEffect>
                                  </p:childTnLst>
                                </p:cTn>
                              </p:par>
                              <p:par>
                                <p:cTn id="61" presetID="22" presetClass="entr" presetSubtype="8" fill="hold" grpId="0" nodeType="withEffect">
                                  <p:stCondLst>
                                    <p:cond delay="0"/>
                                  </p:stCondLst>
                                  <p:childTnLst>
                                    <p:set>
                                      <p:cBhvr>
                                        <p:cTn id="62" dur="1" fill="hold">
                                          <p:stCondLst>
                                            <p:cond delay="0"/>
                                          </p:stCondLst>
                                        </p:cTn>
                                        <p:tgtEl>
                                          <p:spTgt spid="28"/>
                                        </p:tgtEl>
                                        <p:attrNameLst>
                                          <p:attrName>style.visibility</p:attrName>
                                        </p:attrNameLst>
                                      </p:cBhvr>
                                      <p:to>
                                        <p:strVal val="visible"/>
                                      </p:to>
                                    </p:set>
                                    <p:animEffect transition="in" filter="wipe(left)">
                                      <p:cBhvr>
                                        <p:cTn id="63" dur="500"/>
                                        <p:tgtEl>
                                          <p:spTgt spid="28"/>
                                        </p:tgtEl>
                                      </p:cBhvr>
                                    </p:animEffect>
                                  </p:childTnLst>
                                </p:cTn>
                              </p:par>
                            </p:childTnLst>
                          </p:cTn>
                        </p:par>
                      </p:childTnLst>
                    </p:cTn>
                  </p:par>
                  <p:par>
                    <p:cTn id="64" fill="hold">
                      <p:stCondLst>
                        <p:cond delay="indefinite"/>
                      </p:stCondLst>
                      <p:childTnLst>
                        <p:par>
                          <p:cTn id="65" fill="hold">
                            <p:stCondLst>
                              <p:cond delay="0"/>
                            </p:stCondLst>
                            <p:childTnLst>
                              <p:par>
                                <p:cTn id="66" presetID="1" presetClass="entr" presetSubtype="0" fill="hold" grpId="0" nodeType="clickEffect">
                                  <p:stCondLst>
                                    <p:cond delay="0"/>
                                  </p:stCondLst>
                                  <p:childTnLst>
                                    <p:set>
                                      <p:cBhvr>
                                        <p:cTn id="67" dur="1" fill="hold">
                                          <p:stCondLst>
                                            <p:cond delay="0"/>
                                          </p:stCondLst>
                                        </p:cTn>
                                        <p:tgtEl>
                                          <p:spTgt spid="29"/>
                                        </p:tgtEl>
                                        <p:attrNameLst>
                                          <p:attrName>style.visibility</p:attrName>
                                        </p:attrNameLst>
                                      </p:cBhvr>
                                      <p:to>
                                        <p:strVal val="visible"/>
                                      </p:to>
                                    </p:set>
                                  </p:childTnLst>
                                </p:cTn>
                              </p:par>
                            </p:childTnLst>
                          </p:cTn>
                        </p:par>
                      </p:childTnLst>
                    </p:cTn>
                  </p:par>
                  <p:par>
                    <p:cTn id="68" fill="hold">
                      <p:stCondLst>
                        <p:cond delay="indefinite"/>
                      </p:stCondLst>
                      <p:childTnLst>
                        <p:par>
                          <p:cTn id="69" fill="hold">
                            <p:stCondLst>
                              <p:cond delay="0"/>
                            </p:stCondLst>
                            <p:childTnLst>
                              <p:par>
                                <p:cTn id="70" presetID="12" presetClass="entr" presetSubtype="4" fill="hold" nodeType="clickEffect">
                                  <p:stCondLst>
                                    <p:cond delay="0"/>
                                  </p:stCondLst>
                                  <p:childTnLst>
                                    <p:set>
                                      <p:cBhvr>
                                        <p:cTn id="71" dur="1" fill="hold">
                                          <p:stCondLst>
                                            <p:cond delay="0"/>
                                          </p:stCondLst>
                                        </p:cTn>
                                        <p:tgtEl>
                                          <p:spTgt spid="21"/>
                                        </p:tgtEl>
                                        <p:attrNameLst>
                                          <p:attrName>style.visibility</p:attrName>
                                        </p:attrNameLst>
                                      </p:cBhvr>
                                      <p:to>
                                        <p:strVal val="visible"/>
                                      </p:to>
                                    </p:set>
                                    <p:animEffect transition="in" filter="slide(fromBottom)">
                                      <p:cBhvr>
                                        <p:cTn id="72" dur="500"/>
                                        <p:tgtEl>
                                          <p:spTgt spid="21"/>
                                        </p:tgtEl>
                                      </p:cBhvr>
                                    </p:animEffect>
                                  </p:childTnLst>
                                </p:cTn>
                              </p:par>
                              <p:par>
                                <p:cTn id="73" presetID="12" presetClass="entr" presetSubtype="4" fill="hold" grpId="0" nodeType="withEffect">
                                  <p:stCondLst>
                                    <p:cond delay="0"/>
                                  </p:stCondLst>
                                  <p:childTnLst>
                                    <p:set>
                                      <p:cBhvr>
                                        <p:cTn id="74" dur="1" fill="hold">
                                          <p:stCondLst>
                                            <p:cond delay="0"/>
                                          </p:stCondLst>
                                        </p:cTn>
                                        <p:tgtEl>
                                          <p:spTgt spid="26"/>
                                        </p:tgtEl>
                                        <p:attrNameLst>
                                          <p:attrName>style.visibility</p:attrName>
                                        </p:attrNameLst>
                                      </p:cBhvr>
                                      <p:to>
                                        <p:strVal val="visible"/>
                                      </p:to>
                                    </p:set>
                                    <p:animEffect transition="in" filter="slide(fromBottom)">
                                      <p:cBhvr>
                                        <p:cTn id="75" dur="500"/>
                                        <p:tgtEl>
                                          <p:spTgt spid="26"/>
                                        </p:tgtEl>
                                      </p:cBhvr>
                                    </p:animEffect>
                                  </p:childTnLst>
                                </p:cTn>
                              </p:par>
                            </p:childTnLst>
                          </p:cTn>
                        </p:par>
                      </p:childTnLst>
                    </p:cTn>
                  </p:par>
                  <p:par>
                    <p:cTn id="76" fill="hold">
                      <p:stCondLst>
                        <p:cond delay="indefinite"/>
                      </p:stCondLst>
                      <p:childTnLst>
                        <p:par>
                          <p:cTn id="77" fill="hold">
                            <p:stCondLst>
                              <p:cond delay="0"/>
                            </p:stCondLst>
                            <p:childTnLst>
                              <p:par>
                                <p:cTn id="78" presetID="4" presetClass="entr" presetSubtype="16" fill="hold" grpId="0" nodeType="clickEffect">
                                  <p:stCondLst>
                                    <p:cond delay="0"/>
                                  </p:stCondLst>
                                  <p:childTnLst>
                                    <p:set>
                                      <p:cBhvr>
                                        <p:cTn id="79" dur="1" fill="hold">
                                          <p:stCondLst>
                                            <p:cond delay="0"/>
                                          </p:stCondLst>
                                        </p:cTn>
                                        <p:tgtEl>
                                          <p:spTgt spid="19"/>
                                        </p:tgtEl>
                                        <p:attrNameLst>
                                          <p:attrName>style.visibility</p:attrName>
                                        </p:attrNameLst>
                                      </p:cBhvr>
                                      <p:to>
                                        <p:strVal val="visible"/>
                                      </p:to>
                                    </p:set>
                                    <p:animEffect transition="in" filter="box(in)">
                                      <p:cBhvr>
                                        <p:cTn id="80" dur="500"/>
                                        <p:tgtEl>
                                          <p:spTgt spid="19"/>
                                        </p:tgtEl>
                                      </p:cBhvr>
                                    </p:animEffect>
                                  </p:childTnLst>
                                </p:cTn>
                              </p:par>
                            </p:childTnLst>
                          </p:cTn>
                        </p:par>
                      </p:childTnLst>
                    </p:cTn>
                  </p:par>
                  <p:par>
                    <p:cTn id="81" fill="hold">
                      <p:stCondLst>
                        <p:cond delay="indefinite"/>
                      </p:stCondLst>
                      <p:childTnLst>
                        <p:par>
                          <p:cTn id="82" fill="hold">
                            <p:stCondLst>
                              <p:cond delay="0"/>
                            </p:stCondLst>
                            <p:childTnLst>
                              <p:par>
                                <p:cTn id="83" presetID="12" presetClass="entr" presetSubtype="4" fill="hold" nodeType="clickEffect">
                                  <p:stCondLst>
                                    <p:cond delay="0"/>
                                  </p:stCondLst>
                                  <p:childTnLst>
                                    <p:set>
                                      <p:cBhvr>
                                        <p:cTn id="84" dur="1" fill="hold">
                                          <p:stCondLst>
                                            <p:cond delay="0"/>
                                          </p:stCondLst>
                                        </p:cTn>
                                        <p:tgtEl>
                                          <p:spTgt spid="32"/>
                                        </p:tgtEl>
                                        <p:attrNameLst>
                                          <p:attrName>style.visibility</p:attrName>
                                        </p:attrNameLst>
                                      </p:cBhvr>
                                      <p:to>
                                        <p:strVal val="visible"/>
                                      </p:to>
                                    </p:set>
                                    <p:animEffect transition="in" filter="slide(fromBottom)">
                                      <p:cBhvr>
                                        <p:cTn id="85" dur="500"/>
                                        <p:tgtEl>
                                          <p:spTgt spid="32"/>
                                        </p:tgtEl>
                                      </p:cBhvr>
                                    </p:animEffect>
                                  </p:childTnLst>
                                </p:cTn>
                              </p:par>
                              <p:par>
                                <p:cTn id="86" presetID="12" presetClass="entr" presetSubtype="4" fill="hold" grpId="0" nodeType="withEffect">
                                  <p:stCondLst>
                                    <p:cond delay="0"/>
                                  </p:stCondLst>
                                  <p:childTnLst>
                                    <p:set>
                                      <p:cBhvr>
                                        <p:cTn id="87" dur="1" fill="hold">
                                          <p:stCondLst>
                                            <p:cond delay="0"/>
                                          </p:stCondLst>
                                        </p:cTn>
                                        <p:tgtEl>
                                          <p:spTgt spid="30"/>
                                        </p:tgtEl>
                                        <p:attrNameLst>
                                          <p:attrName>style.visibility</p:attrName>
                                        </p:attrNameLst>
                                      </p:cBhvr>
                                      <p:to>
                                        <p:strVal val="visible"/>
                                      </p:to>
                                    </p:set>
                                    <p:animEffect transition="in" filter="slide(fromBottom)">
                                      <p:cBhvr>
                                        <p:cTn id="88" dur="500"/>
                                        <p:tgtEl>
                                          <p:spTgt spid="30"/>
                                        </p:tgtEl>
                                      </p:cBhvr>
                                    </p:animEffect>
                                  </p:childTnLst>
                                </p:cTn>
                              </p:par>
                            </p:childTnLst>
                          </p:cTn>
                        </p:par>
                      </p:childTnLst>
                    </p:cTn>
                  </p:par>
                  <p:par>
                    <p:cTn id="89" fill="hold">
                      <p:stCondLst>
                        <p:cond delay="indefinite"/>
                      </p:stCondLst>
                      <p:childTnLst>
                        <p:par>
                          <p:cTn id="90" fill="hold">
                            <p:stCondLst>
                              <p:cond delay="0"/>
                            </p:stCondLst>
                            <p:childTnLst>
                              <p:par>
                                <p:cTn id="91" presetID="22" presetClass="entr" presetSubtype="8" fill="hold" grpId="0" nodeType="clickEffect">
                                  <p:stCondLst>
                                    <p:cond delay="0"/>
                                  </p:stCondLst>
                                  <p:childTnLst>
                                    <p:set>
                                      <p:cBhvr>
                                        <p:cTn id="92" dur="1" fill="hold">
                                          <p:stCondLst>
                                            <p:cond delay="0"/>
                                          </p:stCondLst>
                                        </p:cTn>
                                        <p:tgtEl>
                                          <p:spTgt spid="36"/>
                                        </p:tgtEl>
                                        <p:attrNameLst>
                                          <p:attrName>style.visibility</p:attrName>
                                        </p:attrNameLst>
                                      </p:cBhvr>
                                      <p:to>
                                        <p:strVal val="visible"/>
                                      </p:to>
                                    </p:set>
                                    <p:animEffect transition="in" filter="wipe(left)">
                                      <p:cBhvr>
                                        <p:cTn id="93" dur="500"/>
                                        <p:tgtEl>
                                          <p:spTgt spid="36"/>
                                        </p:tgtEl>
                                      </p:cBhvr>
                                    </p:animEffect>
                                  </p:childTnLst>
                                </p:cTn>
                              </p:par>
                              <p:par>
                                <p:cTn id="94" presetID="22" presetClass="entr" presetSubtype="8" fill="hold" nodeType="withEffect">
                                  <p:stCondLst>
                                    <p:cond delay="0"/>
                                  </p:stCondLst>
                                  <p:childTnLst>
                                    <p:set>
                                      <p:cBhvr>
                                        <p:cTn id="95" dur="1" fill="hold">
                                          <p:stCondLst>
                                            <p:cond delay="0"/>
                                          </p:stCondLst>
                                        </p:cTn>
                                        <p:tgtEl>
                                          <p:spTgt spid="35"/>
                                        </p:tgtEl>
                                        <p:attrNameLst>
                                          <p:attrName>style.visibility</p:attrName>
                                        </p:attrNameLst>
                                      </p:cBhvr>
                                      <p:to>
                                        <p:strVal val="visible"/>
                                      </p:to>
                                    </p:set>
                                    <p:animEffect transition="in" filter="wipe(left)">
                                      <p:cBhvr>
                                        <p:cTn id="96" dur="500"/>
                                        <p:tgtEl>
                                          <p:spTgt spid="35"/>
                                        </p:tgtEl>
                                      </p:cBhvr>
                                    </p:animEffect>
                                  </p:childTnLst>
                                </p:cTn>
                              </p:par>
                            </p:childTnLst>
                          </p:cTn>
                        </p:par>
                      </p:childTnLst>
                    </p:cTn>
                  </p:par>
                  <p:par>
                    <p:cTn id="97" fill="hold">
                      <p:stCondLst>
                        <p:cond delay="indefinite"/>
                      </p:stCondLst>
                      <p:childTnLst>
                        <p:par>
                          <p:cTn id="98" fill="hold">
                            <p:stCondLst>
                              <p:cond delay="0"/>
                            </p:stCondLst>
                            <p:childTnLst>
                              <p:par>
                                <p:cTn id="99" presetID="4" presetClass="entr" presetSubtype="16" fill="hold" grpId="0" nodeType="clickEffect">
                                  <p:stCondLst>
                                    <p:cond delay="0"/>
                                  </p:stCondLst>
                                  <p:childTnLst>
                                    <p:set>
                                      <p:cBhvr>
                                        <p:cTn id="100" dur="1" fill="hold">
                                          <p:stCondLst>
                                            <p:cond delay="0"/>
                                          </p:stCondLst>
                                        </p:cTn>
                                        <p:tgtEl>
                                          <p:spTgt spid="37"/>
                                        </p:tgtEl>
                                        <p:attrNameLst>
                                          <p:attrName>style.visibility</p:attrName>
                                        </p:attrNameLst>
                                      </p:cBhvr>
                                      <p:to>
                                        <p:strVal val="visible"/>
                                      </p:to>
                                    </p:set>
                                    <p:animEffect transition="in" filter="box(in)">
                                      <p:cBhvr>
                                        <p:cTn id="101" dur="500"/>
                                        <p:tgtEl>
                                          <p:spTgt spid="37"/>
                                        </p:tgtEl>
                                      </p:cBhvr>
                                    </p:animEffect>
                                  </p:childTnLst>
                                </p:cTn>
                              </p:par>
                            </p:childTnLst>
                          </p:cTn>
                        </p:par>
                      </p:childTnLst>
                    </p:cTn>
                  </p:par>
                  <p:par>
                    <p:cTn id="102" fill="hold">
                      <p:stCondLst>
                        <p:cond delay="indefinite"/>
                      </p:stCondLst>
                      <p:childTnLst>
                        <p:par>
                          <p:cTn id="103" fill="hold">
                            <p:stCondLst>
                              <p:cond delay="0"/>
                            </p:stCondLst>
                            <p:childTnLst>
                              <p:par>
                                <p:cTn id="104" presetID="12" presetClass="entr" presetSubtype="4" fill="hold" nodeType="clickEffect">
                                  <p:stCondLst>
                                    <p:cond delay="0"/>
                                  </p:stCondLst>
                                  <p:childTnLst>
                                    <p:set>
                                      <p:cBhvr>
                                        <p:cTn id="105" dur="1" fill="hold">
                                          <p:stCondLst>
                                            <p:cond delay="0"/>
                                          </p:stCondLst>
                                        </p:cTn>
                                        <p:tgtEl>
                                          <p:spTgt spid="33"/>
                                        </p:tgtEl>
                                        <p:attrNameLst>
                                          <p:attrName>style.visibility</p:attrName>
                                        </p:attrNameLst>
                                      </p:cBhvr>
                                      <p:to>
                                        <p:strVal val="visible"/>
                                      </p:to>
                                    </p:set>
                                    <p:animEffect transition="in" filter="slide(fromBottom)">
                                      <p:cBhvr>
                                        <p:cTn id="106" dur="500"/>
                                        <p:tgtEl>
                                          <p:spTgt spid="33"/>
                                        </p:tgtEl>
                                      </p:cBhvr>
                                    </p:animEffect>
                                  </p:childTnLst>
                                </p:cTn>
                              </p:par>
                              <p:par>
                                <p:cTn id="107" presetID="12" presetClass="entr" presetSubtype="4" fill="hold" grpId="0" nodeType="withEffect">
                                  <p:stCondLst>
                                    <p:cond delay="0"/>
                                  </p:stCondLst>
                                  <p:childTnLst>
                                    <p:set>
                                      <p:cBhvr>
                                        <p:cTn id="108" dur="1" fill="hold">
                                          <p:stCondLst>
                                            <p:cond delay="0"/>
                                          </p:stCondLst>
                                        </p:cTn>
                                        <p:tgtEl>
                                          <p:spTgt spid="38"/>
                                        </p:tgtEl>
                                        <p:attrNameLst>
                                          <p:attrName>style.visibility</p:attrName>
                                        </p:attrNameLst>
                                      </p:cBhvr>
                                      <p:to>
                                        <p:strVal val="visible"/>
                                      </p:to>
                                    </p:set>
                                    <p:animEffect transition="in" filter="slide(fromBottom)">
                                      <p:cBhvr>
                                        <p:cTn id="109" dur="500"/>
                                        <p:tgtEl>
                                          <p:spTgt spid="38"/>
                                        </p:tgtEl>
                                      </p:cBhvr>
                                    </p:animEffect>
                                  </p:childTnLst>
                                </p:cTn>
                              </p:par>
                            </p:childTnLst>
                          </p:cTn>
                        </p:par>
                      </p:childTnLst>
                    </p:cTn>
                  </p:par>
                  <p:par>
                    <p:cTn id="110" fill="hold">
                      <p:stCondLst>
                        <p:cond delay="indefinite"/>
                      </p:stCondLst>
                      <p:childTnLst>
                        <p:par>
                          <p:cTn id="111" fill="hold">
                            <p:stCondLst>
                              <p:cond delay="0"/>
                            </p:stCondLst>
                            <p:childTnLst>
                              <p:par>
                                <p:cTn id="112" presetID="4" presetClass="entr" presetSubtype="16" fill="hold" grpId="0" nodeType="clickEffect">
                                  <p:stCondLst>
                                    <p:cond delay="0"/>
                                  </p:stCondLst>
                                  <p:childTnLst>
                                    <p:set>
                                      <p:cBhvr>
                                        <p:cTn id="113" dur="1" fill="hold">
                                          <p:stCondLst>
                                            <p:cond delay="0"/>
                                          </p:stCondLst>
                                        </p:cTn>
                                        <p:tgtEl>
                                          <p:spTgt spid="31"/>
                                        </p:tgtEl>
                                        <p:attrNameLst>
                                          <p:attrName>style.visibility</p:attrName>
                                        </p:attrNameLst>
                                      </p:cBhvr>
                                      <p:to>
                                        <p:strVal val="visible"/>
                                      </p:to>
                                    </p:set>
                                    <p:animEffect transition="in" filter="box(in)">
                                      <p:cBhvr>
                                        <p:cTn id="114" dur="500"/>
                                        <p:tgtEl>
                                          <p:spTgt spid="31"/>
                                        </p:tgtEl>
                                      </p:cBhvr>
                                    </p:animEffect>
                                  </p:childTnLst>
                                </p:cTn>
                              </p:par>
                            </p:childTnLst>
                          </p:cTn>
                        </p:par>
                      </p:childTnLst>
                    </p:cTn>
                  </p:par>
                  <p:par>
                    <p:cTn id="115" fill="hold">
                      <p:stCondLst>
                        <p:cond delay="indefinite"/>
                      </p:stCondLst>
                      <p:childTnLst>
                        <p:par>
                          <p:cTn id="116" fill="hold">
                            <p:stCondLst>
                              <p:cond delay="0"/>
                            </p:stCondLst>
                            <p:childTnLst>
                              <p:par>
                                <p:cTn id="117" presetID="12" presetClass="entr" presetSubtype="4" fill="hold" nodeType="clickEffect">
                                  <p:stCondLst>
                                    <p:cond delay="0"/>
                                  </p:stCondLst>
                                  <p:childTnLst>
                                    <p:set>
                                      <p:cBhvr>
                                        <p:cTn id="118" dur="1" fill="hold">
                                          <p:stCondLst>
                                            <p:cond delay="0"/>
                                          </p:stCondLst>
                                        </p:cTn>
                                        <p:tgtEl>
                                          <p:spTgt spid="39"/>
                                        </p:tgtEl>
                                        <p:attrNameLst>
                                          <p:attrName>style.visibility</p:attrName>
                                        </p:attrNameLst>
                                      </p:cBhvr>
                                      <p:to>
                                        <p:strVal val="visible"/>
                                      </p:to>
                                    </p:set>
                                    <p:animEffect transition="in" filter="slide(fromBottom)">
                                      <p:cBhvr>
                                        <p:cTn id="119" dur="500"/>
                                        <p:tgtEl>
                                          <p:spTgt spid="39"/>
                                        </p:tgtEl>
                                      </p:cBhvr>
                                    </p:animEffect>
                                  </p:childTnLst>
                                </p:cTn>
                              </p:par>
                              <p:par>
                                <p:cTn id="120" presetID="12" presetClass="entr" presetSubtype="4" fill="hold" grpId="0" nodeType="withEffect">
                                  <p:stCondLst>
                                    <p:cond delay="0"/>
                                  </p:stCondLst>
                                  <p:childTnLst>
                                    <p:set>
                                      <p:cBhvr>
                                        <p:cTn id="121" dur="1" fill="hold">
                                          <p:stCondLst>
                                            <p:cond delay="0"/>
                                          </p:stCondLst>
                                        </p:cTn>
                                        <p:tgtEl>
                                          <p:spTgt spid="40"/>
                                        </p:tgtEl>
                                        <p:attrNameLst>
                                          <p:attrName>style.visibility</p:attrName>
                                        </p:attrNameLst>
                                      </p:cBhvr>
                                      <p:to>
                                        <p:strVal val="visible"/>
                                      </p:to>
                                    </p:set>
                                    <p:animEffect transition="in" filter="slide(fromBottom)">
                                      <p:cBhvr>
                                        <p:cTn id="122" dur="500"/>
                                        <p:tgtEl>
                                          <p:spTgt spid="4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7" grpId="0" animBg="1"/>
      <p:bldP spid="8" grpId="0" animBg="1"/>
      <p:bldP spid="12" grpId="0" animBg="1"/>
      <p:bldP spid="16" grpId="0" animBg="1"/>
      <p:bldP spid="17" grpId="0" animBg="1"/>
      <p:bldP spid="18" grpId="0" animBg="1"/>
      <p:bldP spid="19" grpId="0" animBg="1"/>
      <p:bldP spid="26" grpId="0" animBg="1"/>
      <p:bldP spid="28" grpId="0" animBg="1"/>
      <p:bldP spid="29" grpId="0" animBg="1"/>
      <p:bldP spid="30" grpId="0" animBg="1"/>
      <p:bldP spid="31" grpId="0" animBg="1"/>
      <p:bldP spid="36" grpId="0" animBg="1"/>
      <p:bldP spid="37" grpId="0" animBg="1"/>
      <p:bldP spid="38" grpId="0" animBg="1"/>
      <p:bldP spid="40"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609600" y="2286000"/>
            <a:ext cx="8229600" cy="1295400"/>
          </a:xfrm>
          <a:prstGeom prst="rect">
            <a:avLst/>
          </a:prstGeom>
        </p:spPr>
        <p:txBody>
          <a:bodyPr vert="horz" lIns="91440" tIns="45720" rIns="91440" bIns="45720" rtlCol="0" anchor="ctr">
            <a:normAutofit fontScale="97500"/>
          </a:bodyPr>
          <a:lstStyle/>
          <a:p>
            <a:pPr marL="0" marR="0" lvl="0" indent="0" algn="ctr" defTabSz="914400" rtl="0" eaLnBrk="1" fontAlgn="auto" latinLnBrk="0" hangingPunct="1">
              <a:lnSpc>
                <a:spcPct val="100000"/>
              </a:lnSpc>
              <a:spcBef>
                <a:spcPct val="0"/>
              </a:spcBef>
              <a:spcAft>
                <a:spcPts val="0"/>
              </a:spcAft>
              <a:buClrTx/>
              <a:buSzTx/>
              <a:buFontTx/>
              <a:buNone/>
              <a:tabLst/>
              <a:defRPr/>
            </a:pPr>
            <a:r>
              <a:rPr kumimoji="0" lang="en-IN" sz="4400" b="0" i="0" u="none" strike="noStrike" kern="1200" cap="none" spc="0" normalizeH="0" baseline="0" noProof="0" dirty="0" smtClean="0">
                <a:ln>
                  <a:noFill/>
                </a:ln>
                <a:solidFill>
                  <a:schemeClr val="tx1"/>
                </a:solidFill>
                <a:effectLst/>
                <a:uLnTx/>
                <a:uFillTx/>
                <a:latin typeface="+mj-lt"/>
                <a:ea typeface="+mj-ea"/>
                <a:cs typeface="+mj-cs"/>
              </a:rPr>
              <a:t> </a:t>
            </a:r>
            <a:endParaRPr kumimoji="0" lang="en-IN" sz="4400" b="0" i="0" u="none" strike="noStrike" kern="1200" cap="none" spc="0" normalizeH="0" baseline="0" noProof="0" dirty="0">
              <a:ln>
                <a:noFill/>
              </a:ln>
              <a:solidFill>
                <a:schemeClr val="tx1"/>
              </a:solidFill>
              <a:effectLst/>
              <a:uLnTx/>
              <a:uFillTx/>
              <a:latin typeface="+mj-lt"/>
              <a:ea typeface="+mj-ea"/>
              <a:cs typeface="+mj-cs"/>
            </a:endParaRPr>
          </a:p>
        </p:txBody>
      </p:sp>
      <p:sp>
        <p:nvSpPr>
          <p:cNvPr id="3" name="Title 1"/>
          <p:cNvSpPr>
            <a:spLocks noGrp="1"/>
          </p:cNvSpPr>
          <p:nvPr>
            <p:ph type="title"/>
          </p:nvPr>
        </p:nvSpPr>
        <p:spPr>
          <a:xfrm>
            <a:off x="609600" y="2438400"/>
            <a:ext cx="8229600" cy="2743200"/>
          </a:xfrm>
        </p:spPr>
        <p:txBody>
          <a:bodyPr>
            <a:normAutofit fontScale="90000"/>
          </a:bodyPr>
          <a:lstStyle/>
          <a:p>
            <a:pPr lvl="0" rtl="0">
              <a:spcBef>
                <a:spcPct val="0"/>
              </a:spcBef>
              <a:defRPr/>
            </a:pPr>
            <a:r>
              <a:rPr lang="en-IN" sz="5400" b="0" dirty="0">
                <a:solidFill>
                  <a:schemeClr val="tx1"/>
                </a:solidFill>
              </a:rPr>
              <a:t/>
            </a:r>
            <a:br>
              <a:rPr lang="en-IN" sz="5400" b="0" dirty="0">
                <a:solidFill>
                  <a:schemeClr val="tx1"/>
                </a:solidFill>
              </a:rPr>
            </a:br>
            <a:r>
              <a:rPr lang="en-IN" sz="5400" dirty="0" smtClean="0"/>
              <a:t>Glaucoma Suspect Definition</a:t>
            </a:r>
            <a:br>
              <a:rPr lang="en-IN" sz="5400" dirty="0" smtClean="0"/>
            </a:br>
            <a:r>
              <a:rPr lang="en-IN" sz="5400" dirty="0" smtClean="0"/>
              <a:t> -As </a:t>
            </a:r>
            <a:r>
              <a:rPr lang="en-IN" sz="5400" dirty="0"/>
              <a:t>per Preferred Practice Pattern by AAO</a:t>
            </a:r>
            <a:r>
              <a:rPr lang="en-IN" sz="5400" b="0" dirty="0">
                <a:solidFill>
                  <a:schemeClr val="tx1"/>
                </a:solidFill>
              </a:rPr>
              <a:t/>
            </a:r>
            <a:br>
              <a:rPr lang="en-IN" sz="5400" b="0" dirty="0">
                <a:solidFill>
                  <a:schemeClr val="tx1"/>
                </a:solidFill>
              </a:rPr>
            </a:br>
            <a:endParaRPr lang="en-IN" dirty="0"/>
          </a:p>
        </p:txBody>
      </p:sp>
    </p:spTree>
  </p:cSld>
  <p:clrMapOvr>
    <a:masterClrMapping/>
  </p:clrMapOvr>
  <p:transition>
    <p:push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1"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wipe(up)">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95600"/>
            <a:ext cx="8229600" cy="1143000"/>
          </a:xfrm>
        </p:spPr>
        <p:txBody>
          <a:bodyPr>
            <a:normAutofit fontScale="90000"/>
          </a:bodyPr>
          <a:lstStyle/>
          <a:p>
            <a:r>
              <a:rPr lang="en-IN" dirty="0" smtClean="0"/>
              <a:t>Does treating glaucoma suspect help reduce the risk of glaucoma progression?</a:t>
            </a:r>
            <a:endParaRPr lang="en-IN" dirty="0"/>
          </a:p>
        </p:txBody>
      </p:sp>
    </p:spTree>
  </p:cSld>
  <p:clrMapOvr>
    <a:masterClrMapping/>
  </p:clrMapOvr>
  <p:transition>
    <p:rand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YES</a:t>
            </a:r>
            <a:endParaRPr lang="en-IN" dirty="0"/>
          </a:p>
        </p:txBody>
      </p:sp>
      <p:sp>
        <p:nvSpPr>
          <p:cNvPr id="5" name="Content Placeholder 4"/>
          <p:cNvSpPr>
            <a:spLocks noGrp="1"/>
          </p:cNvSpPr>
          <p:nvPr>
            <p:ph idx="1"/>
          </p:nvPr>
        </p:nvSpPr>
        <p:spPr/>
        <p:txBody>
          <a:bodyPr>
            <a:normAutofit/>
          </a:bodyPr>
          <a:lstStyle/>
          <a:p>
            <a:r>
              <a:rPr lang="en-IN" sz="2400" dirty="0" smtClean="0"/>
              <a:t>Ocular Hypertension Treatment Study suggests that-</a:t>
            </a:r>
          </a:p>
          <a:p>
            <a:endParaRPr lang="en-IN" sz="2400" dirty="0" smtClean="0"/>
          </a:p>
          <a:p>
            <a:r>
              <a:rPr lang="en-IN" sz="2400" dirty="0" smtClean="0"/>
              <a:t>Topical ocular </a:t>
            </a:r>
            <a:r>
              <a:rPr lang="en-IN" sz="2400" dirty="0" err="1" smtClean="0"/>
              <a:t>hypotensive</a:t>
            </a:r>
            <a:r>
              <a:rPr lang="en-IN" sz="2400" dirty="0" smtClean="0"/>
              <a:t> medication was effective in delaying /preventing onset of POAG in individuals with elevated IOP.</a:t>
            </a:r>
          </a:p>
          <a:p>
            <a:endParaRPr lang="en-IN" sz="2400" dirty="0" smtClean="0"/>
          </a:p>
          <a:p>
            <a:r>
              <a:rPr lang="en-IN" sz="2400" dirty="0" smtClean="0"/>
              <a:t>Although not applicable to all patients with borderline/elevated IOP, clinicians should consider initiating treatment for individuals with ocular hypertension who are at moderate or high risk for developing POAG. </a:t>
            </a:r>
            <a:endParaRPr lang="en-IN" sz="2400" dirty="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Arch Ophthalmol .2002;120:701-713</a:t>
            </a:r>
            <a:endParaRPr lang="en-IN" sz="1200" i="1" dirty="0">
              <a:latin typeface="Times New Roman" pitchFamily="18" charset="0"/>
              <a:cs typeface="Times New Roman" pitchFamily="18" charset="0"/>
            </a:endParaRPr>
          </a:p>
        </p:txBody>
      </p:sp>
    </p:spTree>
  </p:cSld>
  <p:clrMapOvr>
    <a:masterClrMapping/>
  </p:clrMapOvr>
  <p:transition>
    <p:circl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
                                        </p:tgtEl>
                                        <p:attrNameLst>
                                          <p:attrName>style.visibility</p:attrName>
                                        </p:attrNameLst>
                                      </p:cBhvr>
                                      <p:to>
                                        <p:strVal val="visible"/>
                                      </p:to>
                                    </p:set>
                                    <p:anim calcmode="discrete" valueType="clr">
                                      <p:cBhvr override="childStyle">
                                        <p:cTn id="7" dur="80"/>
                                        <p:tgtEl>
                                          <p:spTgt spid="2"/>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
                                        </p:tgtEl>
                                        <p:attrNameLst>
                                          <p:attrName>fillcolor</p:attrName>
                                        </p:attrNameLst>
                                      </p:cBhvr>
                                      <p:tavLst>
                                        <p:tav tm="0">
                                          <p:val>
                                            <p:clrVal>
                                              <a:schemeClr val="accent2"/>
                                            </p:clrVal>
                                          </p:val>
                                        </p:tav>
                                        <p:tav tm="50000">
                                          <p:val>
                                            <p:clrVal>
                                              <a:schemeClr val="hlink"/>
                                            </p:clrVal>
                                          </p:val>
                                        </p:tav>
                                      </p:tavLst>
                                    </p:anim>
                                    <p:set>
                                      <p:cBhvr>
                                        <p:cTn id="9" dur="80"/>
                                        <p:tgtEl>
                                          <p:spTgt spid="2"/>
                                        </p:tgtEl>
                                        <p:attrNameLst>
                                          <p:attrName>fill.type</p:attrName>
                                        </p:attrNameLst>
                                      </p:cBhvr>
                                      <p:to>
                                        <p:strVal val="solid"/>
                                      </p:to>
                                    </p:set>
                                  </p:childTnLst>
                                </p:cTn>
                              </p:par>
                            </p:childTnLst>
                          </p:cTn>
                        </p:par>
                      </p:childTnLst>
                    </p:cTn>
                  </p:par>
                  <p:par>
                    <p:cTn id="10" fill="hold">
                      <p:stCondLst>
                        <p:cond delay="indefinite"/>
                      </p:stCondLst>
                      <p:childTnLst>
                        <p:par>
                          <p:cTn id="11" fill="hold">
                            <p:stCondLst>
                              <p:cond delay="0"/>
                            </p:stCondLst>
                            <p:childTnLst>
                              <p:par>
                                <p:cTn id="12" presetID="22" presetClass="entr" presetSubtype="8" fill="hold" grpId="0" nodeType="clickEffect">
                                  <p:stCondLst>
                                    <p:cond delay="0"/>
                                  </p:stCondLst>
                                  <p:childTnLst>
                                    <p:set>
                                      <p:cBhvr>
                                        <p:cTn id="13" dur="1" fill="hold">
                                          <p:stCondLst>
                                            <p:cond delay="0"/>
                                          </p:stCondLst>
                                        </p:cTn>
                                        <p:tgtEl>
                                          <p:spTgt spid="5">
                                            <p:txEl>
                                              <p:pRg st="0" end="0"/>
                                            </p:txEl>
                                          </p:spTgt>
                                        </p:tgtEl>
                                        <p:attrNameLst>
                                          <p:attrName>style.visibility</p:attrName>
                                        </p:attrNameLst>
                                      </p:cBhvr>
                                      <p:to>
                                        <p:strVal val="visible"/>
                                      </p:to>
                                    </p:set>
                                    <p:animEffect transition="in" filter="wipe(left)">
                                      <p:cBhvr>
                                        <p:cTn id="14" dur="500"/>
                                        <p:tgtEl>
                                          <p:spTgt spid="5">
                                            <p:txEl>
                                              <p:pRg st="0" end="0"/>
                                            </p:txEl>
                                          </p:spTgt>
                                        </p:tgtEl>
                                      </p:cBhvr>
                                    </p:animEffect>
                                  </p:childTnLst>
                                </p:cTn>
                              </p:par>
                            </p:childTnLst>
                          </p:cTn>
                        </p:par>
                      </p:childTnLst>
                    </p:cTn>
                  </p:par>
                  <p:par>
                    <p:cTn id="15" fill="hold">
                      <p:stCondLst>
                        <p:cond delay="indefinite"/>
                      </p:stCondLst>
                      <p:childTnLst>
                        <p:par>
                          <p:cTn id="16" fill="hold">
                            <p:stCondLst>
                              <p:cond delay="0"/>
                            </p:stCondLst>
                            <p:childTnLst>
                              <p:par>
                                <p:cTn id="17" presetID="22" presetClass="entr" presetSubtype="8" fill="hold" grpId="0" nodeType="clickEffect">
                                  <p:stCondLst>
                                    <p:cond delay="0"/>
                                  </p:stCondLst>
                                  <p:childTnLst>
                                    <p:set>
                                      <p:cBhvr>
                                        <p:cTn id="18" dur="1" fill="hold">
                                          <p:stCondLst>
                                            <p:cond delay="0"/>
                                          </p:stCondLst>
                                        </p:cTn>
                                        <p:tgtEl>
                                          <p:spTgt spid="5">
                                            <p:txEl>
                                              <p:pRg st="2" end="2"/>
                                            </p:txEl>
                                          </p:spTgt>
                                        </p:tgtEl>
                                        <p:attrNameLst>
                                          <p:attrName>style.visibility</p:attrName>
                                        </p:attrNameLst>
                                      </p:cBhvr>
                                      <p:to>
                                        <p:strVal val="visible"/>
                                      </p:to>
                                    </p:set>
                                    <p:animEffect transition="in" filter="wipe(left)">
                                      <p:cBhvr>
                                        <p:cTn id="19" dur="500"/>
                                        <p:tgtEl>
                                          <p:spTgt spid="5">
                                            <p:txEl>
                                              <p:pRg st="2" end="2"/>
                                            </p:txEl>
                                          </p:spTgt>
                                        </p:tgtEl>
                                      </p:cBhvr>
                                    </p:animEffect>
                                  </p:childTnLst>
                                </p:cTn>
                              </p:par>
                            </p:childTnLst>
                          </p:cTn>
                        </p:par>
                      </p:childTnLst>
                    </p:cTn>
                  </p:par>
                  <p:par>
                    <p:cTn id="20" fill="hold">
                      <p:stCondLst>
                        <p:cond delay="indefinite"/>
                      </p:stCondLst>
                      <p:childTnLst>
                        <p:par>
                          <p:cTn id="21" fill="hold">
                            <p:stCondLst>
                              <p:cond delay="0"/>
                            </p:stCondLst>
                            <p:childTnLst>
                              <p:par>
                                <p:cTn id="22" presetID="22" presetClass="entr" presetSubtype="8" fill="hold" grpId="0" nodeType="clickEffect">
                                  <p:stCondLst>
                                    <p:cond delay="0"/>
                                  </p:stCondLst>
                                  <p:childTnLst>
                                    <p:set>
                                      <p:cBhvr>
                                        <p:cTn id="23" dur="1" fill="hold">
                                          <p:stCondLst>
                                            <p:cond delay="0"/>
                                          </p:stCondLst>
                                        </p:cTn>
                                        <p:tgtEl>
                                          <p:spTgt spid="5">
                                            <p:txEl>
                                              <p:pRg st="4" end="4"/>
                                            </p:txEl>
                                          </p:spTgt>
                                        </p:tgtEl>
                                        <p:attrNameLst>
                                          <p:attrName>style.visibility</p:attrName>
                                        </p:attrNameLst>
                                      </p:cBhvr>
                                      <p:to>
                                        <p:strVal val="visible"/>
                                      </p:to>
                                    </p:set>
                                    <p:animEffect transition="in" filter="wipe(left)">
                                      <p:cBhvr>
                                        <p:cTn id="24" dur="500"/>
                                        <p:tgtEl>
                                          <p:spTgt spid="5">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5" grpId="0" build="p"/>
    </p:bld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884237"/>
            <a:ext cx="8229600" cy="1143000"/>
          </a:xfrm>
        </p:spPr>
        <p:txBody>
          <a:bodyPr>
            <a:normAutofit fontScale="90000"/>
          </a:bodyPr>
          <a:lstStyle/>
          <a:p>
            <a:r>
              <a:rPr lang="en-IN" dirty="0" smtClean="0"/>
              <a:t>What is Ocular Hypertension Treatment </a:t>
            </a:r>
            <a:r>
              <a:rPr lang="en-IN" dirty="0"/>
              <a:t>S</a:t>
            </a:r>
            <a:r>
              <a:rPr lang="en-IN" dirty="0" smtClean="0"/>
              <a:t>tudy (OHTS)?</a:t>
            </a:r>
            <a:endParaRPr lang="en-IN" dirty="0"/>
          </a:p>
        </p:txBody>
      </p:sp>
      <p:sp>
        <p:nvSpPr>
          <p:cNvPr id="3" name="Content Placeholder 2"/>
          <p:cNvSpPr>
            <a:spLocks noGrp="1"/>
          </p:cNvSpPr>
          <p:nvPr>
            <p:ph idx="1"/>
          </p:nvPr>
        </p:nvSpPr>
        <p:spPr>
          <a:xfrm>
            <a:off x="457200" y="2255837"/>
            <a:ext cx="8229600" cy="4525963"/>
          </a:xfrm>
        </p:spPr>
        <p:txBody>
          <a:bodyPr>
            <a:normAutofit/>
          </a:bodyPr>
          <a:lstStyle/>
          <a:p>
            <a:r>
              <a:rPr lang="en-IN" sz="2400" dirty="0" smtClean="0"/>
              <a:t>Largest randomized trial to date on efficacy &amp; safety of ocular </a:t>
            </a:r>
            <a:r>
              <a:rPr lang="en-IN" sz="2400" dirty="0" err="1" smtClean="0"/>
              <a:t>hypotensive</a:t>
            </a:r>
            <a:r>
              <a:rPr lang="en-IN" sz="2400" dirty="0" smtClean="0"/>
              <a:t> medications in delaying/preventing onset of POAG in individuals with ocular hypertension. </a:t>
            </a:r>
          </a:p>
          <a:p>
            <a:endParaRPr lang="en-IN" sz="2400" dirty="0" smtClean="0"/>
          </a:p>
          <a:p>
            <a:r>
              <a:rPr lang="en-IN" sz="2400" dirty="0" smtClean="0"/>
              <a:t>One of the landmark trial offering clinicians quantitative evidence to begin an informed dialogue with OHT individuals.</a:t>
            </a:r>
            <a:endParaRPr lang="en-IN" sz="2400" dirty="0"/>
          </a:p>
        </p:txBody>
      </p:sp>
      <p:sp>
        <p:nvSpPr>
          <p:cNvPr id="5" name="TextBox 4"/>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Arch Ophthalmol .2002;120:701-713</a:t>
            </a:r>
            <a:endParaRPr lang="en-IN" sz="1200" i="1" dirty="0">
              <a:latin typeface="Times New Roman" pitchFamily="18" charset="0"/>
              <a:cs typeface="Times New Roman" pitchFamily="18" charset="0"/>
            </a:endParaRPr>
          </a:p>
        </p:txBody>
      </p:sp>
    </p:spTree>
  </p:cSld>
  <p:clrMapOvr>
    <a:masterClrMapping/>
  </p:clrMapOvr>
  <p:transition>
    <p:push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dirty="0" smtClean="0"/>
              <a:t>OHTS </a:t>
            </a:r>
            <a:endParaRPr lang="en-IN" dirty="0"/>
          </a:p>
        </p:txBody>
      </p:sp>
      <p:sp>
        <p:nvSpPr>
          <p:cNvPr id="3" name="Content Placeholder 2"/>
          <p:cNvSpPr>
            <a:spLocks noGrp="1"/>
          </p:cNvSpPr>
          <p:nvPr>
            <p:ph idx="1"/>
          </p:nvPr>
        </p:nvSpPr>
        <p:spPr>
          <a:xfrm>
            <a:off x="457200" y="1600200"/>
            <a:ext cx="8229600" cy="4876800"/>
          </a:xfrm>
        </p:spPr>
        <p:txBody>
          <a:bodyPr>
            <a:normAutofit/>
          </a:bodyPr>
          <a:lstStyle/>
          <a:p>
            <a:r>
              <a:rPr lang="en-IN" dirty="0" smtClean="0"/>
              <a:t>Aim- To determine safety &amp; efficacy of topical ocular </a:t>
            </a:r>
            <a:r>
              <a:rPr lang="en-IN" dirty="0" err="1" smtClean="0"/>
              <a:t>hypotensive</a:t>
            </a:r>
            <a:r>
              <a:rPr lang="en-IN" dirty="0" smtClean="0"/>
              <a:t> medication in delaying /preventing the onset of POAG.</a:t>
            </a:r>
          </a:p>
          <a:p>
            <a:endParaRPr lang="en-IN" dirty="0" smtClean="0"/>
          </a:p>
          <a:p>
            <a:r>
              <a:rPr lang="en-IN" dirty="0" smtClean="0"/>
              <a:t>No of patients enrolled-1636 OHT individuals with no evidence of glaucomatous damage with IOP between 24-32 mmHg in 1 eye &amp; 21-32 mmHg in other eye.</a:t>
            </a:r>
          </a:p>
          <a:p>
            <a:endParaRPr lang="en-IN" dirty="0" smtClean="0"/>
          </a:p>
          <a:p>
            <a:r>
              <a:rPr lang="en-IN" dirty="0" smtClean="0"/>
              <a:t>Study duration-60 months</a:t>
            </a:r>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Arch Ophthalmol .2002;120:701-713</a:t>
            </a:r>
            <a:endParaRPr lang="en-IN" sz="1200" i="1" dirty="0">
              <a:latin typeface="Times New Roman" pitchFamily="18" charset="0"/>
              <a:cs typeface="Times New Roman" pitchFamily="18" charset="0"/>
            </a:endParaRPr>
          </a:p>
        </p:txBody>
      </p:sp>
    </p:spTree>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slide(from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1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slide(from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1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slide(from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152400"/>
            <a:ext cx="8229600" cy="1143000"/>
          </a:xfrm>
        </p:spPr>
        <p:txBody>
          <a:bodyPr/>
          <a:lstStyle/>
          <a:p>
            <a:r>
              <a:rPr lang="en-IN" dirty="0" smtClean="0"/>
              <a:t>Study design</a:t>
            </a:r>
            <a:endParaRPr lang="en-IN" dirty="0"/>
          </a:p>
        </p:txBody>
      </p:sp>
      <p:sp>
        <p:nvSpPr>
          <p:cNvPr id="4" name="Rectangle 3"/>
          <p:cNvSpPr/>
          <p:nvPr/>
        </p:nvSpPr>
        <p:spPr>
          <a:xfrm>
            <a:off x="2971800" y="1524000"/>
            <a:ext cx="2209800" cy="533400"/>
          </a:xfrm>
          <a:prstGeom prst="rect">
            <a:avLst/>
          </a:prstGeom>
          <a:solidFill>
            <a:srgbClr val="002060"/>
          </a:solidFill>
        </p:spPr>
        <p:style>
          <a:lnRef idx="0">
            <a:schemeClr val="accent4"/>
          </a:lnRef>
          <a:fillRef idx="1001">
            <a:schemeClr val="dk2"/>
          </a:fillRef>
          <a:effectRef idx="3">
            <a:schemeClr val="accent4"/>
          </a:effectRef>
          <a:fontRef idx="minor">
            <a:schemeClr val="lt1"/>
          </a:fontRef>
        </p:style>
        <p:txBody>
          <a:bodyPr rtlCol="0" anchor="ctr"/>
          <a:lstStyle/>
          <a:p>
            <a:pPr algn="ctr"/>
            <a:r>
              <a:rPr lang="en-IN" sz="2000" b="1" dirty="0" smtClean="0"/>
              <a:t>1636 participants</a:t>
            </a:r>
            <a:endParaRPr lang="en-IN" sz="2000" b="1" dirty="0"/>
          </a:p>
        </p:txBody>
      </p:sp>
      <p:cxnSp>
        <p:nvCxnSpPr>
          <p:cNvPr id="6" name="Straight Arrow Connector 5"/>
          <p:cNvCxnSpPr/>
          <p:nvPr/>
        </p:nvCxnSpPr>
        <p:spPr>
          <a:xfrm rot="10800000" flipV="1">
            <a:off x="2133600" y="2057400"/>
            <a:ext cx="838200" cy="5334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7" name="Straight Arrow Connector 6"/>
          <p:cNvCxnSpPr/>
          <p:nvPr/>
        </p:nvCxnSpPr>
        <p:spPr>
          <a:xfrm>
            <a:off x="5181600" y="2057400"/>
            <a:ext cx="685800" cy="533400"/>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9" name="Rectangle 8"/>
          <p:cNvSpPr/>
          <p:nvPr/>
        </p:nvSpPr>
        <p:spPr>
          <a:xfrm>
            <a:off x="457200" y="2590800"/>
            <a:ext cx="2514600" cy="1295400"/>
          </a:xfrm>
          <a:prstGeom prst="rect">
            <a:avLst/>
          </a:prstGeom>
          <a:solidFill>
            <a:srgbClr val="002060"/>
          </a:solidFill>
        </p:spPr>
        <p:style>
          <a:lnRef idx="0">
            <a:schemeClr val="accent4"/>
          </a:lnRef>
          <a:fillRef idx="1001">
            <a:schemeClr val="dk2"/>
          </a:fillRef>
          <a:effectRef idx="3">
            <a:schemeClr val="accent4"/>
          </a:effectRef>
          <a:fontRef idx="minor">
            <a:schemeClr val="lt1"/>
          </a:fontRef>
        </p:style>
        <p:txBody>
          <a:bodyPr rtlCol="0" anchor="ctr"/>
          <a:lstStyle/>
          <a:p>
            <a:pPr algn="ctr"/>
            <a:r>
              <a:rPr lang="en-IN" sz="2000" b="1" dirty="0" smtClean="0"/>
              <a:t>Observational group (n=819)</a:t>
            </a:r>
          </a:p>
          <a:p>
            <a:pPr algn="ctr"/>
            <a:r>
              <a:rPr lang="en-IN" sz="2000" b="1" dirty="0" smtClean="0"/>
              <a:t>Medication initiated</a:t>
            </a:r>
          </a:p>
          <a:p>
            <a:pPr algn="ctr"/>
            <a:r>
              <a:rPr lang="en-IN" sz="2000" b="1" dirty="0" smtClean="0"/>
              <a:t>(n=42)</a:t>
            </a:r>
            <a:endParaRPr lang="en-IN" sz="2000" b="1" dirty="0"/>
          </a:p>
        </p:txBody>
      </p:sp>
      <p:sp>
        <p:nvSpPr>
          <p:cNvPr id="10" name="Rectangle 9"/>
          <p:cNvSpPr/>
          <p:nvPr/>
        </p:nvSpPr>
        <p:spPr>
          <a:xfrm>
            <a:off x="4572000" y="2590800"/>
            <a:ext cx="2743200" cy="1295400"/>
          </a:xfrm>
          <a:prstGeom prst="rect">
            <a:avLst/>
          </a:prstGeom>
          <a:solidFill>
            <a:srgbClr val="002060"/>
          </a:solidFill>
        </p:spPr>
        <p:style>
          <a:lnRef idx="0">
            <a:schemeClr val="accent4"/>
          </a:lnRef>
          <a:fillRef idx="1001">
            <a:schemeClr val="dk2"/>
          </a:fillRef>
          <a:effectRef idx="3">
            <a:schemeClr val="accent4"/>
          </a:effectRef>
          <a:fontRef idx="minor">
            <a:schemeClr val="lt1"/>
          </a:fontRef>
        </p:style>
        <p:txBody>
          <a:bodyPr rtlCol="0" anchor="ctr"/>
          <a:lstStyle/>
          <a:p>
            <a:pPr algn="ctr"/>
            <a:endParaRPr lang="en-IN" sz="2000" b="1" dirty="0" smtClean="0"/>
          </a:p>
          <a:p>
            <a:pPr algn="ctr"/>
            <a:r>
              <a:rPr lang="en-IN" sz="2000" b="1" dirty="0" smtClean="0"/>
              <a:t>Medication group (n=817)</a:t>
            </a:r>
          </a:p>
          <a:p>
            <a:pPr algn="ctr"/>
            <a:r>
              <a:rPr lang="en-IN" sz="2000" b="1" dirty="0" smtClean="0"/>
              <a:t>Medication withdrawn</a:t>
            </a:r>
          </a:p>
          <a:p>
            <a:pPr algn="ctr"/>
            <a:r>
              <a:rPr lang="en-IN" sz="2000" b="1" dirty="0" smtClean="0"/>
              <a:t>(n=40)</a:t>
            </a:r>
          </a:p>
          <a:p>
            <a:pPr algn="ctr"/>
            <a:endParaRPr lang="en-IN" sz="2000" b="1" dirty="0"/>
          </a:p>
        </p:txBody>
      </p:sp>
      <p:cxnSp>
        <p:nvCxnSpPr>
          <p:cNvPr id="11" name="Straight Arrow Connector 10"/>
          <p:cNvCxnSpPr/>
          <p:nvPr/>
        </p:nvCxnSpPr>
        <p:spPr>
          <a:xfrm rot="5400000">
            <a:off x="1029494" y="4609306"/>
            <a:ext cx="12954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2" name="Straight Arrow Connector 11"/>
          <p:cNvCxnSpPr/>
          <p:nvPr/>
        </p:nvCxnSpPr>
        <p:spPr>
          <a:xfrm rot="5400000">
            <a:off x="5296694" y="4609306"/>
            <a:ext cx="12954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13" name="Rectangle 12"/>
          <p:cNvSpPr/>
          <p:nvPr/>
        </p:nvSpPr>
        <p:spPr>
          <a:xfrm>
            <a:off x="457200" y="5257800"/>
            <a:ext cx="2514600" cy="609600"/>
          </a:xfrm>
          <a:prstGeom prst="rect">
            <a:avLst/>
          </a:prstGeom>
          <a:solidFill>
            <a:srgbClr val="002060"/>
          </a:solidFill>
        </p:spPr>
        <p:style>
          <a:lnRef idx="0">
            <a:schemeClr val="accent4"/>
          </a:lnRef>
          <a:fillRef idx="1001">
            <a:schemeClr val="dk2"/>
          </a:fillRef>
          <a:effectRef idx="3">
            <a:schemeClr val="accent4"/>
          </a:effectRef>
          <a:fontRef idx="minor">
            <a:schemeClr val="lt1"/>
          </a:fontRef>
        </p:style>
        <p:txBody>
          <a:bodyPr rtlCol="0" anchor="ctr"/>
          <a:lstStyle/>
          <a:p>
            <a:pPr algn="ctr"/>
            <a:r>
              <a:rPr lang="en-IN" sz="2000" b="1" dirty="0" smtClean="0"/>
              <a:t>Completed Trial (n=706)</a:t>
            </a:r>
            <a:endParaRPr lang="en-IN" sz="2000" b="1" dirty="0"/>
          </a:p>
        </p:txBody>
      </p:sp>
      <p:sp>
        <p:nvSpPr>
          <p:cNvPr id="14" name="Rectangle 13"/>
          <p:cNvSpPr/>
          <p:nvPr/>
        </p:nvSpPr>
        <p:spPr>
          <a:xfrm>
            <a:off x="4572000" y="5257800"/>
            <a:ext cx="2514600" cy="609600"/>
          </a:xfrm>
          <a:prstGeom prst="rect">
            <a:avLst/>
          </a:prstGeom>
          <a:solidFill>
            <a:srgbClr val="002060"/>
          </a:solidFill>
        </p:spPr>
        <p:style>
          <a:lnRef idx="0">
            <a:schemeClr val="accent4"/>
          </a:lnRef>
          <a:fillRef idx="1001">
            <a:schemeClr val="dk2"/>
          </a:fillRef>
          <a:effectRef idx="3">
            <a:schemeClr val="accent4"/>
          </a:effectRef>
          <a:fontRef idx="minor">
            <a:schemeClr val="lt1"/>
          </a:fontRef>
        </p:style>
        <p:txBody>
          <a:bodyPr rtlCol="0" anchor="ctr"/>
          <a:lstStyle/>
          <a:p>
            <a:pPr algn="ctr"/>
            <a:r>
              <a:rPr lang="en-IN" sz="2000" b="1" dirty="0" smtClean="0"/>
              <a:t>Completed Trial (n=702)</a:t>
            </a:r>
            <a:endParaRPr lang="en-IN" sz="2000" b="1" dirty="0"/>
          </a:p>
        </p:txBody>
      </p:sp>
      <p:cxnSp>
        <p:nvCxnSpPr>
          <p:cNvPr id="18" name="Straight Arrow Connector 17"/>
          <p:cNvCxnSpPr/>
          <p:nvPr/>
        </p:nvCxnSpPr>
        <p:spPr>
          <a:xfrm>
            <a:off x="1676400" y="4572000"/>
            <a:ext cx="9144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cxnSp>
        <p:nvCxnSpPr>
          <p:cNvPr id="19" name="Straight Arrow Connector 18"/>
          <p:cNvCxnSpPr/>
          <p:nvPr/>
        </p:nvCxnSpPr>
        <p:spPr>
          <a:xfrm>
            <a:off x="5943600" y="4495800"/>
            <a:ext cx="914400" cy="1588"/>
          </a:xfrm>
          <a:prstGeom prst="straightConnector1">
            <a:avLst/>
          </a:prstGeom>
          <a:ln>
            <a:tailEnd type="arrow"/>
          </a:ln>
        </p:spPr>
        <p:style>
          <a:lnRef idx="3">
            <a:schemeClr val="accent6"/>
          </a:lnRef>
          <a:fillRef idx="0">
            <a:schemeClr val="accent6"/>
          </a:fillRef>
          <a:effectRef idx="2">
            <a:schemeClr val="accent6"/>
          </a:effectRef>
          <a:fontRef idx="minor">
            <a:schemeClr val="tx1"/>
          </a:fontRef>
        </p:style>
      </p:cxnSp>
      <p:sp>
        <p:nvSpPr>
          <p:cNvPr id="20" name="Rectangle 19"/>
          <p:cNvSpPr/>
          <p:nvPr/>
        </p:nvSpPr>
        <p:spPr>
          <a:xfrm>
            <a:off x="2590800" y="4267200"/>
            <a:ext cx="1828800" cy="609600"/>
          </a:xfrm>
          <a:prstGeom prst="rect">
            <a:avLst/>
          </a:prstGeom>
          <a:solidFill>
            <a:srgbClr val="002060"/>
          </a:solidFill>
        </p:spPr>
        <p:style>
          <a:lnRef idx="0">
            <a:schemeClr val="accent4"/>
          </a:lnRef>
          <a:fillRef idx="1001">
            <a:schemeClr val="dk2"/>
          </a:fillRef>
          <a:effectRef idx="3">
            <a:schemeClr val="accent4"/>
          </a:effectRef>
          <a:fontRef idx="minor">
            <a:schemeClr val="lt1"/>
          </a:fontRef>
        </p:style>
        <p:txBody>
          <a:bodyPr rtlCol="0" anchor="ctr"/>
          <a:lstStyle/>
          <a:p>
            <a:pPr algn="ctr"/>
            <a:r>
              <a:rPr lang="en-IN" sz="2000" b="1" dirty="0" smtClean="0"/>
              <a:t>Lost to follow-up(n=113)</a:t>
            </a:r>
            <a:endParaRPr lang="en-IN" sz="2000" b="1" dirty="0"/>
          </a:p>
        </p:txBody>
      </p:sp>
      <p:sp>
        <p:nvSpPr>
          <p:cNvPr id="21" name="Rectangle 20"/>
          <p:cNvSpPr/>
          <p:nvPr/>
        </p:nvSpPr>
        <p:spPr>
          <a:xfrm>
            <a:off x="6858000" y="4191000"/>
            <a:ext cx="1828800" cy="609600"/>
          </a:xfrm>
          <a:prstGeom prst="rect">
            <a:avLst/>
          </a:prstGeom>
          <a:solidFill>
            <a:srgbClr val="002060"/>
          </a:solidFill>
        </p:spPr>
        <p:style>
          <a:lnRef idx="0">
            <a:schemeClr val="accent4"/>
          </a:lnRef>
          <a:fillRef idx="1001">
            <a:schemeClr val="dk2"/>
          </a:fillRef>
          <a:effectRef idx="3">
            <a:schemeClr val="accent4"/>
          </a:effectRef>
          <a:fontRef idx="minor">
            <a:schemeClr val="lt1"/>
          </a:fontRef>
        </p:style>
        <p:txBody>
          <a:bodyPr rtlCol="0" anchor="ctr"/>
          <a:lstStyle/>
          <a:p>
            <a:pPr algn="ctr"/>
            <a:r>
              <a:rPr lang="en-IN" sz="2000" b="1" dirty="0" smtClean="0"/>
              <a:t>Lost to follow-up(n=113)</a:t>
            </a:r>
            <a:endParaRPr lang="en-IN" sz="2000" b="1" dirty="0"/>
          </a:p>
        </p:txBody>
      </p:sp>
      <p:sp>
        <p:nvSpPr>
          <p:cNvPr id="23" name="TextBox 22"/>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Arch Ophthalmol .2002;120:701-713</a:t>
            </a:r>
            <a:endParaRPr lang="en-IN" sz="1200" i="1" dirty="0">
              <a:latin typeface="Times New Roman" pitchFamily="18" charset="0"/>
              <a:cs typeface="Times New Roman" pitchFamily="18" charset="0"/>
            </a:endParaRPr>
          </a:p>
        </p:txBody>
      </p:sp>
    </p:spTree>
  </p:cSld>
  <p:clrMapOvr>
    <a:masterClrMapping/>
  </p:clrMapOvr>
  <p:transition>
    <p:blinds dir="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2" presetClass="entr" presetSubtype="1" fill="hold" nodeType="clickEffect">
                                  <p:stCondLst>
                                    <p:cond delay="0"/>
                                  </p:stCondLst>
                                  <p:childTnLst>
                                    <p:set>
                                      <p:cBhvr>
                                        <p:cTn id="10" dur="1" fill="hold">
                                          <p:stCondLst>
                                            <p:cond delay="0"/>
                                          </p:stCondLst>
                                        </p:cTn>
                                        <p:tgtEl>
                                          <p:spTgt spid="6"/>
                                        </p:tgtEl>
                                        <p:attrNameLst>
                                          <p:attrName>style.visibility</p:attrName>
                                        </p:attrNameLst>
                                      </p:cBhvr>
                                      <p:to>
                                        <p:strVal val="visible"/>
                                      </p:to>
                                    </p:set>
                                    <p:animEffect transition="in" filter="slide(fromTop)">
                                      <p:cBhvr>
                                        <p:cTn id="11" dur="500"/>
                                        <p:tgtEl>
                                          <p:spTgt spid="6"/>
                                        </p:tgtEl>
                                      </p:cBhvr>
                                    </p:animEffect>
                                  </p:childTnLst>
                                </p:cTn>
                              </p:par>
                              <p:par>
                                <p:cTn id="12" presetID="12" presetClass="entr" presetSubtype="1" fill="hold" grpId="0" nodeType="withEffect">
                                  <p:stCondLst>
                                    <p:cond delay="0"/>
                                  </p:stCondLst>
                                  <p:childTnLst>
                                    <p:set>
                                      <p:cBhvr>
                                        <p:cTn id="13" dur="1" fill="hold">
                                          <p:stCondLst>
                                            <p:cond delay="0"/>
                                          </p:stCondLst>
                                        </p:cTn>
                                        <p:tgtEl>
                                          <p:spTgt spid="9"/>
                                        </p:tgtEl>
                                        <p:attrNameLst>
                                          <p:attrName>style.visibility</p:attrName>
                                        </p:attrNameLst>
                                      </p:cBhvr>
                                      <p:to>
                                        <p:strVal val="visible"/>
                                      </p:to>
                                    </p:set>
                                    <p:animEffect transition="in" filter="slide(fromTop)">
                                      <p:cBhvr>
                                        <p:cTn id="14" dur="500"/>
                                        <p:tgtEl>
                                          <p:spTgt spid="9"/>
                                        </p:tgtEl>
                                      </p:cBhvr>
                                    </p:animEffect>
                                  </p:childTnLst>
                                </p:cTn>
                              </p:par>
                            </p:childTnLst>
                          </p:cTn>
                        </p:par>
                      </p:childTnLst>
                    </p:cTn>
                  </p:par>
                  <p:par>
                    <p:cTn id="15" fill="hold">
                      <p:stCondLst>
                        <p:cond delay="indefinite"/>
                      </p:stCondLst>
                      <p:childTnLst>
                        <p:par>
                          <p:cTn id="16" fill="hold">
                            <p:stCondLst>
                              <p:cond delay="0"/>
                            </p:stCondLst>
                            <p:childTnLst>
                              <p:par>
                                <p:cTn id="17" presetID="12" presetClass="entr" presetSubtype="1" fill="hold" nodeType="click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slide(fromTop)">
                                      <p:cBhvr>
                                        <p:cTn id="19" dur="500"/>
                                        <p:tgtEl>
                                          <p:spTgt spid="7"/>
                                        </p:tgtEl>
                                      </p:cBhvr>
                                    </p:animEffect>
                                  </p:childTnLst>
                                </p:cTn>
                              </p:par>
                              <p:par>
                                <p:cTn id="20" presetID="12" presetClass="entr" presetSubtype="1" fill="hold" grpId="0" nodeType="withEffect">
                                  <p:stCondLst>
                                    <p:cond delay="0"/>
                                  </p:stCondLst>
                                  <p:childTnLst>
                                    <p:set>
                                      <p:cBhvr>
                                        <p:cTn id="21" dur="1" fill="hold">
                                          <p:stCondLst>
                                            <p:cond delay="0"/>
                                          </p:stCondLst>
                                        </p:cTn>
                                        <p:tgtEl>
                                          <p:spTgt spid="10"/>
                                        </p:tgtEl>
                                        <p:attrNameLst>
                                          <p:attrName>style.visibility</p:attrName>
                                        </p:attrNameLst>
                                      </p:cBhvr>
                                      <p:to>
                                        <p:strVal val="visible"/>
                                      </p:to>
                                    </p:set>
                                    <p:animEffect transition="in" filter="slide(fromTop)">
                                      <p:cBhvr>
                                        <p:cTn id="22" dur="500"/>
                                        <p:tgtEl>
                                          <p:spTgt spid="10"/>
                                        </p:tgtEl>
                                      </p:cBhvr>
                                    </p:animEffect>
                                  </p:childTnLst>
                                </p:cTn>
                              </p:par>
                            </p:childTnLst>
                          </p:cTn>
                        </p:par>
                      </p:childTnLst>
                    </p:cTn>
                  </p:par>
                  <p:par>
                    <p:cTn id="23" fill="hold">
                      <p:stCondLst>
                        <p:cond delay="indefinite"/>
                      </p:stCondLst>
                      <p:childTnLst>
                        <p:par>
                          <p:cTn id="24" fill="hold">
                            <p:stCondLst>
                              <p:cond delay="0"/>
                            </p:stCondLst>
                            <p:childTnLst>
                              <p:par>
                                <p:cTn id="25" presetID="12" presetClass="entr" presetSubtype="1" fill="hold" nodeType="clickEffect">
                                  <p:stCondLst>
                                    <p:cond delay="0"/>
                                  </p:stCondLst>
                                  <p:childTnLst>
                                    <p:set>
                                      <p:cBhvr>
                                        <p:cTn id="26" dur="1" fill="hold">
                                          <p:stCondLst>
                                            <p:cond delay="0"/>
                                          </p:stCondLst>
                                        </p:cTn>
                                        <p:tgtEl>
                                          <p:spTgt spid="11"/>
                                        </p:tgtEl>
                                        <p:attrNameLst>
                                          <p:attrName>style.visibility</p:attrName>
                                        </p:attrNameLst>
                                      </p:cBhvr>
                                      <p:to>
                                        <p:strVal val="visible"/>
                                      </p:to>
                                    </p:set>
                                    <p:animEffect transition="in" filter="slide(fromTop)">
                                      <p:cBhvr>
                                        <p:cTn id="27" dur="500"/>
                                        <p:tgtEl>
                                          <p:spTgt spid="11"/>
                                        </p:tgtEl>
                                      </p:cBhvr>
                                    </p:animEffect>
                                  </p:childTnLst>
                                </p:cTn>
                              </p:par>
                              <p:par>
                                <p:cTn id="28" presetID="12" presetClass="entr" presetSubtype="1" fill="hold" grpId="0" nodeType="withEffect">
                                  <p:stCondLst>
                                    <p:cond delay="0"/>
                                  </p:stCondLst>
                                  <p:childTnLst>
                                    <p:set>
                                      <p:cBhvr>
                                        <p:cTn id="29" dur="1" fill="hold">
                                          <p:stCondLst>
                                            <p:cond delay="0"/>
                                          </p:stCondLst>
                                        </p:cTn>
                                        <p:tgtEl>
                                          <p:spTgt spid="13"/>
                                        </p:tgtEl>
                                        <p:attrNameLst>
                                          <p:attrName>style.visibility</p:attrName>
                                        </p:attrNameLst>
                                      </p:cBhvr>
                                      <p:to>
                                        <p:strVal val="visible"/>
                                      </p:to>
                                    </p:set>
                                    <p:animEffect transition="in" filter="slide(fromTop)">
                                      <p:cBhvr>
                                        <p:cTn id="30" dur="500"/>
                                        <p:tgtEl>
                                          <p:spTgt spid="13"/>
                                        </p:tgtEl>
                                      </p:cBhvr>
                                    </p:animEffect>
                                  </p:childTnLst>
                                </p:cTn>
                              </p:par>
                            </p:childTnLst>
                          </p:cTn>
                        </p:par>
                      </p:childTnLst>
                    </p:cTn>
                  </p:par>
                  <p:par>
                    <p:cTn id="31" fill="hold">
                      <p:stCondLst>
                        <p:cond delay="indefinite"/>
                      </p:stCondLst>
                      <p:childTnLst>
                        <p:par>
                          <p:cTn id="32" fill="hold">
                            <p:stCondLst>
                              <p:cond delay="0"/>
                            </p:stCondLst>
                            <p:childTnLst>
                              <p:par>
                                <p:cTn id="33" presetID="22" presetClass="entr" presetSubtype="8" fill="hold" nodeType="click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wipe(left)">
                                      <p:cBhvr>
                                        <p:cTn id="35" dur="500"/>
                                        <p:tgtEl>
                                          <p:spTgt spid="18"/>
                                        </p:tgtEl>
                                      </p:cBhvr>
                                    </p:animEffect>
                                  </p:childTnLst>
                                </p:cTn>
                              </p:par>
                              <p:par>
                                <p:cTn id="36" presetID="22" presetClass="entr" presetSubtype="8" fill="hold" grpId="0" nodeType="withEffect">
                                  <p:stCondLst>
                                    <p:cond delay="0"/>
                                  </p:stCondLst>
                                  <p:childTnLst>
                                    <p:set>
                                      <p:cBhvr>
                                        <p:cTn id="37" dur="1" fill="hold">
                                          <p:stCondLst>
                                            <p:cond delay="0"/>
                                          </p:stCondLst>
                                        </p:cTn>
                                        <p:tgtEl>
                                          <p:spTgt spid="20"/>
                                        </p:tgtEl>
                                        <p:attrNameLst>
                                          <p:attrName>style.visibility</p:attrName>
                                        </p:attrNameLst>
                                      </p:cBhvr>
                                      <p:to>
                                        <p:strVal val="visible"/>
                                      </p:to>
                                    </p:set>
                                    <p:animEffect transition="in" filter="wipe(left)">
                                      <p:cBhvr>
                                        <p:cTn id="38" dur="500"/>
                                        <p:tgtEl>
                                          <p:spTgt spid="20"/>
                                        </p:tgtEl>
                                      </p:cBhvr>
                                    </p:animEffect>
                                  </p:childTnLst>
                                </p:cTn>
                              </p:par>
                            </p:childTnLst>
                          </p:cTn>
                        </p:par>
                      </p:childTnLst>
                    </p:cTn>
                  </p:par>
                  <p:par>
                    <p:cTn id="39" fill="hold">
                      <p:stCondLst>
                        <p:cond delay="indefinite"/>
                      </p:stCondLst>
                      <p:childTnLst>
                        <p:par>
                          <p:cTn id="40" fill="hold">
                            <p:stCondLst>
                              <p:cond delay="0"/>
                            </p:stCondLst>
                            <p:childTnLst>
                              <p:par>
                                <p:cTn id="41" presetID="12" presetClass="entr" presetSubtype="1" fill="hold" nodeType="clickEffect">
                                  <p:stCondLst>
                                    <p:cond delay="0"/>
                                  </p:stCondLst>
                                  <p:childTnLst>
                                    <p:set>
                                      <p:cBhvr>
                                        <p:cTn id="42" dur="1" fill="hold">
                                          <p:stCondLst>
                                            <p:cond delay="0"/>
                                          </p:stCondLst>
                                        </p:cTn>
                                        <p:tgtEl>
                                          <p:spTgt spid="12"/>
                                        </p:tgtEl>
                                        <p:attrNameLst>
                                          <p:attrName>style.visibility</p:attrName>
                                        </p:attrNameLst>
                                      </p:cBhvr>
                                      <p:to>
                                        <p:strVal val="visible"/>
                                      </p:to>
                                    </p:set>
                                    <p:animEffect transition="in" filter="slide(fromTop)">
                                      <p:cBhvr>
                                        <p:cTn id="43" dur="500"/>
                                        <p:tgtEl>
                                          <p:spTgt spid="12"/>
                                        </p:tgtEl>
                                      </p:cBhvr>
                                    </p:animEffect>
                                  </p:childTnLst>
                                </p:cTn>
                              </p:par>
                              <p:par>
                                <p:cTn id="44" presetID="12" presetClass="entr" presetSubtype="1" fill="hold" grpId="0" nodeType="withEffect">
                                  <p:stCondLst>
                                    <p:cond delay="0"/>
                                  </p:stCondLst>
                                  <p:childTnLst>
                                    <p:set>
                                      <p:cBhvr>
                                        <p:cTn id="45" dur="1" fill="hold">
                                          <p:stCondLst>
                                            <p:cond delay="0"/>
                                          </p:stCondLst>
                                        </p:cTn>
                                        <p:tgtEl>
                                          <p:spTgt spid="14"/>
                                        </p:tgtEl>
                                        <p:attrNameLst>
                                          <p:attrName>style.visibility</p:attrName>
                                        </p:attrNameLst>
                                      </p:cBhvr>
                                      <p:to>
                                        <p:strVal val="visible"/>
                                      </p:to>
                                    </p:set>
                                    <p:animEffect transition="in" filter="slide(fromTop)">
                                      <p:cBhvr>
                                        <p:cTn id="46" dur="500"/>
                                        <p:tgtEl>
                                          <p:spTgt spid="14"/>
                                        </p:tgtEl>
                                      </p:cBhvr>
                                    </p:animEffect>
                                  </p:childTnLst>
                                </p:cTn>
                              </p:par>
                            </p:childTnLst>
                          </p:cTn>
                        </p:par>
                      </p:childTnLst>
                    </p:cTn>
                  </p:par>
                  <p:par>
                    <p:cTn id="47" fill="hold">
                      <p:stCondLst>
                        <p:cond delay="indefinite"/>
                      </p:stCondLst>
                      <p:childTnLst>
                        <p:par>
                          <p:cTn id="48" fill="hold">
                            <p:stCondLst>
                              <p:cond delay="0"/>
                            </p:stCondLst>
                            <p:childTnLst>
                              <p:par>
                                <p:cTn id="49" presetID="22" presetClass="entr" presetSubtype="8" fill="hold" nodeType="clickEffect">
                                  <p:stCondLst>
                                    <p:cond delay="0"/>
                                  </p:stCondLst>
                                  <p:childTnLst>
                                    <p:set>
                                      <p:cBhvr>
                                        <p:cTn id="50" dur="1" fill="hold">
                                          <p:stCondLst>
                                            <p:cond delay="0"/>
                                          </p:stCondLst>
                                        </p:cTn>
                                        <p:tgtEl>
                                          <p:spTgt spid="19"/>
                                        </p:tgtEl>
                                        <p:attrNameLst>
                                          <p:attrName>style.visibility</p:attrName>
                                        </p:attrNameLst>
                                      </p:cBhvr>
                                      <p:to>
                                        <p:strVal val="visible"/>
                                      </p:to>
                                    </p:set>
                                    <p:animEffect transition="in" filter="wipe(left)">
                                      <p:cBhvr>
                                        <p:cTn id="51" dur="500"/>
                                        <p:tgtEl>
                                          <p:spTgt spid="19"/>
                                        </p:tgtEl>
                                      </p:cBhvr>
                                    </p:animEffect>
                                  </p:childTnLst>
                                </p:cTn>
                              </p:par>
                              <p:par>
                                <p:cTn id="52" presetID="22" presetClass="entr" presetSubtype="8" fill="hold" grpId="0" nodeType="withEffect">
                                  <p:stCondLst>
                                    <p:cond delay="0"/>
                                  </p:stCondLst>
                                  <p:childTnLst>
                                    <p:set>
                                      <p:cBhvr>
                                        <p:cTn id="53" dur="1" fill="hold">
                                          <p:stCondLst>
                                            <p:cond delay="0"/>
                                          </p:stCondLst>
                                        </p:cTn>
                                        <p:tgtEl>
                                          <p:spTgt spid="21"/>
                                        </p:tgtEl>
                                        <p:attrNameLst>
                                          <p:attrName>style.visibility</p:attrName>
                                        </p:attrNameLst>
                                      </p:cBhvr>
                                      <p:to>
                                        <p:strVal val="visible"/>
                                      </p:to>
                                    </p:set>
                                    <p:animEffect transition="in" filter="wipe(left)">
                                      <p:cBhvr>
                                        <p:cTn id="54" dur="500"/>
                                        <p:tgtEl>
                                          <p:spTgt spid="21"/>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9" grpId="0" animBg="1"/>
      <p:bldP spid="10" grpId="0" animBg="1"/>
      <p:bldP spid="13" grpId="0" animBg="1"/>
      <p:bldP spid="14" grpId="0" animBg="1"/>
      <p:bldP spid="20" grpId="0" animBg="1"/>
      <p:bldP spid="21" grpId="0" animBg="1"/>
    </p:bld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304800"/>
            <a:ext cx="8229600" cy="990600"/>
          </a:xfrm>
        </p:spPr>
        <p:txBody>
          <a:bodyPr/>
          <a:lstStyle/>
          <a:p>
            <a:r>
              <a:rPr lang="en-IN" dirty="0" smtClean="0"/>
              <a:t>Results </a:t>
            </a:r>
            <a:endParaRPr lang="en-IN" dirty="0"/>
          </a:p>
        </p:txBody>
      </p:sp>
      <p:sp>
        <p:nvSpPr>
          <p:cNvPr id="3" name="Content Placeholder 2"/>
          <p:cNvSpPr>
            <a:spLocks noGrp="1"/>
          </p:cNvSpPr>
          <p:nvPr>
            <p:ph idx="1"/>
          </p:nvPr>
        </p:nvSpPr>
        <p:spPr>
          <a:xfrm>
            <a:off x="304800" y="1371600"/>
            <a:ext cx="8534400" cy="5181600"/>
          </a:xfrm>
        </p:spPr>
        <p:txBody>
          <a:bodyPr>
            <a:normAutofit lnSpcReduction="10000"/>
          </a:bodyPr>
          <a:lstStyle/>
          <a:p>
            <a:r>
              <a:rPr lang="en-IN" sz="2400" dirty="0" smtClean="0"/>
              <a:t>IOP reduction of 22.5%was achieved in the medication group during follow-up.</a:t>
            </a:r>
          </a:p>
          <a:p>
            <a:endParaRPr lang="en-IN" sz="2400" dirty="0" smtClean="0"/>
          </a:p>
          <a:p>
            <a:r>
              <a:rPr lang="en-IN" sz="2400" dirty="0" smtClean="0"/>
              <a:t>At 60 months, </a:t>
            </a:r>
          </a:p>
          <a:p>
            <a:pPr>
              <a:buFont typeface="Wingdings" pitchFamily="2" charset="2"/>
              <a:buChar char="Ø"/>
            </a:pPr>
            <a:r>
              <a:rPr lang="en-IN" sz="2400" dirty="0" smtClean="0"/>
              <a:t>2/more topical medications were prescribed for 39.7% of participants  &amp;</a:t>
            </a:r>
          </a:p>
          <a:p>
            <a:pPr>
              <a:buFont typeface="Wingdings" pitchFamily="2" charset="2"/>
              <a:buChar char="Ø"/>
            </a:pPr>
            <a:r>
              <a:rPr lang="en-IN" sz="2400" dirty="0" smtClean="0"/>
              <a:t>3/more topical medications were prescribed for 9.3% of participants</a:t>
            </a:r>
          </a:p>
          <a:p>
            <a:endParaRPr lang="en-IN" sz="2400" dirty="0" smtClean="0"/>
          </a:p>
          <a:p>
            <a:r>
              <a:rPr lang="en-IN" sz="2400" dirty="0" smtClean="0"/>
              <a:t> At 60 months, the cumulative probability of developing POAG was 4.4% in medication group &amp; 9.5% in observational group.</a:t>
            </a:r>
          </a:p>
          <a:p>
            <a:endParaRPr lang="en-IN" sz="2400" dirty="0" smtClean="0"/>
          </a:p>
          <a:p>
            <a:r>
              <a:rPr lang="en-IN" sz="2400" dirty="0" smtClean="0"/>
              <a:t>No evidence of increased ocular or systemic symptoms was observed in medication group when compared with observation group.</a:t>
            </a:r>
            <a:endParaRPr lang="en-IN" sz="2400" dirty="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Arch Ophthalmol .2002;120:701-713</a:t>
            </a:r>
            <a:endParaRPr lang="en-IN" sz="1200" i="1" dirty="0">
              <a:latin typeface="Times New Roman" pitchFamily="18" charset="0"/>
              <a:cs typeface="Times New Roman" pitchFamily="18" charset="0"/>
            </a:endParaRPr>
          </a:p>
        </p:txBody>
      </p:sp>
    </p:spTree>
  </p:cSld>
  <p:clrMapOvr>
    <a:masterClrMapping/>
  </p:clrMapOvr>
  <p:transition>
    <p:zoom/>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3" end="3"/>
                                            </p:txEl>
                                          </p:spTgt>
                                        </p:tgtEl>
                                        <p:attrNameLst>
                                          <p:attrName>style.visibility</p:attrName>
                                        </p:attrNameLst>
                                      </p:cBhvr>
                                      <p:to>
                                        <p:strVal val="visible"/>
                                      </p:to>
                                    </p:set>
                                    <p:animEffect transition="in" filter="wipe(left)">
                                      <p:cBhvr>
                                        <p:cTn id="17" dur="500"/>
                                        <p:tgtEl>
                                          <p:spTgt spid="3">
                                            <p:txEl>
                                              <p:pRg st="3" end="3"/>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4" end="4"/>
                                            </p:txEl>
                                          </p:spTgt>
                                        </p:tgtEl>
                                        <p:attrNameLst>
                                          <p:attrName>style.visibility</p:attrName>
                                        </p:attrNameLst>
                                      </p:cBhvr>
                                      <p:to>
                                        <p:strVal val="visible"/>
                                      </p:to>
                                    </p:set>
                                    <p:animEffect transition="in" filter="wipe(left)">
                                      <p:cBhvr>
                                        <p:cTn id="22" dur="500"/>
                                        <p:tgtEl>
                                          <p:spTgt spid="3">
                                            <p:txEl>
                                              <p:pRg st="4" end="4"/>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6" end="6"/>
                                            </p:txEl>
                                          </p:spTgt>
                                        </p:tgtEl>
                                        <p:attrNameLst>
                                          <p:attrName>style.visibility</p:attrName>
                                        </p:attrNameLst>
                                      </p:cBhvr>
                                      <p:to>
                                        <p:strVal val="visible"/>
                                      </p:to>
                                    </p:set>
                                    <p:animEffect transition="in" filter="wipe(left)">
                                      <p:cBhvr>
                                        <p:cTn id="27" dur="500"/>
                                        <p:tgtEl>
                                          <p:spTgt spid="3">
                                            <p:txEl>
                                              <p:pRg st="6" end="6"/>
                                            </p:txEl>
                                          </p:spTgt>
                                        </p:tgtEl>
                                      </p:cBhvr>
                                    </p:animEffect>
                                  </p:childTnLst>
                                </p:cTn>
                              </p:par>
                            </p:childTnLst>
                          </p:cTn>
                        </p:par>
                      </p:childTnLst>
                    </p:cTn>
                  </p:par>
                  <p:par>
                    <p:cTn id="28" fill="hold">
                      <p:stCondLst>
                        <p:cond delay="indefinite"/>
                      </p:stCondLst>
                      <p:childTnLst>
                        <p:par>
                          <p:cTn id="29" fill="hold">
                            <p:stCondLst>
                              <p:cond delay="0"/>
                            </p:stCondLst>
                            <p:childTnLst>
                              <p:par>
                                <p:cTn id="30" presetID="22" presetClass="entr" presetSubtype="8" fill="hold" grpId="0" nodeType="clickEffect">
                                  <p:stCondLst>
                                    <p:cond delay="0"/>
                                  </p:stCondLst>
                                  <p:childTnLst>
                                    <p:set>
                                      <p:cBhvr>
                                        <p:cTn id="31" dur="1" fill="hold">
                                          <p:stCondLst>
                                            <p:cond delay="0"/>
                                          </p:stCondLst>
                                        </p:cTn>
                                        <p:tgtEl>
                                          <p:spTgt spid="3">
                                            <p:txEl>
                                              <p:pRg st="8" end="8"/>
                                            </p:txEl>
                                          </p:spTgt>
                                        </p:tgtEl>
                                        <p:attrNameLst>
                                          <p:attrName>style.visibility</p:attrName>
                                        </p:attrNameLst>
                                      </p:cBhvr>
                                      <p:to>
                                        <p:strVal val="visible"/>
                                      </p:to>
                                    </p:set>
                                    <p:animEffect transition="in" filter="wipe(left)">
                                      <p:cBhvr>
                                        <p:cTn id="32"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609600"/>
            <a:ext cx="8229600" cy="838200"/>
          </a:xfrm>
        </p:spPr>
        <p:txBody>
          <a:bodyPr>
            <a:noAutofit/>
          </a:bodyPr>
          <a:lstStyle/>
          <a:p>
            <a:r>
              <a:rPr lang="en-IN" sz="5400" dirty="0" smtClean="0"/>
              <a:t>Conclusion </a:t>
            </a:r>
            <a:endParaRPr lang="en-IN" sz="5400" dirty="0"/>
          </a:p>
        </p:txBody>
      </p:sp>
      <p:sp>
        <p:nvSpPr>
          <p:cNvPr id="3" name="Content Placeholder 2"/>
          <p:cNvSpPr>
            <a:spLocks noGrp="1"/>
          </p:cNvSpPr>
          <p:nvPr>
            <p:ph idx="1"/>
          </p:nvPr>
        </p:nvSpPr>
        <p:spPr>
          <a:xfrm>
            <a:off x="457200" y="1951037"/>
            <a:ext cx="8229600" cy="4525963"/>
          </a:xfrm>
        </p:spPr>
        <p:txBody>
          <a:bodyPr>
            <a:normAutofit/>
          </a:bodyPr>
          <a:lstStyle/>
          <a:p>
            <a:r>
              <a:rPr lang="en-IN" sz="2400" dirty="0" smtClean="0"/>
              <a:t>Cumulative probability of developing POAG was significantly lower in medication group compared with observation group (nearly half).</a:t>
            </a:r>
          </a:p>
          <a:p>
            <a:endParaRPr lang="en-IN" sz="2400" dirty="0" smtClean="0"/>
          </a:p>
          <a:p>
            <a:r>
              <a:rPr lang="en-IN" sz="2400" dirty="0" smtClean="0"/>
              <a:t>Topical ocular </a:t>
            </a:r>
            <a:r>
              <a:rPr lang="en-IN" sz="2400" dirty="0" err="1" smtClean="0"/>
              <a:t>hypotensive</a:t>
            </a:r>
            <a:r>
              <a:rPr lang="en-IN" sz="2400" dirty="0" smtClean="0"/>
              <a:t> medication </a:t>
            </a:r>
            <a:r>
              <a:rPr lang="en-IN" sz="2400" dirty="0" smtClean="0"/>
              <a:t>were </a:t>
            </a:r>
            <a:r>
              <a:rPr lang="en-IN" sz="2400" dirty="0" smtClean="0"/>
              <a:t>effective in delaying /preventing onset of POAG in individuals with elevated IOP.</a:t>
            </a:r>
          </a:p>
          <a:p>
            <a:endParaRPr lang="en-IN" sz="2400" dirty="0" smtClean="0"/>
          </a:p>
          <a:p>
            <a:r>
              <a:rPr lang="en-IN" sz="2400" dirty="0" smtClean="0"/>
              <a:t>It </a:t>
            </a:r>
            <a:r>
              <a:rPr lang="en-IN" sz="2400" dirty="0" smtClean="0"/>
              <a:t>doesn’t </a:t>
            </a:r>
            <a:r>
              <a:rPr lang="en-IN" sz="2400" dirty="0" smtClean="0"/>
              <a:t>imply that all individuals with elevated IOP be treated with ocular </a:t>
            </a:r>
            <a:r>
              <a:rPr lang="en-IN" sz="2400" dirty="0" err="1" smtClean="0"/>
              <a:t>hypotensive</a:t>
            </a:r>
            <a:r>
              <a:rPr lang="en-IN" sz="2400" dirty="0" smtClean="0"/>
              <a:t> medications.</a:t>
            </a:r>
          </a:p>
          <a:p>
            <a:endParaRPr lang="en-IN" dirty="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Arch Ophthalmol .2002;120:701-713</a:t>
            </a:r>
            <a:endParaRPr lang="en-IN" sz="1200" i="1" dirty="0">
              <a:latin typeface="Times New Roman" pitchFamily="18" charset="0"/>
              <a:cs typeface="Times New Roman" pitchFamily="18" charset="0"/>
            </a:endParaRPr>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457200"/>
            <a:ext cx="8229600" cy="1143000"/>
          </a:xfrm>
        </p:spPr>
        <p:txBody>
          <a:bodyPr>
            <a:normAutofit fontScale="90000"/>
          </a:bodyPr>
          <a:lstStyle/>
          <a:p>
            <a:r>
              <a:rPr lang="en-IN" dirty="0" smtClean="0"/>
              <a:t>Decision to treat </a:t>
            </a:r>
            <a:br>
              <a:rPr lang="en-IN" dirty="0" smtClean="0"/>
            </a:br>
            <a:r>
              <a:rPr lang="en-IN" dirty="0" smtClean="0"/>
              <a:t>involves </a:t>
            </a:r>
            <a:r>
              <a:rPr lang="en-IN" dirty="0" smtClean="0"/>
              <a:t>many factors-</a:t>
            </a:r>
            <a:endParaRPr lang="en-IN" dirty="0"/>
          </a:p>
        </p:txBody>
      </p:sp>
      <p:sp>
        <p:nvSpPr>
          <p:cNvPr id="3" name="Content Placeholder 2"/>
          <p:cNvSpPr>
            <a:spLocks noGrp="1"/>
          </p:cNvSpPr>
          <p:nvPr>
            <p:ph idx="1"/>
          </p:nvPr>
        </p:nvSpPr>
        <p:spPr>
          <a:xfrm>
            <a:off x="457200" y="1600200"/>
            <a:ext cx="8229600" cy="4724400"/>
          </a:xfrm>
        </p:spPr>
        <p:txBody>
          <a:bodyPr>
            <a:normAutofit/>
          </a:bodyPr>
          <a:lstStyle/>
          <a:p>
            <a:r>
              <a:rPr lang="en-IN" sz="2400" dirty="0" smtClean="0"/>
              <a:t>Low overall incidence of POAG among OHT individuals in population based studies &amp; this study.</a:t>
            </a:r>
          </a:p>
          <a:p>
            <a:endParaRPr lang="en-IN" sz="2400" dirty="0" smtClean="0"/>
          </a:p>
          <a:p>
            <a:r>
              <a:rPr lang="en-IN" sz="2400" dirty="0" smtClean="0"/>
              <a:t>Burden of long-term treatment including possible adverse effects, cost and inconvenience.</a:t>
            </a:r>
          </a:p>
          <a:p>
            <a:endParaRPr lang="en-IN" sz="2400" dirty="0" smtClean="0"/>
          </a:p>
          <a:p>
            <a:r>
              <a:rPr lang="en-IN" sz="2400" dirty="0" smtClean="0"/>
              <a:t>Individual’s risk of developing POAG.</a:t>
            </a:r>
          </a:p>
          <a:p>
            <a:endParaRPr lang="en-IN" sz="2400" dirty="0" smtClean="0"/>
          </a:p>
          <a:p>
            <a:r>
              <a:rPr lang="en-IN" sz="2400" dirty="0" smtClean="0"/>
              <a:t>Individual’s likelihood of being helped by treatment.</a:t>
            </a:r>
          </a:p>
          <a:p>
            <a:endParaRPr lang="en-IN" sz="2400" dirty="0" smtClean="0"/>
          </a:p>
          <a:p>
            <a:r>
              <a:rPr lang="en-IN" sz="2400" dirty="0" smtClean="0"/>
              <a:t>Individual’s life-expectancy.</a:t>
            </a:r>
          </a:p>
          <a:p>
            <a:endParaRPr lang="en-IN" sz="2400" dirty="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Arch Ophthalmol .2002;120:701-713</a:t>
            </a:r>
            <a:endParaRPr lang="en-IN" sz="1200" i="1"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grpId="0"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grpId="0"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childTnLst>
                          </p:cTn>
                        </p:par>
                      </p:childTnLst>
                    </p:cTn>
                  </p:par>
                  <p:par>
                    <p:cTn id="18" fill="hold">
                      <p:stCondLst>
                        <p:cond delay="indefinite"/>
                      </p:stCondLst>
                      <p:childTnLst>
                        <p:par>
                          <p:cTn id="19" fill="hold">
                            <p:stCondLst>
                              <p:cond delay="0"/>
                            </p:stCondLst>
                            <p:childTnLst>
                              <p:par>
                                <p:cTn id="20" presetID="22" presetClass="entr" presetSubtype="8" fill="hold" grpId="0" nodeType="clickEffect">
                                  <p:stCondLst>
                                    <p:cond delay="0"/>
                                  </p:stCondLst>
                                  <p:childTnLst>
                                    <p:set>
                                      <p:cBhvr>
                                        <p:cTn id="21" dur="1" fill="hold">
                                          <p:stCondLst>
                                            <p:cond delay="0"/>
                                          </p:stCondLst>
                                        </p:cTn>
                                        <p:tgtEl>
                                          <p:spTgt spid="3">
                                            <p:txEl>
                                              <p:pRg st="6" end="6"/>
                                            </p:txEl>
                                          </p:spTgt>
                                        </p:tgtEl>
                                        <p:attrNameLst>
                                          <p:attrName>style.visibility</p:attrName>
                                        </p:attrNameLst>
                                      </p:cBhvr>
                                      <p:to>
                                        <p:strVal val="visible"/>
                                      </p:to>
                                    </p:set>
                                    <p:animEffect transition="in" filter="wipe(left)">
                                      <p:cBhvr>
                                        <p:cTn id="22" dur="500"/>
                                        <p:tgtEl>
                                          <p:spTgt spid="3">
                                            <p:txEl>
                                              <p:pRg st="6" end="6"/>
                                            </p:txEl>
                                          </p:spTgt>
                                        </p:tgtEl>
                                      </p:cBhvr>
                                    </p:animEffect>
                                  </p:childTnLst>
                                </p:cTn>
                              </p:par>
                            </p:childTnLst>
                          </p:cTn>
                        </p:par>
                      </p:childTnLst>
                    </p:cTn>
                  </p:par>
                  <p:par>
                    <p:cTn id="23" fill="hold">
                      <p:stCondLst>
                        <p:cond delay="indefinite"/>
                      </p:stCondLst>
                      <p:childTnLst>
                        <p:par>
                          <p:cTn id="24" fill="hold">
                            <p:stCondLst>
                              <p:cond delay="0"/>
                            </p:stCondLst>
                            <p:childTnLst>
                              <p:par>
                                <p:cTn id="25" presetID="22" presetClass="entr" presetSubtype="8" fill="hold" grpId="0" nodeType="clickEffect">
                                  <p:stCondLst>
                                    <p:cond delay="0"/>
                                  </p:stCondLst>
                                  <p:childTnLst>
                                    <p:set>
                                      <p:cBhvr>
                                        <p:cTn id="26" dur="1" fill="hold">
                                          <p:stCondLst>
                                            <p:cond delay="0"/>
                                          </p:stCondLst>
                                        </p:cTn>
                                        <p:tgtEl>
                                          <p:spTgt spid="3">
                                            <p:txEl>
                                              <p:pRg st="8" end="8"/>
                                            </p:txEl>
                                          </p:spTgt>
                                        </p:tgtEl>
                                        <p:attrNameLst>
                                          <p:attrName>style.visibility</p:attrName>
                                        </p:attrNameLst>
                                      </p:cBhvr>
                                      <p:to>
                                        <p:strVal val="visible"/>
                                      </p:to>
                                    </p:set>
                                    <p:animEffect transition="in" filter="wipe(left)">
                                      <p:cBhvr>
                                        <p:cTn id="27" dur="500"/>
                                        <p:tgtEl>
                                          <p:spTgt spid="3">
                                            <p:txEl>
                                              <p:pRg st="8" end="8"/>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990600"/>
          </a:xfrm>
        </p:spPr>
        <p:txBody>
          <a:bodyPr/>
          <a:lstStyle/>
          <a:p>
            <a:r>
              <a:rPr lang="en-IN" dirty="0" smtClean="0"/>
              <a:t>Take Home Message</a:t>
            </a:r>
            <a:endParaRPr lang="en-IN" dirty="0"/>
          </a:p>
        </p:txBody>
      </p:sp>
      <p:pic>
        <p:nvPicPr>
          <p:cNvPr id="4" name="Picture 2" descr="http://img.medscape.com/pi/emed/ckb/ophthalmology/1189694-1207470-1020.jpg"/>
          <p:cNvPicPr>
            <a:picLocks noChangeAspect="1" noChangeArrowheads="1"/>
          </p:cNvPicPr>
          <p:nvPr/>
        </p:nvPicPr>
        <p:blipFill>
          <a:blip r:embed="rId2" cstate="print"/>
          <a:srcRect l="5264" t="3704" r="4210" b="2293"/>
          <a:stretch>
            <a:fillRect/>
          </a:stretch>
        </p:blipFill>
        <p:spPr bwMode="auto">
          <a:xfrm>
            <a:off x="1905000" y="838200"/>
            <a:ext cx="5181600" cy="5181600"/>
          </a:xfrm>
          <a:prstGeom prst="rect">
            <a:avLst/>
          </a:prstGeom>
          <a:noFill/>
        </p:spPr>
      </p:pic>
      <p:sp>
        <p:nvSpPr>
          <p:cNvPr id="5" name="Rectangle 4"/>
          <p:cNvSpPr/>
          <p:nvPr/>
        </p:nvSpPr>
        <p:spPr>
          <a:xfrm>
            <a:off x="304800" y="5934670"/>
            <a:ext cx="8382000" cy="923330"/>
          </a:xfrm>
          <a:prstGeom prst="rect">
            <a:avLst/>
          </a:prstGeom>
          <a:solidFill>
            <a:schemeClr val="accent2"/>
          </a:solidFill>
        </p:spPr>
        <p:txBody>
          <a:bodyPr wrap="square">
            <a:spAutoFit/>
          </a:bodyPr>
          <a:lstStyle/>
          <a:p>
            <a:r>
              <a:rPr lang="en-IN" dirty="0" smtClean="0"/>
              <a:t>Ocular hypertension should not be considered as a disease entity by itself, but rather a term describing a subset of individuals who should be observed more closely than the general population for the onset of glaucomatous damage</a:t>
            </a:r>
            <a:endParaRPr lang="en-IN" dirty="0"/>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143000"/>
          </a:xfrm>
        </p:spPr>
        <p:txBody>
          <a:bodyPr/>
          <a:lstStyle/>
          <a:p>
            <a:r>
              <a:rPr lang="en-IN" dirty="0"/>
              <a:t>Take Home Message</a:t>
            </a:r>
          </a:p>
        </p:txBody>
      </p:sp>
      <p:sp>
        <p:nvSpPr>
          <p:cNvPr id="4" name="Flowchart: Connector 3"/>
          <p:cNvSpPr/>
          <p:nvPr/>
        </p:nvSpPr>
        <p:spPr>
          <a:xfrm>
            <a:off x="1143000" y="1371600"/>
            <a:ext cx="5410200" cy="5257800"/>
          </a:xfrm>
          <a:prstGeom prst="flowChartConnector">
            <a:avLst/>
          </a:prstGeom>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IN"/>
          </a:p>
        </p:txBody>
      </p:sp>
      <p:sp>
        <p:nvSpPr>
          <p:cNvPr id="5" name="Flowchart: Connector 4"/>
          <p:cNvSpPr/>
          <p:nvPr/>
        </p:nvSpPr>
        <p:spPr>
          <a:xfrm>
            <a:off x="2895600" y="3886200"/>
            <a:ext cx="2590800" cy="2743200"/>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6" name="Flowchart: Connector 5"/>
          <p:cNvSpPr/>
          <p:nvPr/>
        </p:nvSpPr>
        <p:spPr>
          <a:xfrm>
            <a:off x="2895600" y="4953000"/>
            <a:ext cx="990600" cy="990600"/>
          </a:xfrm>
          <a:prstGeom prst="flowChartConnector">
            <a:avLst/>
          </a:prstGeom>
        </p:spPr>
        <p:style>
          <a:lnRef idx="2">
            <a:schemeClr val="accent1">
              <a:shade val="50000"/>
            </a:schemeClr>
          </a:lnRef>
          <a:fillRef idx="1002">
            <a:schemeClr val="lt2"/>
          </a:fillRef>
          <a:effectRef idx="0">
            <a:schemeClr val="accent1"/>
          </a:effectRef>
          <a:fontRef idx="minor">
            <a:schemeClr val="lt1"/>
          </a:fontRef>
        </p:style>
        <p:txBody>
          <a:bodyPr rtlCol="0" anchor="ctr"/>
          <a:lstStyle/>
          <a:p>
            <a:pPr algn="ctr"/>
            <a:endParaRPr lang="en-IN"/>
          </a:p>
        </p:txBody>
      </p:sp>
      <p:sp>
        <p:nvSpPr>
          <p:cNvPr id="7" name="Flowchart: Connector 6"/>
          <p:cNvSpPr/>
          <p:nvPr/>
        </p:nvSpPr>
        <p:spPr>
          <a:xfrm>
            <a:off x="2438400" y="5257800"/>
            <a:ext cx="457200" cy="457200"/>
          </a:xfrm>
          <a:prstGeom prst="flowChartConnector">
            <a:avLst/>
          </a:prstGeom>
        </p:spPr>
        <p:style>
          <a:lnRef idx="2">
            <a:schemeClr val="accent1">
              <a:shade val="50000"/>
            </a:schemeClr>
          </a:lnRef>
          <a:fillRef idx="1002">
            <a:schemeClr val="lt1"/>
          </a:fillRef>
          <a:effectRef idx="0">
            <a:schemeClr val="accent1"/>
          </a:effectRef>
          <a:fontRef idx="minor">
            <a:schemeClr val="lt1"/>
          </a:fontRef>
        </p:style>
        <p:txBody>
          <a:bodyPr rtlCol="0" anchor="ctr"/>
          <a:lstStyle/>
          <a:p>
            <a:pPr algn="ctr"/>
            <a:endParaRPr lang="en-IN"/>
          </a:p>
        </p:txBody>
      </p:sp>
      <p:sp>
        <p:nvSpPr>
          <p:cNvPr id="8" name="Flowchart: Connector 7"/>
          <p:cNvSpPr/>
          <p:nvPr/>
        </p:nvSpPr>
        <p:spPr>
          <a:xfrm>
            <a:off x="6553200" y="5867400"/>
            <a:ext cx="228600" cy="228600"/>
          </a:xfrm>
          <a:prstGeom prst="flowChartConnector">
            <a:avLst/>
          </a:prstGeom>
          <a:ln w="28575"/>
        </p:spPr>
        <p:style>
          <a:lnRef idx="2">
            <a:schemeClr val="accent1">
              <a:shade val="50000"/>
            </a:schemeClr>
          </a:lnRef>
          <a:fillRef idx="1001">
            <a:schemeClr val="lt2"/>
          </a:fillRef>
          <a:effectRef idx="0">
            <a:schemeClr val="accent1"/>
          </a:effectRef>
          <a:fontRef idx="minor">
            <a:schemeClr val="lt1"/>
          </a:fontRef>
        </p:style>
        <p:txBody>
          <a:bodyPr rtlCol="0" anchor="ctr"/>
          <a:lstStyle/>
          <a:p>
            <a:pPr algn="ctr"/>
            <a:endParaRPr lang="en-IN"/>
          </a:p>
        </p:txBody>
      </p:sp>
      <p:sp>
        <p:nvSpPr>
          <p:cNvPr id="9" name="Flowchart: Connector 8"/>
          <p:cNvSpPr/>
          <p:nvPr/>
        </p:nvSpPr>
        <p:spPr>
          <a:xfrm>
            <a:off x="6553200" y="5334000"/>
            <a:ext cx="228600" cy="228600"/>
          </a:xfrm>
          <a:prstGeom prst="flowChartConnector">
            <a:avLst/>
          </a:prstGeom>
          <a:ln w="28575"/>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N"/>
          </a:p>
        </p:txBody>
      </p:sp>
      <p:sp>
        <p:nvSpPr>
          <p:cNvPr id="10" name="Flowchart: Connector 9"/>
          <p:cNvSpPr/>
          <p:nvPr/>
        </p:nvSpPr>
        <p:spPr>
          <a:xfrm>
            <a:off x="6553200" y="4724400"/>
            <a:ext cx="228600" cy="228600"/>
          </a:xfrm>
          <a:prstGeom prst="flowChartConnector">
            <a:avLst/>
          </a:prstGeom>
          <a:ln w="28575"/>
        </p:spPr>
        <p:style>
          <a:lnRef idx="2">
            <a:schemeClr val="accent1">
              <a:shade val="50000"/>
            </a:schemeClr>
          </a:lnRef>
          <a:fillRef idx="1002">
            <a:schemeClr val="dk2"/>
          </a:fillRef>
          <a:effectRef idx="0">
            <a:schemeClr val="accent1"/>
          </a:effectRef>
          <a:fontRef idx="minor">
            <a:schemeClr val="lt1"/>
          </a:fontRef>
        </p:style>
        <p:txBody>
          <a:bodyPr rtlCol="0" anchor="ctr"/>
          <a:lstStyle/>
          <a:p>
            <a:pPr algn="ctr"/>
            <a:endParaRPr lang="en-IN"/>
          </a:p>
        </p:txBody>
      </p:sp>
      <p:sp>
        <p:nvSpPr>
          <p:cNvPr id="11" name="Flowchart: Connector 10"/>
          <p:cNvSpPr/>
          <p:nvPr/>
        </p:nvSpPr>
        <p:spPr>
          <a:xfrm>
            <a:off x="6553200" y="6324600"/>
            <a:ext cx="228600" cy="228600"/>
          </a:xfrm>
          <a:prstGeom prst="flowChartConnector">
            <a:avLst/>
          </a:prstGeom>
          <a:ln w="28575"/>
        </p:spPr>
        <p:style>
          <a:lnRef idx="2">
            <a:schemeClr val="accent1">
              <a:shade val="50000"/>
            </a:schemeClr>
          </a:lnRef>
          <a:fillRef idx="1001">
            <a:schemeClr val="lt1"/>
          </a:fillRef>
          <a:effectRef idx="0">
            <a:schemeClr val="accent1"/>
          </a:effectRef>
          <a:fontRef idx="minor">
            <a:schemeClr val="lt1"/>
          </a:fontRef>
        </p:style>
        <p:txBody>
          <a:bodyPr rtlCol="0" anchor="ctr"/>
          <a:lstStyle/>
          <a:p>
            <a:pPr algn="ctr"/>
            <a:endParaRPr lang="en-IN"/>
          </a:p>
        </p:txBody>
      </p:sp>
      <p:sp>
        <p:nvSpPr>
          <p:cNvPr id="12" name="TextBox 11"/>
          <p:cNvSpPr txBox="1"/>
          <p:nvPr/>
        </p:nvSpPr>
        <p:spPr>
          <a:xfrm>
            <a:off x="6858000" y="4659868"/>
            <a:ext cx="2057400" cy="369332"/>
          </a:xfrm>
          <a:prstGeom prst="rect">
            <a:avLst/>
          </a:prstGeom>
          <a:solidFill>
            <a:srgbClr val="F5AC9D"/>
          </a:solidFill>
          <a:ln w="28575">
            <a:solidFill>
              <a:schemeClr val="tx1"/>
            </a:solidFill>
          </a:ln>
        </p:spPr>
        <p:txBody>
          <a:bodyPr wrap="square" rtlCol="0">
            <a:spAutoFit/>
          </a:bodyPr>
          <a:lstStyle/>
          <a:p>
            <a:r>
              <a:rPr lang="en-IN" b="1" dirty="0" smtClean="0"/>
              <a:t>General population</a:t>
            </a:r>
            <a:endParaRPr lang="en-IN" b="1" dirty="0"/>
          </a:p>
        </p:txBody>
      </p:sp>
      <p:sp>
        <p:nvSpPr>
          <p:cNvPr id="13" name="TextBox 12"/>
          <p:cNvSpPr txBox="1"/>
          <p:nvPr/>
        </p:nvSpPr>
        <p:spPr>
          <a:xfrm>
            <a:off x="6934200" y="5269468"/>
            <a:ext cx="1905000" cy="369332"/>
          </a:xfrm>
          <a:prstGeom prst="rect">
            <a:avLst/>
          </a:prstGeom>
          <a:solidFill>
            <a:srgbClr val="F5AC9D"/>
          </a:solidFill>
          <a:ln w="28575">
            <a:solidFill>
              <a:schemeClr val="tx1"/>
            </a:solidFill>
          </a:ln>
        </p:spPr>
        <p:txBody>
          <a:bodyPr wrap="square" rtlCol="0">
            <a:spAutoFit/>
          </a:bodyPr>
          <a:lstStyle/>
          <a:p>
            <a:r>
              <a:rPr lang="en-IN" b="1" dirty="0" smtClean="0"/>
              <a:t>Glaucoma suspect</a:t>
            </a:r>
            <a:endParaRPr lang="en-IN" b="1" dirty="0"/>
          </a:p>
        </p:txBody>
      </p:sp>
      <p:sp>
        <p:nvSpPr>
          <p:cNvPr id="14" name="TextBox 13"/>
          <p:cNvSpPr txBox="1"/>
          <p:nvPr/>
        </p:nvSpPr>
        <p:spPr>
          <a:xfrm>
            <a:off x="7086600" y="5791200"/>
            <a:ext cx="805962" cy="369332"/>
          </a:xfrm>
          <a:prstGeom prst="rect">
            <a:avLst/>
          </a:prstGeom>
          <a:solidFill>
            <a:srgbClr val="F5AC9D"/>
          </a:solidFill>
          <a:ln w="28575">
            <a:solidFill>
              <a:schemeClr val="tx1"/>
            </a:solidFill>
          </a:ln>
        </p:spPr>
        <p:txBody>
          <a:bodyPr wrap="square" rtlCol="0">
            <a:spAutoFit/>
          </a:bodyPr>
          <a:lstStyle/>
          <a:p>
            <a:r>
              <a:rPr lang="en-IN" b="1" dirty="0" smtClean="0"/>
              <a:t>POAG</a:t>
            </a:r>
            <a:endParaRPr lang="en-IN" b="1" dirty="0"/>
          </a:p>
        </p:txBody>
      </p:sp>
      <p:sp>
        <p:nvSpPr>
          <p:cNvPr id="15" name="TextBox 14"/>
          <p:cNvSpPr txBox="1"/>
          <p:nvPr/>
        </p:nvSpPr>
        <p:spPr>
          <a:xfrm>
            <a:off x="7086600" y="6336268"/>
            <a:ext cx="732692" cy="369332"/>
          </a:xfrm>
          <a:prstGeom prst="rect">
            <a:avLst/>
          </a:prstGeom>
          <a:solidFill>
            <a:srgbClr val="F5AC9D"/>
          </a:solidFill>
          <a:ln w="28575">
            <a:solidFill>
              <a:schemeClr val="tx1"/>
            </a:solidFill>
          </a:ln>
        </p:spPr>
        <p:txBody>
          <a:bodyPr wrap="square" rtlCol="0">
            <a:spAutoFit/>
          </a:bodyPr>
          <a:lstStyle/>
          <a:p>
            <a:r>
              <a:rPr lang="en-IN" b="1" dirty="0" smtClean="0"/>
              <a:t>NTG</a:t>
            </a:r>
            <a:endParaRPr lang="en-IN" b="1" dirty="0"/>
          </a:p>
        </p:txBody>
      </p:sp>
      <p:sp>
        <p:nvSpPr>
          <p:cNvPr id="17" name="Rounded Rectangle 16"/>
          <p:cNvSpPr/>
          <p:nvPr/>
        </p:nvSpPr>
        <p:spPr>
          <a:xfrm>
            <a:off x="0" y="2286000"/>
            <a:ext cx="8915400" cy="1524000"/>
          </a:xfrm>
          <a:prstGeom prst="roundRect">
            <a:avLst/>
          </a:prstGeom>
          <a:blipFill>
            <a:blip r:embed="rId2" cstate="print"/>
            <a:tile tx="0" ty="0" sx="100000" sy="100000" flip="none" algn="tl"/>
          </a:blipFill>
          <a:ln w="381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IN" sz="3000" b="1" dirty="0" smtClean="0">
                <a:solidFill>
                  <a:schemeClr val="accent4">
                    <a:lumMod val="50000"/>
                  </a:schemeClr>
                </a:solidFill>
              </a:rPr>
              <a:t>Glaucoma suspects are a subset of individuals who should be observed more closely than the general population for the onset of glaucomatous damage</a:t>
            </a:r>
            <a:endParaRPr lang="en-IN" sz="3000" b="1" dirty="0">
              <a:solidFill>
                <a:schemeClr val="accent4">
                  <a:lumMod val="50000"/>
                </a:schemeClr>
              </a:solidFill>
            </a:endParaRPr>
          </a:p>
        </p:txBody>
      </p:sp>
    </p:spTree>
  </p:cSld>
  <p:clrMapOvr>
    <a:masterClrMapping/>
  </p:clrMapOvr>
  <p:transition>
    <p:comb/>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circle(in)">
                                      <p:cBhvr>
                                        <p:cTn id="7" dur="1000"/>
                                        <p:tgtEl>
                                          <p:spTgt spid="4"/>
                                        </p:tgtEl>
                                      </p:cBhvr>
                                    </p:animEffect>
                                  </p:childTnLst>
                                </p:cTn>
                              </p:par>
                              <p:par>
                                <p:cTn id="8" presetID="6" presetClass="entr" presetSubtype="16" fill="hold" grpId="0" nodeType="withEffect">
                                  <p:stCondLst>
                                    <p:cond delay="0"/>
                                  </p:stCondLst>
                                  <p:childTnLst>
                                    <p:set>
                                      <p:cBhvr>
                                        <p:cTn id="9" dur="1" fill="hold">
                                          <p:stCondLst>
                                            <p:cond delay="0"/>
                                          </p:stCondLst>
                                        </p:cTn>
                                        <p:tgtEl>
                                          <p:spTgt spid="12"/>
                                        </p:tgtEl>
                                        <p:attrNameLst>
                                          <p:attrName>style.visibility</p:attrName>
                                        </p:attrNameLst>
                                      </p:cBhvr>
                                      <p:to>
                                        <p:strVal val="visible"/>
                                      </p:to>
                                    </p:set>
                                    <p:animEffect transition="in" filter="circle(in)">
                                      <p:cBhvr>
                                        <p:cTn id="10" dur="1000"/>
                                        <p:tgtEl>
                                          <p:spTgt spid="12"/>
                                        </p:tgtEl>
                                      </p:cBhvr>
                                    </p:animEffect>
                                  </p:childTnLst>
                                </p:cTn>
                              </p:par>
                              <p:par>
                                <p:cTn id="11" presetID="6" presetClass="entr" presetSubtype="16" fill="hold" grpId="0" nodeType="withEffect">
                                  <p:stCondLst>
                                    <p:cond delay="0"/>
                                  </p:stCondLst>
                                  <p:childTnLst>
                                    <p:set>
                                      <p:cBhvr>
                                        <p:cTn id="12" dur="1" fill="hold">
                                          <p:stCondLst>
                                            <p:cond delay="0"/>
                                          </p:stCondLst>
                                        </p:cTn>
                                        <p:tgtEl>
                                          <p:spTgt spid="10"/>
                                        </p:tgtEl>
                                        <p:attrNameLst>
                                          <p:attrName>style.visibility</p:attrName>
                                        </p:attrNameLst>
                                      </p:cBhvr>
                                      <p:to>
                                        <p:strVal val="visible"/>
                                      </p:to>
                                    </p:set>
                                    <p:animEffect transition="in" filter="circle(in)">
                                      <p:cBhvr>
                                        <p:cTn id="13" dur="1000"/>
                                        <p:tgtEl>
                                          <p:spTgt spid="10"/>
                                        </p:tgtEl>
                                      </p:cBhvr>
                                    </p:animEffect>
                                  </p:childTnLst>
                                </p:cTn>
                              </p:par>
                            </p:childTnLst>
                          </p:cTn>
                        </p:par>
                      </p:childTnLst>
                    </p:cTn>
                  </p:par>
                  <p:par>
                    <p:cTn id="14" fill="hold">
                      <p:stCondLst>
                        <p:cond delay="indefinite"/>
                      </p:stCondLst>
                      <p:childTnLst>
                        <p:par>
                          <p:cTn id="15" fill="hold">
                            <p:stCondLst>
                              <p:cond delay="0"/>
                            </p:stCondLst>
                            <p:childTnLst>
                              <p:par>
                                <p:cTn id="16" presetID="6" presetClass="entr" presetSubtype="16" fill="hold" grpId="0" nodeType="clickEffect">
                                  <p:stCondLst>
                                    <p:cond delay="0"/>
                                  </p:stCondLst>
                                  <p:childTnLst>
                                    <p:set>
                                      <p:cBhvr>
                                        <p:cTn id="17" dur="1" fill="hold">
                                          <p:stCondLst>
                                            <p:cond delay="0"/>
                                          </p:stCondLst>
                                        </p:cTn>
                                        <p:tgtEl>
                                          <p:spTgt spid="5"/>
                                        </p:tgtEl>
                                        <p:attrNameLst>
                                          <p:attrName>style.visibility</p:attrName>
                                        </p:attrNameLst>
                                      </p:cBhvr>
                                      <p:to>
                                        <p:strVal val="visible"/>
                                      </p:to>
                                    </p:set>
                                    <p:animEffect transition="in" filter="circle(in)">
                                      <p:cBhvr>
                                        <p:cTn id="18" dur="1000"/>
                                        <p:tgtEl>
                                          <p:spTgt spid="5"/>
                                        </p:tgtEl>
                                      </p:cBhvr>
                                    </p:animEffect>
                                  </p:childTnLst>
                                </p:cTn>
                              </p:par>
                              <p:par>
                                <p:cTn id="19" presetID="6" presetClass="entr" presetSubtype="16" fill="hold" grpId="0" nodeType="withEffect">
                                  <p:stCondLst>
                                    <p:cond delay="0"/>
                                  </p:stCondLst>
                                  <p:childTnLst>
                                    <p:set>
                                      <p:cBhvr>
                                        <p:cTn id="20" dur="1" fill="hold">
                                          <p:stCondLst>
                                            <p:cond delay="0"/>
                                          </p:stCondLst>
                                        </p:cTn>
                                        <p:tgtEl>
                                          <p:spTgt spid="9"/>
                                        </p:tgtEl>
                                        <p:attrNameLst>
                                          <p:attrName>style.visibility</p:attrName>
                                        </p:attrNameLst>
                                      </p:cBhvr>
                                      <p:to>
                                        <p:strVal val="visible"/>
                                      </p:to>
                                    </p:set>
                                    <p:animEffect transition="in" filter="circle(in)">
                                      <p:cBhvr>
                                        <p:cTn id="21" dur="1000"/>
                                        <p:tgtEl>
                                          <p:spTgt spid="9"/>
                                        </p:tgtEl>
                                      </p:cBhvr>
                                    </p:animEffect>
                                  </p:childTnLst>
                                </p:cTn>
                              </p:par>
                              <p:par>
                                <p:cTn id="22" presetID="6" presetClass="entr" presetSubtype="16" fill="hold" grpId="0" nodeType="withEffect">
                                  <p:stCondLst>
                                    <p:cond delay="0"/>
                                  </p:stCondLst>
                                  <p:childTnLst>
                                    <p:set>
                                      <p:cBhvr>
                                        <p:cTn id="23" dur="1" fill="hold">
                                          <p:stCondLst>
                                            <p:cond delay="0"/>
                                          </p:stCondLst>
                                        </p:cTn>
                                        <p:tgtEl>
                                          <p:spTgt spid="13"/>
                                        </p:tgtEl>
                                        <p:attrNameLst>
                                          <p:attrName>style.visibility</p:attrName>
                                        </p:attrNameLst>
                                      </p:cBhvr>
                                      <p:to>
                                        <p:strVal val="visible"/>
                                      </p:to>
                                    </p:set>
                                    <p:animEffect transition="in" filter="circle(in)">
                                      <p:cBhvr>
                                        <p:cTn id="24" dur="1000"/>
                                        <p:tgtEl>
                                          <p:spTgt spid="13"/>
                                        </p:tgtEl>
                                      </p:cBhvr>
                                    </p:animEffect>
                                  </p:childTnLst>
                                </p:cTn>
                              </p:par>
                            </p:childTnLst>
                          </p:cTn>
                        </p:par>
                      </p:childTnLst>
                    </p:cTn>
                  </p:par>
                  <p:par>
                    <p:cTn id="25" fill="hold">
                      <p:stCondLst>
                        <p:cond delay="indefinite"/>
                      </p:stCondLst>
                      <p:childTnLst>
                        <p:par>
                          <p:cTn id="26" fill="hold">
                            <p:stCondLst>
                              <p:cond delay="0"/>
                            </p:stCondLst>
                            <p:childTnLst>
                              <p:par>
                                <p:cTn id="27" presetID="6" presetClass="entr" presetSubtype="16" fill="hold" grpId="0" nodeType="clickEffect">
                                  <p:stCondLst>
                                    <p:cond delay="0"/>
                                  </p:stCondLst>
                                  <p:childTnLst>
                                    <p:set>
                                      <p:cBhvr>
                                        <p:cTn id="28" dur="1" fill="hold">
                                          <p:stCondLst>
                                            <p:cond delay="0"/>
                                          </p:stCondLst>
                                        </p:cTn>
                                        <p:tgtEl>
                                          <p:spTgt spid="6"/>
                                        </p:tgtEl>
                                        <p:attrNameLst>
                                          <p:attrName>style.visibility</p:attrName>
                                        </p:attrNameLst>
                                      </p:cBhvr>
                                      <p:to>
                                        <p:strVal val="visible"/>
                                      </p:to>
                                    </p:set>
                                    <p:animEffect transition="in" filter="circle(in)">
                                      <p:cBhvr>
                                        <p:cTn id="29" dur="1000"/>
                                        <p:tgtEl>
                                          <p:spTgt spid="6"/>
                                        </p:tgtEl>
                                      </p:cBhvr>
                                    </p:animEffect>
                                  </p:childTnLst>
                                </p:cTn>
                              </p:par>
                              <p:par>
                                <p:cTn id="30" presetID="6" presetClass="entr" presetSubtype="16"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circle(in)">
                                      <p:cBhvr>
                                        <p:cTn id="32" dur="1000"/>
                                        <p:tgtEl>
                                          <p:spTgt spid="8"/>
                                        </p:tgtEl>
                                      </p:cBhvr>
                                    </p:animEffect>
                                  </p:childTnLst>
                                </p:cTn>
                              </p:par>
                              <p:par>
                                <p:cTn id="33" presetID="6" presetClass="entr" presetSubtype="16" fill="hold" grpId="0" nodeType="withEffect">
                                  <p:stCondLst>
                                    <p:cond delay="0"/>
                                  </p:stCondLst>
                                  <p:childTnLst>
                                    <p:set>
                                      <p:cBhvr>
                                        <p:cTn id="34" dur="1" fill="hold">
                                          <p:stCondLst>
                                            <p:cond delay="0"/>
                                          </p:stCondLst>
                                        </p:cTn>
                                        <p:tgtEl>
                                          <p:spTgt spid="14"/>
                                        </p:tgtEl>
                                        <p:attrNameLst>
                                          <p:attrName>style.visibility</p:attrName>
                                        </p:attrNameLst>
                                      </p:cBhvr>
                                      <p:to>
                                        <p:strVal val="visible"/>
                                      </p:to>
                                    </p:set>
                                    <p:animEffect transition="in" filter="circle(in)">
                                      <p:cBhvr>
                                        <p:cTn id="35" dur="1000"/>
                                        <p:tgtEl>
                                          <p:spTgt spid="14"/>
                                        </p:tgtEl>
                                      </p:cBhvr>
                                    </p:animEffect>
                                  </p:childTnLst>
                                </p:cTn>
                              </p:par>
                            </p:childTnLst>
                          </p:cTn>
                        </p:par>
                      </p:childTnLst>
                    </p:cTn>
                  </p:par>
                  <p:par>
                    <p:cTn id="36" fill="hold">
                      <p:stCondLst>
                        <p:cond delay="indefinite"/>
                      </p:stCondLst>
                      <p:childTnLst>
                        <p:par>
                          <p:cTn id="37" fill="hold">
                            <p:stCondLst>
                              <p:cond delay="0"/>
                            </p:stCondLst>
                            <p:childTnLst>
                              <p:par>
                                <p:cTn id="38" presetID="6" presetClass="entr" presetSubtype="16" fill="hold" grpId="0" nodeType="clickEffect">
                                  <p:stCondLst>
                                    <p:cond delay="0"/>
                                  </p:stCondLst>
                                  <p:childTnLst>
                                    <p:set>
                                      <p:cBhvr>
                                        <p:cTn id="39" dur="1" fill="hold">
                                          <p:stCondLst>
                                            <p:cond delay="0"/>
                                          </p:stCondLst>
                                        </p:cTn>
                                        <p:tgtEl>
                                          <p:spTgt spid="7"/>
                                        </p:tgtEl>
                                        <p:attrNameLst>
                                          <p:attrName>style.visibility</p:attrName>
                                        </p:attrNameLst>
                                      </p:cBhvr>
                                      <p:to>
                                        <p:strVal val="visible"/>
                                      </p:to>
                                    </p:set>
                                    <p:animEffect transition="in" filter="circle(in)">
                                      <p:cBhvr>
                                        <p:cTn id="40" dur="1000"/>
                                        <p:tgtEl>
                                          <p:spTgt spid="7"/>
                                        </p:tgtEl>
                                      </p:cBhvr>
                                    </p:animEffect>
                                  </p:childTnLst>
                                </p:cTn>
                              </p:par>
                              <p:par>
                                <p:cTn id="41" presetID="6" presetClass="entr" presetSubtype="16" fill="hold" grpId="0" nodeType="withEffect">
                                  <p:stCondLst>
                                    <p:cond delay="0"/>
                                  </p:stCondLst>
                                  <p:childTnLst>
                                    <p:set>
                                      <p:cBhvr>
                                        <p:cTn id="42" dur="1" fill="hold">
                                          <p:stCondLst>
                                            <p:cond delay="0"/>
                                          </p:stCondLst>
                                        </p:cTn>
                                        <p:tgtEl>
                                          <p:spTgt spid="11"/>
                                        </p:tgtEl>
                                        <p:attrNameLst>
                                          <p:attrName>style.visibility</p:attrName>
                                        </p:attrNameLst>
                                      </p:cBhvr>
                                      <p:to>
                                        <p:strVal val="visible"/>
                                      </p:to>
                                    </p:set>
                                    <p:animEffect transition="in" filter="circle(in)">
                                      <p:cBhvr>
                                        <p:cTn id="43" dur="1000"/>
                                        <p:tgtEl>
                                          <p:spTgt spid="11"/>
                                        </p:tgtEl>
                                      </p:cBhvr>
                                    </p:animEffect>
                                  </p:childTnLst>
                                </p:cTn>
                              </p:par>
                              <p:par>
                                <p:cTn id="44" presetID="6" presetClass="entr" presetSubtype="16" fill="hold" grpId="0" nodeType="withEffect">
                                  <p:stCondLst>
                                    <p:cond delay="0"/>
                                  </p:stCondLst>
                                  <p:childTnLst>
                                    <p:set>
                                      <p:cBhvr>
                                        <p:cTn id="45" dur="1" fill="hold">
                                          <p:stCondLst>
                                            <p:cond delay="0"/>
                                          </p:stCondLst>
                                        </p:cTn>
                                        <p:tgtEl>
                                          <p:spTgt spid="15"/>
                                        </p:tgtEl>
                                        <p:attrNameLst>
                                          <p:attrName>style.visibility</p:attrName>
                                        </p:attrNameLst>
                                      </p:cBhvr>
                                      <p:to>
                                        <p:strVal val="visible"/>
                                      </p:to>
                                    </p:set>
                                    <p:animEffect transition="in" filter="circle(in)">
                                      <p:cBhvr>
                                        <p:cTn id="46" dur="1000"/>
                                        <p:tgtEl>
                                          <p:spTgt spid="15"/>
                                        </p:tgtEl>
                                      </p:cBhvr>
                                    </p:animEffect>
                                  </p:childTnLst>
                                </p:cTn>
                              </p:par>
                            </p:childTnLst>
                          </p:cTn>
                        </p:par>
                      </p:childTnLst>
                    </p:cTn>
                  </p:par>
                  <p:par>
                    <p:cTn id="47" fill="hold">
                      <p:stCondLst>
                        <p:cond delay="indefinite"/>
                      </p:stCondLst>
                      <p:childTnLst>
                        <p:par>
                          <p:cTn id="48" fill="hold">
                            <p:stCondLst>
                              <p:cond delay="0"/>
                            </p:stCondLst>
                            <p:childTnLst>
                              <p:par>
                                <p:cTn id="49" presetID="27" presetClass="entr" presetSubtype="0" fill="hold" grpId="0" nodeType="clickEffect">
                                  <p:stCondLst>
                                    <p:cond delay="0"/>
                                  </p:stCondLst>
                                  <p:iterate type="lt">
                                    <p:tmPct val="50000"/>
                                  </p:iterate>
                                  <p:childTnLst>
                                    <p:set>
                                      <p:cBhvr>
                                        <p:cTn id="50" dur="1" fill="hold">
                                          <p:stCondLst>
                                            <p:cond delay="0"/>
                                          </p:stCondLst>
                                        </p:cTn>
                                        <p:tgtEl>
                                          <p:spTgt spid="17"/>
                                        </p:tgtEl>
                                        <p:attrNameLst>
                                          <p:attrName>style.visibility</p:attrName>
                                        </p:attrNameLst>
                                      </p:cBhvr>
                                      <p:to>
                                        <p:strVal val="visible"/>
                                      </p:to>
                                    </p:set>
                                    <p:anim calcmode="discrete" valueType="clr">
                                      <p:cBhvr override="childStyle">
                                        <p:cTn id="51" dur="80"/>
                                        <p:tgtEl>
                                          <p:spTgt spid="17"/>
                                        </p:tgtEl>
                                        <p:attrNameLst>
                                          <p:attrName>style.color</p:attrName>
                                        </p:attrNameLst>
                                      </p:cBhvr>
                                      <p:tavLst>
                                        <p:tav tm="0">
                                          <p:val>
                                            <p:clrVal>
                                              <a:schemeClr val="accent2"/>
                                            </p:clrVal>
                                          </p:val>
                                        </p:tav>
                                        <p:tav tm="50000">
                                          <p:val>
                                            <p:clrVal>
                                              <a:schemeClr val="hlink"/>
                                            </p:clrVal>
                                          </p:val>
                                        </p:tav>
                                      </p:tavLst>
                                    </p:anim>
                                    <p:anim calcmode="discrete" valueType="clr">
                                      <p:cBhvr>
                                        <p:cTn id="52" dur="80"/>
                                        <p:tgtEl>
                                          <p:spTgt spid="17"/>
                                        </p:tgtEl>
                                        <p:attrNameLst>
                                          <p:attrName>fillcolor</p:attrName>
                                        </p:attrNameLst>
                                      </p:cBhvr>
                                      <p:tavLst>
                                        <p:tav tm="0">
                                          <p:val>
                                            <p:clrVal>
                                              <a:schemeClr val="accent2"/>
                                            </p:clrVal>
                                          </p:val>
                                        </p:tav>
                                        <p:tav tm="50000">
                                          <p:val>
                                            <p:clrVal>
                                              <a:schemeClr val="hlink"/>
                                            </p:clrVal>
                                          </p:val>
                                        </p:tav>
                                      </p:tavLst>
                                    </p:anim>
                                    <p:set>
                                      <p:cBhvr>
                                        <p:cTn id="53" dur="80"/>
                                        <p:tgtEl>
                                          <p:spTgt spid="17"/>
                                        </p:tgtEl>
                                        <p:attrNameLst>
                                          <p:attrName>fill.type</p:attrName>
                                        </p:attrNameLst>
                                      </p:cBhvr>
                                      <p:to>
                                        <p:strVal val="solid"/>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5" grpId="0" animBg="1"/>
      <p:bldP spid="6" grpId="0" animBg="1"/>
      <p:bldP spid="7" grpId="0" animBg="1"/>
      <p:bldP spid="8" grpId="0" animBg="1"/>
      <p:bldP spid="9" grpId="0" animBg="1"/>
      <p:bldP spid="10" grpId="0" animBg="1"/>
      <p:bldP spid="11" grpId="0" animBg="1"/>
      <p:bldP spid="12" grpId="0" animBg="1"/>
      <p:bldP spid="13" grpId="0" animBg="1"/>
      <p:bldP spid="14" grpId="0" animBg="1"/>
      <p:bldP spid="15" grpId="0" animBg="1"/>
      <p:bldP spid="17"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228600"/>
            <a:ext cx="9144000" cy="1828800"/>
          </a:xfrm>
        </p:spPr>
        <p:txBody>
          <a:bodyPr>
            <a:noAutofit/>
          </a:bodyPr>
          <a:lstStyle/>
          <a:p>
            <a:r>
              <a:rPr lang="en-IN" sz="2000" dirty="0" smtClean="0"/>
              <a:t>An individual with clinical findings and/or a constellation of risk factors that indicate an increased likelihood of developing POAG. </a:t>
            </a:r>
          </a:p>
          <a:p>
            <a:r>
              <a:rPr lang="en-IN" sz="2000" dirty="0" smtClean="0"/>
              <a:t>The clinical findings that define a glaucoma suspect patient are characterized by one of the following in at least one eye in an individual with open anterior chamber angles by </a:t>
            </a:r>
            <a:r>
              <a:rPr lang="en-IN" sz="2000" dirty="0" err="1" smtClean="0"/>
              <a:t>gonioscopy</a:t>
            </a:r>
            <a:r>
              <a:rPr lang="en-IN" sz="2000" dirty="0" smtClean="0"/>
              <a:t> :</a:t>
            </a:r>
          </a:p>
        </p:txBody>
      </p:sp>
      <p:cxnSp>
        <p:nvCxnSpPr>
          <p:cNvPr id="7" name="Straight Connector 6"/>
          <p:cNvCxnSpPr/>
          <p:nvPr/>
        </p:nvCxnSpPr>
        <p:spPr>
          <a:xfrm>
            <a:off x="990600" y="1981200"/>
            <a:ext cx="70866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11" name="Straight Connector 10"/>
          <p:cNvCxnSpPr/>
          <p:nvPr/>
        </p:nvCxnSpPr>
        <p:spPr>
          <a:xfrm rot="5400000">
            <a:off x="7886700" y="2171700"/>
            <a:ext cx="381000" cy="0"/>
          </a:xfrm>
          <a:prstGeom prst="line">
            <a:avLst/>
          </a:prstGeom>
        </p:spPr>
        <p:style>
          <a:lnRef idx="3">
            <a:schemeClr val="accent1"/>
          </a:lnRef>
          <a:fillRef idx="0">
            <a:schemeClr val="accent1"/>
          </a:fillRef>
          <a:effectRef idx="2">
            <a:schemeClr val="accent1"/>
          </a:effectRef>
          <a:fontRef idx="minor">
            <a:schemeClr val="tx1"/>
          </a:fontRef>
        </p:style>
      </p:cxnSp>
      <p:sp>
        <p:nvSpPr>
          <p:cNvPr id="12" name="TextBox 11"/>
          <p:cNvSpPr txBox="1"/>
          <p:nvPr/>
        </p:nvSpPr>
        <p:spPr>
          <a:xfrm>
            <a:off x="0" y="2362200"/>
            <a:ext cx="2819400" cy="3477875"/>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sz="2000" dirty="0" err="1" smtClean="0"/>
              <a:t>Appeareance</a:t>
            </a:r>
            <a:r>
              <a:rPr lang="en-IN" sz="2000" dirty="0" smtClean="0"/>
              <a:t> of optic disc/retinal nerve </a:t>
            </a:r>
            <a:r>
              <a:rPr lang="en-IN" sz="2000" dirty="0" err="1" smtClean="0"/>
              <a:t>fiber</a:t>
            </a:r>
            <a:r>
              <a:rPr lang="en-IN" sz="2000" dirty="0" smtClean="0"/>
              <a:t> layer suspicious for glaucomatous damage</a:t>
            </a:r>
          </a:p>
          <a:p>
            <a:pPr>
              <a:buFont typeface="Wingdings" pitchFamily="2" charset="2"/>
              <a:buChar char="Ø"/>
            </a:pPr>
            <a:r>
              <a:rPr lang="en-IN" sz="2000" dirty="0" smtClean="0"/>
              <a:t>Enlarged cup-disc ratio</a:t>
            </a:r>
          </a:p>
          <a:p>
            <a:pPr>
              <a:buFont typeface="Wingdings" pitchFamily="2" charset="2"/>
              <a:buChar char="Ø"/>
            </a:pPr>
            <a:r>
              <a:rPr lang="en-IN" sz="2000" dirty="0" smtClean="0"/>
              <a:t>Asymmetric cup-disc ratio</a:t>
            </a:r>
          </a:p>
          <a:p>
            <a:pPr>
              <a:buFont typeface="Wingdings" pitchFamily="2" charset="2"/>
              <a:buChar char="Ø"/>
            </a:pPr>
            <a:r>
              <a:rPr lang="en-IN" sz="2000" dirty="0" smtClean="0"/>
              <a:t>Notching /narrowing of              </a:t>
            </a:r>
            <a:r>
              <a:rPr lang="en-IN" sz="2000" dirty="0" err="1" smtClean="0"/>
              <a:t>neuroretinal</a:t>
            </a:r>
            <a:r>
              <a:rPr lang="en-IN" sz="2000" dirty="0" smtClean="0"/>
              <a:t> rim</a:t>
            </a:r>
          </a:p>
          <a:p>
            <a:pPr>
              <a:buFont typeface="Wingdings" pitchFamily="2" charset="2"/>
              <a:buChar char="Ø"/>
            </a:pPr>
            <a:r>
              <a:rPr lang="en-IN" sz="2000" dirty="0" smtClean="0"/>
              <a:t>Disc haemorrhage</a:t>
            </a:r>
          </a:p>
          <a:p>
            <a:pPr>
              <a:buFont typeface="Wingdings" pitchFamily="2" charset="2"/>
              <a:buChar char="Ø"/>
            </a:pPr>
            <a:r>
              <a:rPr lang="en-IN" sz="2000" dirty="0" smtClean="0"/>
              <a:t>Nerve fibre layer defect</a:t>
            </a:r>
          </a:p>
        </p:txBody>
      </p:sp>
      <p:cxnSp>
        <p:nvCxnSpPr>
          <p:cNvPr id="19" name="Straight Connector 18"/>
          <p:cNvCxnSpPr/>
          <p:nvPr/>
        </p:nvCxnSpPr>
        <p:spPr>
          <a:xfrm rot="5400000">
            <a:off x="800100" y="2171700"/>
            <a:ext cx="3810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20" name="Straight Connector 19"/>
          <p:cNvCxnSpPr/>
          <p:nvPr/>
        </p:nvCxnSpPr>
        <p:spPr>
          <a:xfrm rot="5400000">
            <a:off x="4457700" y="2171700"/>
            <a:ext cx="381000" cy="0"/>
          </a:xfrm>
          <a:prstGeom prst="line">
            <a:avLst/>
          </a:prstGeom>
        </p:spPr>
        <p:style>
          <a:lnRef idx="3">
            <a:schemeClr val="accent1"/>
          </a:lnRef>
          <a:fillRef idx="0">
            <a:schemeClr val="accent1"/>
          </a:fillRef>
          <a:effectRef idx="2">
            <a:schemeClr val="accent1"/>
          </a:effectRef>
          <a:fontRef idx="minor">
            <a:schemeClr val="tx1"/>
          </a:fontRef>
        </p:style>
      </p:cxnSp>
      <p:cxnSp>
        <p:nvCxnSpPr>
          <p:cNvPr id="21" name="Straight Connector 20"/>
          <p:cNvCxnSpPr/>
          <p:nvPr/>
        </p:nvCxnSpPr>
        <p:spPr>
          <a:xfrm rot="5400000">
            <a:off x="4495800" y="1828800"/>
            <a:ext cx="304800" cy="0"/>
          </a:xfrm>
          <a:prstGeom prst="line">
            <a:avLst/>
          </a:prstGeom>
        </p:spPr>
        <p:style>
          <a:lnRef idx="3">
            <a:schemeClr val="accent1"/>
          </a:lnRef>
          <a:fillRef idx="0">
            <a:schemeClr val="accent1"/>
          </a:fillRef>
          <a:effectRef idx="2">
            <a:schemeClr val="accent1"/>
          </a:effectRef>
          <a:fontRef idx="minor">
            <a:schemeClr val="tx1"/>
          </a:fontRef>
        </p:style>
      </p:cxnSp>
      <p:sp>
        <p:nvSpPr>
          <p:cNvPr id="22" name="TextBox 21"/>
          <p:cNvSpPr txBox="1"/>
          <p:nvPr/>
        </p:nvSpPr>
        <p:spPr>
          <a:xfrm>
            <a:off x="3124200" y="2362200"/>
            <a:ext cx="3048000" cy="317009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sz="2000" dirty="0" smtClean="0"/>
              <a:t>Visual field suspicious for glaucomatous damage in absence of clinical signs of other optic neuropathies</a:t>
            </a:r>
          </a:p>
          <a:p>
            <a:pPr>
              <a:buFont typeface="Wingdings" pitchFamily="2" charset="2"/>
              <a:buChar char="Ø"/>
            </a:pPr>
            <a:r>
              <a:rPr lang="en-IN" sz="2000" dirty="0" err="1" smtClean="0"/>
              <a:t>Arcuate</a:t>
            </a:r>
            <a:r>
              <a:rPr lang="en-IN" sz="2000" dirty="0" smtClean="0"/>
              <a:t> bundle defect</a:t>
            </a:r>
          </a:p>
          <a:p>
            <a:pPr>
              <a:buFont typeface="Wingdings" pitchFamily="2" charset="2"/>
              <a:buChar char="Ø"/>
            </a:pPr>
            <a:r>
              <a:rPr lang="en-IN" sz="2000" dirty="0" smtClean="0"/>
              <a:t>Nasal step</a:t>
            </a:r>
          </a:p>
          <a:p>
            <a:pPr>
              <a:buFont typeface="Wingdings" pitchFamily="2" charset="2"/>
              <a:buChar char="Ø"/>
            </a:pPr>
            <a:r>
              <a:rPr lang="en-IN" sz="2000" dirty="0" err="1" smtClean="0"/>
              <a:t>Paracentral</a:t>
            </a:r>
            <a:r>
              <a:rPr lang="en-IN" sz="2000" dirty="0" smtClean="0"/>
              <a:t> </a:t>
            </a:r>
            <a:r>
              <a:rPr lang="en-IN" sz="2000" dirty="0" err="1" smtClean="0"/>
              <a:t>scotoma</a:t>
            </a:r>
            <a:endParaRPr lang="en-IN" sz="2000" dirty="0" smtClean="0"/>
          </a:p>
          <a:p>
            <a:pPr>
              <a:buFont typeface="Wingdings" pitchFamily="2" charset="2"/>
              <a:buChar char="Ø"/>
            </a:pPr>
            <a:r>
              <a:rPr lang="en-IN" sz="2000" dirty="0" smtClean="0"/>
              <a:t>Altitudinal defect</a:t>
            </a:r>
          </a:p>
          <a:p>
            <a:pPr>
              <a:buFont typeface="Wingdings" pitchFamily="2" charset="2"/>
              <a:buChar char="Ø"/>
            </a:pPr>
            <a:r>
              <a:rPr lang="en-IN" sz="2000" dirty="0" smtClean="0"/>
              <a:t>Larger mean pattern standard deviation (PSD)</a:t>
            </a:r>
          </a:p>
        </p:txBody>
      </p:sp>
      <p:sp>
        <p:nvSpPr>
          <p:cNvPr id="23" name="TextBox 22"/>
          <p:cNvSpPr txBox="1"/>
          <p:nvPr/>
        </p:nvSpPr>
        <p:spPr>
          <a:xfrm>
            <a:off x="6629400" y="2362200"/>
            <a:ext cx="2514600" cy="2246769"/>
          </a:xfrm>
          <a:prstGeom prst="rect">
            <a:avLst/>
          </a:prstGeom>
        </p:spPr>
        <p:style>
          <a:lnRef idx="2">
            <a:schemeClr val="accent1"/>
          </a:lnRef>
          <a:fillRef idx="1">
            <a:schemeClr val="lt1"/>
          </a:fillRef>
          <a:effectRef idx="0">
            <a:schemeClr val="accent1"/>
          </a:effectRef>
          <a:fontRef idx="minor">
            <a:schemeClr val="dk1"/>
          </a:fontRef>
        </p:style>
        <p:txBody>
          <a:bodyPr wrap="square" rtlCol="0">
            <a:spAutoFit/>
          </a:bodyPr>
          <a:lstStyle/>
          <a:p>
            <a:r>
              <a:rPr lang="en-IN" sz="2000" dirty="0" smtClean="0"/>
              <a:t>Consistently elevated IOP associated with normal appearance of optic disc &amp; retinal nerve fibre layer &amp; with normal visual field test results</a:t>
            </a:r>
            <a:endParaRPr lang="en-IN" sz="2000" dirty="0"/>
          </a:p>
        </p:txBody>
      </p:sp>
      <p:sp>
        <p:nvSpPr>
          <p:cNvPr id="24" name="TextBox 23"/>
          <p:cNvSpPr txBox="1"/>
          <p:nvPr/>
        </p:nvSpPr>
        <p:spPr>
          <a:xfrm>
            <a:off x="76200" y="5943600"/>
            <a:ext cx="8915400" cy="707886"/>
          </a:xfrm>
          <a:prstGeom prst="rect">
            <a:avLst/>
          </a:prstGeom>
          <a:solidFill>
            <a:srgbClr val="D5E4FB"/>
          </a:solidFill>
        </p:spPr>
        <p:txBody>
          <a:bodyPr wrap="square" rtlCol="0">
            <a:spAutoFit/>
          </a:bodyPr>
          <a:lstStyle/>
          <a:p>
            <a:r>
              <a:rPr lang="en-IN" sz="2000" dirty="0" smtClean="0">
                <a:effectLst>
                  <a:outerShdw blurRad="38100" dist="38100" dir="2700000" algn="tl">
                    <a:srgbClr val="000000">
                      <a:alpha val="43137"/>
                    </a:srgbClr>
                  </a:outerShdw>
                </a:effectLst>
              </a:rPr>
              <a:t>This definition excludes known secondary causes for OAG, such as </a:t>
            </a:r>
            <a:r>
              <a:rPr lang="en-IN" sz="2000" dirty="0" err="1" smtClean="0">
                <a:effectLst>
                  <a:outerShdw blurRad="38100" dist="38100" dir="2700000" algn="tl">
                    <a:srgbClr val="000000">
                      <a:alpha val="43137"/>
                    </a:srgbClr>
                  </a:outerShdw>
                </a:effectLst>
              </a:rPr>
              <a:t>pseudoexfoliation</a:t>
            </a:r>
            <a:r>
              <a:rPr lang="en-IN" sz="2000" dirty="0" smtClean="0">
                <a:effectLst>
                  <a:outerShdw blurRad="38100" dist="38100" dir="2700000" algn="tl">
                    <a:srgbClr val="000000">
                      <a:alpha val="43137"/>
                    </a:srgbClr>
                  </a:outerShdw>
                </a:effectLst>
              </a:rPr>
              <a:t> (exfoliation syndrome), pigment dispersion and traumatic angle recession </a:t>
            </a:r>
          </a:p>
        </p:txBody>
      </p:sp>
      <p:sp>
        <p:nvSpPr>
          <p:cNvPr id="13" name="TextBox 12"/>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spTree>
  </p:cSld>
  <p:clrMapOvr>
    <a:masterClrMapping/>
  </p:clrMapOvr>
  <p:transition>
    <p:push/>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2" presetClass="entr" presetSubtype="1" fill="hold" nodeType="clickEffect">
                                  <p:stCondLst>
                                    <p:cond delay="0"/>
                                  </p:stCondLst>
                                  <p:childTnLst>
                                    <p:set>
                                      <p:cBhvr>
                                        <p:cTn id="14" dur="1" fill="hold">
                                          <p:stCondLst>
                                            <p:cond delay="0"/>
                                          </p:stCondLst>
                                        </p:cTn>
                                        <p:tgtEl>
                                          <p:spTgt spid="21"/>
                                        </p:tgtEl>
                                        <p:attrNameLst>
                                          <p:attrName>style.visibility</p:attrName>
                                        </p:attrNameLst>
                                      </p:cBhvr>
                                      <p:to>
                                        <p:strVal val="visible"/>
                                      </p:to>
                                    </p:set>
                                    <p:animEffect transition="in" filter="slide(fromTop)">
                                      <p:cBhvr>
                                        <p:cTn id="15" dur="500"/>
                                        <p:tgtEl>
                                          <p:spTgt spid="21"/>
                                        </p:tgtEl>
                                      </p:cBhvr>
                                    </p:animEffect>
                                  </p:childTnLst>
                                </p:cTn>
                              </p:par>
                              <p:par>
                                <p:cTn id="16" presetID="12" presetClass="entr" presetSubtype="1" fill="hold" nodeType="withEffect">
                                  <p:stCondLst>
                                    <p:cond delay="0"/>
                                  </p:stCondLst>
                                  <p:childTnLst>
                                    <p:set>
                                      <p:cBhvr>
                                        <p:cTn id="17" dur="1" fill="hold">
                                          <p:stCondLst>
                                            <p:cond delay="0"/>
                                          </p:stCondLst>
                                        </p:cTn>
                                        <p:tgtEl>
                                          <p:spTgt spid="7"/>
                                        </p:tgtEl>
                                        <p:attrNameLst>
                                          <p:attrName>style.visibility</p:attrName>
                                        </p:attrNameLst>
                                      </p:cBhvr>
                                      <p:to>
                                        <p:strVal val="visible"/>
                                      </p:to>
                                    </p:set>
                                    <p:animEffect transition="in" filter="slide(fromTop)">
                                      <p:cBhvr>
                                        <p:cTn id="18" dur="500"/>
                                        <p:tgtEl>
                                          <p:spTgt spid="7"/>
                                        </p:tgtEl>
                                      </p:cBhvr>
                                    </p:animEffect>
                                  </p:childTnLst>
                                </p:cTn>
                              </p:par>
                              <p:par>
                                <p:cTn id="19" presetID="12" presetClass="entr" presetSubtype="1" fill="hold" nodeType="withEffect">
                                  <p:stCondLst>
                                    <p:cond delay="0"/>
                                  </p:stCondLst>
                                  <p:childTnLst>
                                    <p:set>
                                      <p:cBhvr>
                                        <p:cTn id="20" dur="1" fill="hold">
                                          <p:stCondLst>
                                            <p:cond delay="0"/>
                                          </p:stCondLst>
                                        </p:cTn>
                                        <p:tgtEl>
                                          <p:spTgt spid="19"/>
                                        </p:tgtEl>
                                        <p:attrNameLst>
                                          <p:attrName>style.visibility</p:attrName>
                                        </p:attrNameLst>
                                      </p:cBhvr>
                                      <p:to>
                                        <p:strVal val="visible"/>
                                      </p:to>
                                    </p:set>
                                    <p:animEffect transition="in" filter="slide(fromTop)">
                                      <p:cBhvr>
                                        <p:cTn id="21" dur="500"/>
                                        <p:tgtEl>
                                          <p:spTgt spid="19"/>
                                        </p:tgtEl>
                                      </p:cBhvr>
                                    </p:animEffect>
                                  </p:childTnLst>
                                </p:cTn>
                              </p:par>
                              <p:par>
                                <p:cTn id="22" presetID="12" presetClass="entr" presetSubtype="1" fill="hold" grpId="0" nodeType="withEffect">
                                  <p:stCondLst>
                                    <p:cond delay="0"/>
                                  </p:stCondLst>
                                  <p:childTnLst>
                                    <p:set>
                                      <p:cBhvr>
                                        <p:cTn id="23" dur="1" fill="hold">
                                          <p:stCondLst>
                                            <p:cond delay="0"/>
                                          </p:stCondLst>
                                        </p:cTn>
                                        <p:tgtEl>
                                          <p:spTgt spid="12"/>
                                        </p:tgtEl>
                                        <p:attrNameLst>
                                          <p:attrName>style.visibility</p:attrName>
                                        </p:attrNameLst>
                                      </p:cBhvr>
                                      <p:to>
                                        <p:strVal val="visible"/>
                                      </p:to>
                                    </p:set>
                                    <p:animEffect transition="in" filter="slide(fromTop)">
                                      <p:cBhvr>
                                        <p:cTn id="24" dur="500"/>
                                        <p:tgtEl>
                                          <p:spTgt spid="12"/>
                                        </p:tgtEl>
                                      </p:cBhvr>
                                    </p:animEffect>
                                  </p:childTnLst>
                                </p:cTn>
                              </p:par>
                            </p:childTnLst>
                          </p:cTn>
                        </p:par>
                      </p:childTnLst>
                    </p:cTn>
                  </p:par>
                  <p:par>
                    <p:cTn id="25" fill="hold">
                      <p:stCondLst>
                        <p:cond delay="indefinite"/>
                      </p:stCondLst>
                      <p:childTnLst>
                        <p:par>
                          <p:cTn id="26" fill="hold">
                            <p:stCondLst>
                              <p:cond delay="0"/>
                            </p:stCondLst>
                            <p:childTnLst>
                              <p:par>
                                <p:cTn id="27" presetID="12" presetClass="entr" presetSubtype="1" fill="hold" nodeType="clickEffect">
                                  <p:stCondLst>
                                    <p:cond delay="0"/>
                                  </p:stCondLst>
                                  <p:childTnLst>
                                    <p:set>
                                      <p:cBhvr>
                                        <p:cTn id="28" dur="1" fill="hold">
                                          <p:stCondLst>
                                            <p:cond delay="0"/>
                                          </p:stCondLst>
                                        </p:cTn>
                                        <p:tgtEl>
                                          <p:spTgt spid="20"/>
                                        </p:tgtEl>
                                        <p:attrNameLst>
                                          <p:attrName>style.visibility</p:attrName>
                                        </p:attrNameLst>
                                      </p:cBhvr>
                                      <p:to>
                                        <p:strVal val="visible"/>
                                      </p:to>
                                    </p:set>
                                    <p:animEffect transition="in" filter="slide(fromTop)">
                                      <p:cBhvr>
                                        <p:cTn id="29" dur="500"/>
                                        <p:tgtEl>
                                          <p:spTgt spid="20"/>
                                        </p:tgtEl>
                                      </p:cBhvr>
                                    </p:animEffect>
                                  </p:childTnLst>
                                </p:cTn>
                              </p:par>
                              <p:par>
                                <p:cTn id="30" presetID="12" presetClass="entr" presetSubtype="1" fill="hold" grpId="0" nodeType="withEffect">
                                  <p:stCondLst>
                                    <p:cond delay="0"/>
                                  </p:stCondLst>
                                  <p:childTnLst>
                                    <p:set>
                                      <p:cBhvr>
                                        <p:cTn id="31" dur="1" fill="hold">
                                          <p:stCondLst>
                                            <p:cond delay="0"/>
                                          </p:stCondLst>
                                        </p:cTn>
                                        <p:tgtEl>
                                          <p:spTgt spid="22"/>
                                        </p:tgtEl>
                                        <p:attrNameLst>
                                          <p:attrName>style.visibility</p:attrName>
                                        </p:attrNameLst>
                                      </p:cBhvr>
                                      <p:to>
                                        <p:strVal val="visible"/>
                                      </p:to>
                                    </p:set>
                                    <p:animEffect transition="in" filter="slide(fromTop)">
                                      <p:cBhvr>
                                        <p:cTn id="32" dur="500"/>
                                        <p:tgtEl>
                                          <p:spTgt spid="22"/>
                                        </p:tgtEl>
                                      </p:cBhvr>
                                    </p:animEffect>
                                  </p:childTnLst>
                                </p:cTn>
                              </p:par>
                            </p:childTnLst>
                          </p:cTn>
                        </p:par>
                      </p:childTnLst>
                    </p:cTn>
                  </p:par>
                  <p:par>
                    <p:cTn id="33" fill="hold">
                      <p:stCondLst>
                        <p:cond delay="indefinite"/>
                      </p:stCondLst>
                      <p:childTnLst>
                        <p:par>
                          <p:cTn id="34" fill="hold">
                            <p:stCondLst>
                              <p:cond delay="0"/>
                            </p:stCondLst>
                            <p:childTnLst>
                              <p:par>
                                <p:cTn id="35" presetID="12" presetClass="entr" presetSubtype="1" fill="hold" nodeType="click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slide(fromTop)">
                                      <p:cBhvr>
                                        <p:cTn id="37" dur="500"/>
                                        <p:tgtEl>
                                          <p:spTgt spid="11"/>
                                        </p:tgtEl>
                                      </p:cBhvr>
                                    </p:animEffect>
                                  </p:childTnLst>
                                </p:cTn>
                              </p:par>
                              <p:par>
                                <p:cTn id="38" presetID="12" presetClass="entr" presetSubtype="1" fill="hold" grpId="0" nodeType="withEffect">
                                  <p:stCondLst>
                                    <p:cond delay="0"/>
                                  </p:stCondLst>
                                  <p:childTnLst>
                                    <p:set>
                                      <p:cBhvr>
                                        <p:cTn id="39" dur="1" fill="hold">
                                          <p:stCondLst>
                                            <p:cond delay="0"/>
                                          </p:stCondLst>
                                        </p:cTn>
                                        <p:tgtEl>
                                          <p:spTgt spid="23"/>
                                        </p:tgtEl>
                                        <p:attrNameLst>
                                          <p:attrName>style.visibility</p:attrName>
                                        </p:attrNameLst>
                                      </p:cBhvr>
                                      <p:to>
                                        <p:strVal val="visible"/>
                                      </p:to>
                                    </p:set>
                                    <p:animEffect transition="in" filter="slide(fromTop)">
                                      <p:cBhvr>
                                        <p:cTn id="40" dur="500"/>
                                        <p:tgtEl>
                                          <p:spTgt spid="23"/>
                                        </p:tgtEl>
                                      </p:cBhvr>
                                    </p:animEffect>
                                  </p:childTnLst>
                                </p:cTn>
                              </p:par>
                            </p:childTnLst>
                          </p:cTn>
                        </p:par>
                      </p:childTnLst>
                    </p:cTn>
                  </p:par>
                  <p:par>
                    <p:cTn id="41" fill="hold">
                      <p:stCondLst>
                        <p:cond delay="indefinite"/>
                      </p:stCondLst>
                      <p:childTnLst>
                        <p:par>
                          <p:cTn id="42" fill="hold">
                            <p:stCondLst>
                              <p:cond delay="0"/>
                            </p:stCondLst>
                            <p:childTnLst>
                              <p:par>
                                <p:cTn id="43" presetID="4" presetClass="entr" presetSubtype="16" fill="hold" grpId="0" nodeType="clickEffect">
                                  <p:stCondLst>
                                    <p:cond delay="0"/>
                                  </p:stCondLst>
                                  <p:childTnLst>
                                    <p:set>
                                      <p:cBhvr>
                                        <p:cTn id="44" dur="1" fill="hold">
                                          <p:stCondLst>
                                            <p:cond delay="0"/>
                                          </p:stCondLst>
                                        </p:cTn>
                                        <p:tgtEl>
                                          <p:spTgt spid="24"/>
                                        </p:tgtEl>
                                        <p:attrNameLst>
                                          <p:attrName>style.visibility</p:attrName>
                                        </p:attrNameLst>
                                      </p:cBhvr>
                                      <p:to>
                                        <p:strVal val="visible"/>
                                      </p:to>
                                    </p:set>
                                    <p:animEffect transition="in" filter="box(in)">
                                      <p:cBhvr>
                                        <p:cTn id="45" dur="500"/>
                                        <p:tgtEl>
                                          <p:spTgt spid="2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P spid="12" grpId="0" animBg="1"/>
      <p:bldP spid="22" grpId="0" animBg="1"/>
      <p:bldP spid="23" grpId="0" animBg="1"/>
      <p:bldP spid="24" grpId="0" animBg="1"/>
    </p:bld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819400"/>
            <a:ext cx="8229600" cy="1143000"/>
          </a:xfrm>
        </p:spPr>
        <p:txBody>
          <a:bodyPr/>
          <a:lstStyle/>
          <a:p>
            <a:r>
              <a:rPr lang="en-IN" dirty="0" smtClean="0"/>
              <a:t>Thank - You</a:t>
            </a:r>
            <a:endParaRPr lang="en-IN" dirty="0"/>
          </a:p>
        </p:txBody>
      </p:sp>
    </p:spTree>
  </p:cSld>
  <p:clrMapOvr>
    <a:masterClrMapping/>
  </p:clrMapOvr>
  <p:transition>
    <p:dissolv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04800" y="609600"/>
            <a:ext cx="8534400" cy="6019799"/>
          </a:xfrm>
        </p:spPr>
        <p:txBody>
          <a:bodyPr/>
          <a:lstStyle/>
          <a:p>
            <a:pPr>
              <a:buNone/>
            </a:pPr>
            <a:r>
              <a:rPr lang="en-IN" dirty="0" smtClean="0"/>
              <a:t>   </a:t>
            </a:r>
            <a:r>
              <a:rPr lang="en-IN" sz="2400" dirty="0" smtClean="0"/>
              <a:t>Likelihood of developing glaucoma increases with number &amp; relative strength of risk factors which include-</a:t>
            </a:r>
          </a:p>
          <a:p>
            <a:r>
              <a:rPr lang="en-IN" sz="2400" dirty="0" smtClean="0"/>
              <a:t>Higher IOP</a:t>
            </a:r>
          </a:p>
          <a:p>
            <a:r>
              <a:rPr lang="en-IN" sz="2400" dirty="0" smtClean="0"/>
              <a:t>Older age</a:t>
            </a:r>
          </a:p>
          <a:p>
            <a:r>
              <a:rPr lang="en-IN" sz="2400" dirty="0" smtClean="0"/>
              <a:t>Family history of glaucoma</a:t>
            </a:r>
          </a:p>
          <a:p>
            <a:r>
              <a:rPr lang="en-IN" sz="2400" dirty="0" smtClean="0"/>
              <a:t>Lower ocular perfusion pressure</a:t>
            </a:r>
          </a:p>
          <a:p>
            <a:r>
              <a:rPr lang="en-IN" sz="2400" dirty="0" smtClean="0"/>
              <a:t>Lower systolic &amp; diastolic blood pressure</a:t>
            </a:r>
          </a:p>
          <a:p>
            <a:r>
              <a:rPr lang="en-IN" sz="2400" dirty="0" smtClean="0"/>
              <a:t>Thinner central corneas</a:t>
            </a:r>
          </a:p>
          <a:p>
            <a:r>
              <a:rPr lang="en-IN" sz="2400" dirty="0" smtClean="0"/>
              <a:t>Disc haemorrhage</a:t>
            </a:r>
          </a:p>
          <a:p>
            <a:r>
              <a:rPr lang="en-IN" sz="2400" dirty="0" smtClean="0"/>
              <a:t>Larger cup to disc ratio</a:t>
            </a:r>
          </a:p>
          <a:p>
            <a:r>
              <a:rPr lang="en-IN" sz="2400" dirty="0" smtClean="0"/>
              <a:t>Larger mean pattern standard deviation on threshold visual field testing.</a:t>
            </a:r>
            <a:endParaRPr lang="en-IN" sz="2400" dirty="0"/>
          </a:p>
        </p:txBody>
      </p:sp>
      <p:sp>
        <p:nvSpPr>
          <p:cNvPr id="4" name="TextBox 3"/>
          <p:cNvSpPr txBox="1"/>
          <p:nvPr/>
        </p:nvSpPr>
        <p:spPr>
          <a:xfrm>
            <a:off x="4724400" y="6629400"/>
            <a:ext cx="4419600" cy="276999"/>
          </a:xfrm>
          <a:prstGeom prst="rect">
            <a:avLst/>
          </a:prstGeom>
          <a:noFill/>
        </p:spPr>
        <p:txBody>
          <a:bodyPr wrap="square" rtlCol="0">
            <a:spAutoFit/>
          </a:bodyPr>
          <a:lstStyle/>
          <a:p>
            <a:pPr algn="r"/>
            <a:r>
              <a:rPr lang="en-IN" sz="1200" i="1" dirty="0" smtClean="0">
                <a:latin typeface="Times New Roman" pitchFamily="18" charset="0"/>
                <a:cs typeface="Times New Roman" pitchFamily="18" charset="0"/>
              </a:rPr>
              <a:t>Preferred practice pattern-AAO.2010</a:t>
            </a:r>
            <a:endParaRPr lang="en-IN" sz="1200" i="1" dirty="0">
              <a:latin typeface="Times New Roman" pitchFamily="18" charset="0"/>
              <a:cs typeface="Times New Roman" pitchFamily="18" charset="0"/>
            </a:endParaRPr>
          </a:p>
        </p:txBody>
      </p:sp>
    </p:spTree>
  </p:cSld>
  <p:clrMapOvr>
    <a:masterClrMapping/>
  </p:clrMapOvr>
  <p:transition>
    <p:wipe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3">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3">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066800"/>
          </a:xfrm>
        </p:spPr>
        <p:txBody>
          <a:bodyPr/>
          <a:lstStyle/>
          <a:p>
            <a:r>
              <a:rPr lang="en-IN" dirty="0" smtClean="0"/>
              <a:t>Prevalence </a:t>
            </a:r>
            <a:endParaRPr lang="en-IN" dirty="0"/>
          </a:p>
        </p:txBody>
      </p:sp>
      <p:sp>
        <p:nvSpPr>
          <p:cNvPr id="3" name="Content Placeholder 2"/>
          <p:cNvSpPr>
            <a:spLocks noGrp="1"/>
          </p:cNvSpPr>
          <p:nvPr>
            <p:ph idx="1"/>
          </p:nvPr>
        </p:nvSpPr>
        <p:spPr>
          <a:xfrm>
            <a:off x="457200" y="1143000"/>
            <a:ext cx="8229600" cy="5638800"/>
          </a:xfrm>
        </p:spPr>
        <p:txBody>
          <a:bodyPr>
            <a:normAutofit/>
          </a:bodyPr>
          <a:lstStyle/>
          <a:p>
            <a:r>
              <a:rPr lang="en-IN" sz="2400" dirty="0" smtClean="0"/>
              <a:t>There  are no estimates on glaucoma suspects based on the appearance of their optic nerve or visual field</a:t>
            </a:r>
            <a:r>
              <a:rPr lang="en-IN" sz="2400" baseline="30000" dirty="0" smtClean="0"/>
              <a:t>1</a:t>
            </a:r>
            <a:r>
              <a:rPr lang="en-IN" sz="2400" dirty="0" smtClean="0"/>
              <a:t>.</a:t>
            </a:r>
          </a:p>
          <a:p>
            <a:endParaRPr lang="en-IN" sz="2400" dirty="0" smtClean="0"/>
          </a:p>
          <a:p>
            <a:r>
              <a:rPr lang="en-IN" sz="2400" dirty="0" smtClean="0"/>
              <a:t> The number far exceeds the number of people with glaucoma</a:t>
            </a:r>
            <a:r>
              <a:rPr lang="en-IN" sz="2400" baseline="30000" dirty="0" smtClean="0"/>
              <a:t>1</a:t>
            </a:r>
            <a:r>
              <a:rPr lang="en-IN" sz="2400" dirty="0" smtClean="0"/>
              <a:t>. </a:t>
            </a:r>
          </a:p>
          <a:p>
            <a:endParaRPr lang="en-IN" sz="2400" dirty="0" smtClean="0"/>
          </a:p>
          <a:p>
            <a:r>
              <a:rPr lang="en-IN" sz="2400" dirty="0" smtClean="0"/>
              <a:t>Wide variations exists in reported rates of OHT </a:t>
            </a:r>
            <a:r>
              <a:rPr lang="en-IN" sz="2400" baseline="30000" dirty="0" smtClean="0"/>
              <a:t>2</a:t>
            </a:r>
            <a:r>
              <a:rPr lang="en-IN" sz="2400" dirty="0" smtClean="0"/>
              <a:t>-</a:t>
            </a:r>
          </a:p>
          <a:p>
            <a:pPr>
              <a:buFont typeface="Wingdings" pitchFamily="2" charset="2"/>
              <a:buChar char="Ø"/>
            </a:pPr>
            <a:r>
              <a:rPr lang="en-IN" sz="2400" dirty="0" smtClean="0"/>
              <a:t>Andhra Pradesh Eye Disease Study (APEDS)-0.42%</a:t>
            </a:r>
          </a:p>
          <a:p>
            <a:pPr>
              <a:buFont typeface="Wingdings" pitchFamily="2" charset="2"/>
              <a:buChar char="Ø"/>
            </a:pPr>
            <a:r>
              <a:rPr lang="en-IN" sz="2400" dirty="0" err="1" smtClean="0"/>
              <a:t>Aravind</a:t>
            </a:r>
            <a:r>
              <a:rPr lang="en-IN" sz="2400" dirty="0" smtClean="0"/>
              <a:t> Comprehensive Eye Survey (ACES)-1.1%</a:t>
            </a:r>
          </a:p>
          <a:p>
            <a:pPr>
              <a:buFont typeface="Wingdings" pitchFamily="2" charset="2"/>
              <a:buChar char="Ø"/>
            </a:pPr>
            <a:r>
              <a:rPr lang="en-IN" sz="2400" dirty="0" smtClean="0"/>
              <a:t>Vellore Eye Study-3.08%</a:t>
            </a:r>
          </a:p>
          <a:p>
            <a:pPr>
              <a:buFont typeface="Wingdings" pitchFamily="2" charset="2"/>
              <a:buChar char="Ø"/>
            </a:pPr>
            <a:endParaRPr lang="en-IN" sz="2400" dirty="0" smtClean="0"/>
          </a:p>
          <a:p>
            <a:r>
              <a:rPr lang="en-IN" sz="2400" dirty="0" smtClean="0"/>
              <a:t>Thus an estimated 4.7 million people could be ocular hypertensive in India</a:t>
            </a:r>
            <a:r>
              <a:rPr lang="en-IN" sz="2400" baseline="30000" dirty="0" smtClean="0"/>
              <a:t>2</a:t>
            </a:r>
            <a:r>
              <a:rPr lang="en-IN" sz="2400" dirty="0" smtClean="0"/>
              <a:t>.</a:t>
            </a:r>
            <a:endParaRPr lang="en-IN" sz="2400" dirty="0"/>
          </a:p>
        </p:txBody>
      </p:sp>
      <p:sp>
        <p:nvSpPr>
          <p:cNvPr id="5" name="TextBox 4"/>
          <p:cNvSpPr txBox="1"/>
          <p:nvPr/>
        </p:nvSpPr>
        <p:spPr>
          <a:xfrm>
            <a:off x="6324600" y="6396335"/>
            <a:ext cx="2819400" cy="461665"/>
          </a:xfrm>
          <a:prstGeom prst="rect">
            <a:avLst/>
          </a:prstGeom>
          <a:noFill/>
        </p:spPr>
        <p:txBody>
          <a:bodyPr wrap="square" rtlCol="0">
            <a:spAutoFit/>
          </a:bodyPr>
          <a:lstStyle/>
          <a:p>
            <a:pPr marL="228600" indent="-228600">
              <a:buAutoNum type="arabicPeriod"/>
            </a:pPr>
            <a:r>
              <a:rPr lang="en-IN" sz="1200" i="1" dirty="0" smtClean="0">
                <a:latin typeface="Times New Roman" pitchFamily="18" charset="0"/>
                <a:cs typeface="Times New Roman" pitchFamily="18" charset="0"/>
              </a:rPr>
              <a:t>Preferred practice pattern-AAO.2010</a:t>
            </a:r>
          </a:p>
          <a:p>
            <a:pPr marL="228600" indent="-228600">
              <a:buAutoNum type="arabicPeriod"/>
            </a:pPr>
            <a:r>
              <a:rPr lang="en-IN" sz="1200" i="1" dirty="0" smtClean="0">
                <a:latin typeface="Times New Roman" pitchFamily="18" charset="0"/>
                <a:cs typeface="Times New Roman" pitchFamily="18" charset="0"/>
              </a:rPr>
              <a:t>J Glaucoma.2010;19(6):391-397.</a:t>
            </a:r>
            <a:endParaRPr lang="en-IN" sz="1200" i="1" dirty="0">
              <a:latin typeface="Times New Roman" pitchFamily="18" charset="0"/>
              <a:cs typeface="Times New Roman" pitchFamily="18" charset="0"/>
            </a:endParaRPr>
          </a:p>
        </p:txBody>
      </p:sp>
    </p:spTree>
  </p:cSld>
  <p:clrMapOvr>
    <a:masterClrMapping/>
  </p:clrMapOvr>
  <p:transition>
    <p:wipe dir="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2" presetClass="entr" presetSubtype="8"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wipe(left)">
                                      <p:cBhvr>
                                        <p:cTn id="7" dur="500"/>
                                        <p:tgtEl>
                                          <p:spTgt spid="3">
                                            <p:txEl>
                                              <p:pRg st="0" end="0"/>
                                            </p:txEl>
                                          </p:spTgt>
                                        </p:tgtEl>
                                      </p:cBhvr>
                                    </p:animEffect>
                                  </p:childTnLst>
                                </p:cTn>
                              </p:par>
                            </p:childTnLst>
                          </p:cTn>
                        </p:par>
                      </p:childTnLst>
                    </p:cTn>
                  </p:par>
                  <p:par>
                    <p:cTn id="8" fill="hold">
                      <p:stCondLst>
                        <p:cond delay="indefinite"/>
                      </p:stCondLst>
                      <p:childTnLst>
                        <p:par>
                          <p:cTn id="9" fill="hold">
                            <p:stCondLst>
                              <p:cond delay="0"/>
                            </p:stCondLst>
                            <p:childTnLst>
                              <p:par>
                                <p:cTn id="10" presetID="22" presetClass="entr" presetSubtype="8" fill="hold" nodeType="clickEffect">
                                  <p:stCondLst>
                                    <p:cond delay="0"/>
                                  </p:stCondLst>
                                  <p:childTnLst>
                                    <p:set>
                                      <p:cBhvr>
                                        <p:cTn id="11" dur="1" fill="hold">
                                          <p:stCondLst>
                                            <p:cond delay="0"/>
                                          </p:stCondLst>
                                        </p:cTn>
                                        <p:tgtEl>
                                          <p:spTgt spid="3">
                                            <p:txEl>
                                              <p:pRg st="2" end="2"/>
                                            </p:txEl>
                                          </p:spTgt>
                                        </p:tgtEl>
                                        <p:attrNameLst>
                                          <p:attrName>style.visibility</p:attrName>
                                        </p:attrNameLst>
                                      </p:cBhvr>
                                      <p:to>
                                        <p:strVal val="visible"/>
                                      </p:to>
                                    </p:set>
                                    <p:animEffect transition="in" filter="wipe(left)">
                                      <p:cBhvr>
                                        <p:cTn id="12" dur="500"/>
                                        <p:tgtEl>
                                          <p:spTgt spid="3">
                                            <p:txEl>
                                              <p:pRg st="2" end="2"/>
                                            </p:txEl>
                                          </p:spTgt>
                                        </p:tgtEl>
                                      </p:cBhvr>
                                    </p:animEffect>
                                  </p:childTnLst>
                                </p:cTn>
                              </p:par>
                            </p:childTnLst>
                          </p:cTn>
                        </p:par>
                      </p:childTnLst>
                    </p:cTn>
                  </p:par>
                  <p:par>
                    <p:cTn id="13" fill="hold">
                      <p:stCondLst>
                        <p:cond delay="indefinite"/>
                      </p:stCondLst>
                      <p:childTnLst>
                        <p:par>
                          <p:cTn id="14" fill="hold">
                            <p:stCondLst>
                              <p:cond delay="0"/>
                            </p:stCondLst>
                            <p:childTnLst>
                              <p:par>
                                <p:cTn id="15" presetID="22" presetClass="entr" presetSubtype="8" fill="hold" nodeType="clickEffect">
                                  <p:stCondLst>
                                    <p:cond delay="0"/>
                                  </p:stCondLst>
                                  <p:childTnLst>
                                    <p:set>
                                      <p:cBhvr>
                                        <p:cTn id="16" dur="1" fill="hold">
                                          <p:stCondLst>
                                            <p:cond delay="0"/>
                                          </p:stCondLst>
                                        </p:cTn>
                                        <p:tgtEl>
                                          <p:spTgt spid="3">
                                            <p:txEl>
                                              <p:pRg st="4" end="4"/>
                                            </p:txEl>
                                          </p:spTgt>
                                        </p:tgtEl>
                                        <p:attrNameLst>
                                          <p:attrName>style.visibility</p:attrName>
                                        </p:attrNameLst>
                                      </p:cBhvr>
                                      <p:to>
                                        <p:strVal val="visible"/>
                                      </p:to>
                                    </p:set>
                                    <p:animEffect transition="in" filter="wipe(left)">
                                      <p:cBhvr>
                                        <p:cTn id="17" dur="500"/>
                                        <p:tgtEl>
                                          <p:spTgt spid="3">
                                            <p:txEl>
                                              <p:pRg st="4" end="4"/>
                                            </p:txEl>
                                          </p:spTgt>
                                        </p:tgtEl>
                                      </p:cBhvr>
                                    </p:animEffect>
                                  </p:childTnLst>
                                </p:cTn>
                              </p:par>
                              <p:par>
                                <p:cTn id="18" presetID="22" presetClass="entr" presetSubtype="8" fill="hold" nodeType="withEffect">
                                  <p:stCondLst>
                                    <p:cond delay="0"/>
                                  </p:stCondLst>
                                  <p:childTnLst>
                                    <p:set>
                                      <p:cBhvr>
                                        <p:cTn id="19" dur="1" fill="hold">
                                          <p:stCondLst>
                                            <p:cond delay="0"/>
                                          </p:stCondLst>
                                        </p:cTn>
                                        <p:tgtEl>
                                          <p:spTgt spid="3">
                                            <p:txEl>
                                              <p:pRg st="5" end="5"/>
                                            </p:txEl>
                                          </p:spTgt>
                                        </p:tgtEl>
                                        <p:attrNameLst>
                                          <p:attrName>style.visibility</p:attrName>
                                        </p:attrNameLst>
                                      </p:cBhvr>
                                      <p:to>
                                        <p:strVal val="visible"/>
                                      </p:to>
                                    </p:set>
                                    <p:animEffect transition="in" filter="wipe(left)">
                                      <p:cBhvr>
                                        <p:cTn id="20" dur="500"/>
                                        <p:tgtEl>
                                          <p:spTgt spid="3">
                                            <p:txEl>
                                              <p:pRg st="5" end="5"/>
                                            </p:txEl>
                                          </p:spTgt>
                                        </p:tgtEl>
                                      </p:cBhvr>
                                    </p:animEffect>
                                  </p:childTnLst>
                                </p:cTn>
                              </p:par>
                              <p:par>
                                <p:cTn id="21" presetID="22" presetClass="entr" presetSubtype="8" fill="hold" nodeType="withEffect">
                                  <p:stCondLst>
                                    <p:cond delay="0"/>
                                  </p:stCondLst>
                                  <p:childTnLst>
                                    <p:set>
                                      <p:cBhvr>
                                        <p:cTn id="22" dur="1" fill="hold">
                                          <p:stCondLst>
                                            <p:cond delay="0"/>
                                          </p:stCondLst>
                                        </p:cTn>
                                        <p:tgtEl>
                                          <p:spTgt spid="3">
                                            <p:txEl>
                                              <p:pRg st="6" end="6"/>
                                            </p:txEl>
                                          </p:spTgt>
                                        </p:tgtEl>
                                        <p:attrNameLst>
                                          <p:attrName>style.visibility</p:attrName>
                                        </p:attrNameLst>
                                      </p:cBhvr>
                                      <p:to>
                                        <p:strVal val="visible"/>
                                      </p:to>
                                    </p:set>
                                    <p:animEffect transition="in" filter="wipe(left)">
                                      <p:cBhvr>
                                        <p:cTn id="23" dur="500"/>
                                        <p:tgtEl>
                                          <p:spTgt spid="3">
                                            <p:txEl>
                                              <p:pRg st="6" end="6"/>
                                            </p:txEl>
                                          </p:spTgt>
                                        </p:tgtEl>
                                      </p:cBhvr>
                                    </p:animEffect>
                                  </p:childTnLst>
                                </p:cTn>
                              </p:par>
                              <p:par>
                                <p:cTn id="24" presetID="22" presetClass="entr" presetSubtype="8" fill="hold" nodeType="withEffect">
                                  <p:stCondLst>
                                    <p:cond delay="0"/>
                                  </p:stCondLst>
                                  <p:childTnLst>
                                    <p:set>
                                      <p:cBhvr>
                                        <p:cTn id="25" dur="1" fill="hold">
                                          <p:stCondLst>
                                            <p:cond delay="0"/>
                                          </p:stCondLst>
                                        </p:cTn>
                                        <p:tgtEl>
                                          <p:spTgt spid="3">
                                            <p:txEl>
                                              <p:pRg st="7" end="7"/>
                                            </p:txEl>
                                          </p:spTgt>
                                        </p:tgtEl>
                                        <p:attrNameLst>
                                          <p:attrName>style.visibility</p:attrName>
                                        </p:attrNameLst>
                                      </p:cBhvr>
                                      <p:to>
                                        <p:strVal val="visible"/>
                                      </p:to>
                                    </p:set>
                                    <p:animEffect transition="in" filter="wipe(left)">
                                      <p:cBhvr>
                                        <p:cTn id="26" dur="500"/>
                                        <p:tgtEl>
                                          <p:spTgt spid="3">
                                            <p:txEl>
                                              <p:pRg st="7" end="7"/>
                                            </p:txEl>
                                          </p:spTgt>
                                        </p:tgtEl>
                                      </p:cBhvr>
                                    </p:animEffect>
                                  </p:childTnLst>
                                </p:cTn>
                              </p:par>
                              <p:par>
                                <p:cTn id="27" presetID="22" presetClass="entr" presetSubtype="8" fill="hold" nodeType="withEffect">
                                  <p:stCondLst>
                                    <p:cond delay="0"/>
                                  </p:stCondLst>
                                  <p:childTnLst>
                                    <p:set>
                                      <p:cBhvr>
                                        <p:cTn id="28" dur="1" fill="hold">
                                          <p:stCondLst>
                                            <p:cond delay="0"/>
                                          </p:stCondLst>
                                        </p:cTn>
                                        <p:tgtEl>
                                          <p:spTgt spid="3">
                                            <p:txEl>
                                              <p:pRg st="9" end="9"/>
                                            </p:txEl>
                                          </p:spTgt>
                                        </p:tgtEl>
                                        <p:attrNameLst>
                                          <p:attrName>style.visibility</p:attrName>
                                        </p:attrNameLst>
                                      </p:cBhvr>
                                      <p:to>
                                        <p:strVal val="visible"/>
                                      </p:to>
                                    </p:set>
                                    <p:animEffect transition="in" filter="wipe(left)">
                                      <p:cBhvr>
                                        <p:cTn id="29" dur="500"/>
                                        <p:tgtEl>
                                          <p:spTgt spid="3">
                                            <p:txEl>
                                              <p:pRg st="9" end="9"/>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dirty="0"/>
              <a:t/>
            </a:r>
            <a:br>
              <a:rPr lang="en-IN" dirty="0"/>
            </a:br>
            <a:r>
              <a:rPr lang="en-IN" dirty="0" smtClean="0"/>
              <a:t>Glaucoma suspect symptoms</a:t>
            </a:r>
            <a:endParaRPr lang="en-IN" dirty="0"/>
          </a:p>
        </p:txBody>
      </p:sp>
      <p:sp>
        <p:nvSpPr>
          <p:cNvPr id="3" name="Content Placeholder 2"/>
          <p:cNvSpPr>
            <a:spLocks noGrp="1"/>
          </p:cNvSpPr>
          <p:nvPr>
            <p:ph idx="1"/>
          </p:nvPr>
        </p:nvSpPr>
        <p:spPr/>
        <p:txBody>
          <a:bodyPr>
            <a:normAutofit/>
          </a:bodyPr>
          <a:lstStyle/>
          <a:p>
            <a:r>
              <a:rPr lang="en-IN" sz="2400" dirty="0" smtClean="0"/>
              <a:t>Usually don’t experience any symptoms. </a:t>
            </a:r>
          </a:p>
          <a:p>
            <a:endParaRPr lang="en-IN" sz="2400" dirty="0" smtClean="0"/>
          </a:p>
          <a:p>
            <a:r>
              <a:rPr lang="en-IN" sz="2400" dirty="0" smtClean="0"/>
              <a:t>By the time glaucoma patients notice vision loss, significant amounts of optic nerve damage &amp; vision loss have already occurred</a:t>
            </a:r>
            <a:r>
              <a:rPr lang="en-IN" sz="2400" dirty="0" smtClean="0"/>
              <a:t>.</a:t>
            </a:r>
          </a:p>
          <a:p>
            <a:endParaRPr lang="en-IN" sz="2400" dirty="0" smtClean="0"/>
          </a:p>
          <a:p>
            <a:r>
              <a:rPr lang="en-IN" sz="2400" dirty="0" smtClean="0"/>
              <a:t>This damage is permanent. </a:t>
            </a:r>
          </a:p>
          <a:p>
            <a:endParaRPr lang="en-IN" sz="2400" dirty="0" smtClean="0"/>
          </a:p>
          <a:p>
            <a:r>
              <a:rPr lang="en-IN" sz="2400" dirty="0" smtClean="0"/>
              <a:t>Owing to asymptomatic nature of glaucoma, regular eye examinations with an ophthalmologist are extremely important for glaucoma suspect &amp; those at high risk.</a:t>
            </a:r>
            <a:br>
              <a:rPr lang="en-IN" sz="2400" dirty="0" smtClean="0"/>
            </a:br>
            <a:endParaRPr lang="en-IN" sz="2400" dirty="0" smtClean="0"/>
          </a:p>
          <a:p>
            <a:endParaRPr lang="en-IN" sz="2400" dirty="0" smtClean="0"/>
          </a:p>
          <a:p>
            <a:endParaRPr lang="en-IN" dirty="0"/>
          </a:p>
        </p:txBody>
      </p:sp>
      <p:sp>
        <p:nvSpPr>
          <p:cNvPr id="4" name="Rectangle 3"/>
          <p:cNvSpPr/>
          <p:nvPr/>
        </p:nvSpPr>
        <p:spPr>
          <a:xfrm>
            <a:off x="685800" y="6596390"/>
            <a:ext cx="8458200" cy="261610"/>
          </a:xfrm>
          <a:prstGeom prst="rect">
            <a:avLst/>
          </a:prstGeom>
        </p:spPr>
        <p:txBody>
          <a:bodyPr wrap="square">
            <a:spAutoFit/>
          </a:bodyPr>
          <a:lstStyle/>
          <a:p>
            <a:pPr algn="r"/>
            <a:r>
              <a:rPr lang="en-IN" sz="1100" i="1" dirty="0" smtClean="0">
                <a:hlinkClick r:id="rId2"/>
              </a:rPr>
              <a:t>http://www.emedicinehealth.com/adult_glaucoma_suspect/page4_em.htm</a:t>
            </a:r>
            <a:r>
              <a:rPr lang="en-IN" sz="1100" i="1" dirty="0" smtClean="0"/>
              <a:t> last accessed on 15th May 2012</a:t>
            </a:r>
            <a:endParaRPr lang="en-IN" sz="1100" i="1" dirty="0"/>
          </a:p>
        </p:txBody>
      </p:sp>
    </p:spTree>
  </p:cSld>
  <p:clrMapOvr>
    <a:masterClrMapping/>
  </p:clrMapOvr>
  <p:transition>
    <p:pull dir="d"/>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3">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90800"/>
            <a:ext cx="8229600" cy="1143000"/>
          </a:xfrm>
        </p:spPr>
        <p:txBody>
          <a:bodyPr>
            <a:normAutofit fontScale="90000"/>
          </a:bodyPr>
          <a:lstStyle/>
          <a:p>
            <a:r>
              <a:rPr lang="en-IN" dirty="0" smtClean="0"/>
              <a:t>Glaucoma Suspect Detection</a:t>
            </a:r>
            <a:br>
              <a:rPr lang="en-IN" dirty="0" smtClean="0"/>
            </a:br>
            <a:endParaRPr lang="en-IN" dirty="0"/>
          </a:p>
        </p:txBody>
      </p:sp>
      <p:sp>
        <p:nvSpPr>
          <p:cNvPr id="3" name="Rectangle 2"/>
          <p:cNvSpPr/>
          <p:nvPr/>
        </p:nvSpPr>
        <p:spPr>
          <a:xfrm>
            <a:off x="685800" y="3600271"/>
            <a:ext cx="7315200" cy="1477328"/>
          </a:xfrm>
          <a:prstGeom prst="rect">
            <a:avLst/>
          </a:prstGeom>
        </p:spPr>
        <p:txBody>
          <a:bodyPr wrap="square">
            <a:spAutoFit/>
          </a:bodyPr>
          <a:lstStyle/>
          <a:p>
            <a:pPr algn="ctr"/>
            <a:r>
              <a:rPr lang="en-IN" sz="2400" b="1" dirty="0" smtClean="0">
                <a:effectLst>
                  <a:outerShdw blurRad="38100" dist="38100" dir="2700000" algn="tl">
                    <a:srgbClr val="000000">
                      <a:alpha val="43137"/>
                    </a:srgbClr>
                  </a:outerShdw>
                </a:effectLst>
              </a:rPr>
              <a:t>IOP is an important risk factor for developing glaucomatous damage, but, alone, it is insufficient for  glaucoma diagnosis </a:t>
            </a:r>
            <a:r>
              <a:rPr lang="en-IN" dirty="0" smtClean="0"/>
              <a:t/>
            </a:r>
            <a:br>
              <a:rPr lang="en-IN" dirty="0" smtClean="0"/>
            </a:br>
            <a:endParaRPr lang="en-IN" dirty="0"/>
          </a:p>
        </p:txBody>
      </p:sp>
      <p:sp>
        <p:nvSpPr>
          <p:cNvPr id="4" name="Rectangle 3"/>
          <p:cNvSpPr/>
          <p:nvPr/>
        </p:nvSpPr>
        <p:spPr>
          <a:xfrm>
            <a:off x="838200" y="6596390"/>
            <a:ext cx="8305800" cy="430887"/>
          </a:xfrm>
          <a:prstGeom prst="rect">
            <a:avLst/>
          </a:prstGeom>
        </p:spPr>
        <p:txBody>
          <a:bodyPr wrap="square">
            <a:spAutoFit/>
          </a:bodyPr>
          <a:lstStyle/>
          <a:p>
            <a:pPr algn="r"/>
            <a:r>
              <a:rPr lang="en-IN" sz="1100" i="1" dirty="0" smtClean="0">
                <a:hlinkClick r:id="rId2"/>
              </a:rPr>
              <a:t>http://www.emedicinehealth.com/adult_glaucoma_suspect/page6_em.htm</a:t>
            </a:r>
            <a:r>
              <a:rPr lang="en-IN" sz="1100" i="1" dirty="0" smtClean="0"/>
              <a:t> Last accessed 15th May 2012</a:t>
            </a:r>
          </a:p>
          <a:p>
            <a:pPr algn="r"/>
            <a:endParaRPr lang="en-IN" sz="1100" i="1" dirty="0"/>
          </a:p>
        </p:txBody>
      </p:sp>
    </p:spTree>
  </p:cSld>
  <p:clrMapOvr>
    <a:masterClrMapping/>
  </p:clrMapOvr>
  <p:transition>
    <p:pull dir="u"/>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ox(in)">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Diagram 3"/>
          <p:cNvGraphicFramePr/>
          <p:nvPr/>
        </p:nvGraphicFramePr>
        <p:xfrm>
          <a:off x="0" y="0"/>
          <a:ext cx="9144000" cy="68580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
        <p:nvSpPr>
          <p:cNvPr id="6" name="TextBox 5"/>
          <p:cNvSpPr txBox="1"/>
          <p:nvPr/>
        </p:nvSpPr>
        <p:spPr>
          <a:xfrm>
            <a:off x="3124200" y="2819400"/>
            <a:ext cx="2590800" cy="1200329"/>
          </a:xfrm>
          <a:prstGeom prst="rect">
            <a:avLst/>
          </a:prstGeom>
          <a:solidFill>
            <a:srgbClr val="FFC000"/>
          </a:solidFill>
          <a:ln w="38100">
            <a:noFill/>
          </a:ln>
          <a:effectLst>
            <a:outerShdw blurRad="44450" dist="27940" dir="5400000" algn="ctr">
              <a:srgbClr val="000000">
                <a:alpha val="32000"/>
              </a:srgbClr>
            </a:outerShdw>
          </a:effectLst>
          <a:scene3d>
            <a:camera prst="orthographicFront">
              <a:rot lat="0" lon="0" rev="0"/>
            </a:camera>
            <a:lightRig rig="balanced" dir="t">
              <a:rot lat="0" lon="0" rev="8700000"/>
            </a:lightRig>
          </a:scene3d>
          <a:sp3d>
            <a:bevelT w="190500" h="38100"/>
          </a:sp3d>
        </p:spPr>
        <p:txBody>
          <a:bodyPr wrap="square" rtlCol="0">
            <a:spAutoFit/>
          </a:bodyPr>
          <a:lstStyle/>
          <a:p>
            <a:pPr algn="ctr"/>
            <a:r>
              <a:rPr lang="en-IN" sz="2400" b="1" dirty="0" smtClean="0"/>
              <a:t>Comprehensive adult medical eye </a:t>
            </a:r>
            <a:r>
              <a:rPr lang="en-IN" sz="2400" b="1" dirty="0" err="1" smtClean="0"/>
              <a:t>evalaution</a:t>
            </a:r>
            <a:r>
              <a:rPr lang="en-IN" sz="2400" b="1" dirty="0" smtClean="0"/>
              <a:t> </a:t>
            </a:r>
            <a:endParaRPr lang="en-IN" sz="2400" b="1" dirty="0"/>
          </a:p>
        </p:txBody>
      </p:sp>
      <p:sp>
        <p:nvSpPr>
          <p:cNvPr id="7" name="Rectangle 6"/>
          <p:cNvSpPr/>
          <p:nvPr/>
        </p:nvSpPr>
        <p:spPr>
          <a:xfrm>
            <a:off x="304800" y="3105834"/>
            <a:ext cx="8610600" cy="461665"/>
          </a:xfrm>
          <a:prstGeom prst="rect">
            <a:avLst/>
          </a:prstGeom>
          <a:solidFill>
            <a:srgbClr val="D5E4FB"/>
          </a:solidFill>
          <a:ln w="38100">
            <a:noFill/>
          </a:ln>
          <a:effectLst>
            <a:outerShdw blurRad="50800" dist="38100" dir="5400000" algn="t" rotWithShape="0">
              <a:prstClr val="black">
                <a:alpha val="40000"/>
              </a:prstClr>
            </a:outerShdw>
          </a:effectLst>
          <a:scene3d>
            <a:camera prst="orthographicFront">
              <a:rot lat="0" lon="0" rev="0"/>
            </a:camera>
            <a:lightRig rig="contrasting" dir="t">
              <a:rot lat="0" lon="0" rev="1500000"/>
            </a:lightRig>
          </a:scene3d>
          <a:sp3d prstMaterial="metal">
            <a:bevelT w="88900" h="88900"/>
          </a:sp3d>
        </p:spPr>
        <p:txBody>
          <a:bodyPr wrap="square">
            <a:spAutoFit/>
          </a:bodyPr>
          <a:lstStyle/>
          <a:p>
            <a:r>
              <a:rPr lang="en-IN" sz="2400" b="1" dirty="0" smtClean="0">
                <a:solidFill>
                  <a:srgbClr val="FF0000"/>
                </a:solidFill>
              </a:rPr>
              <a:t>IT MAY REQUIRE MORE THAN ONE VISIT TO CONFIRM DIAGNOSIS</a:t>
            </a:r>
            <a:endParaRPr lang="en-IN" sz="2400" b="1" dirty="0">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22" presetClass="entr" presetSubtype="1" fill="hold" grpId="0" nodeType="clickEffect">
                                  <p:stCondLst>
                                    <p:cond delay="0"/>
                                  </p:stCondLst>
                                  <p:childTnLst>
                                    <p:set>
                                      <p:cBhvr>
                                        <p:cTn id="10" dur="1" fill="hold">
                                          <p:stCondLst>
                                            <p:cond delay="0"/>
                                          </p:stCondLst>
                                        </p:cTn>
                                        <p:tgtEl>
                                          <p:spTgt spid="7"/>
                                        </p:tgtEl>
                                        <p:attrNameLst>
                                          <p:attrName>style.visibility</p:attrName>
                                        </p:attrNameLst>
                                      </p:cBhvr>
                                      <p:to>
                                        <p:strVal val="visible"/>
                                      </p:to>
                                    </p:set>
                                    <p:animEffect transition="in" filter="wipe(up)">
                                      <p:cBhvr>
                                        <p:cTn id="11"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4" grpId="0">
        <p:bldAsOne/>
      </p:bldGraphic>
      <p:bldP spid="7" grpId="0" animBg="1"/>
    </p:bld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arnival">
  <a:themeElements>
    <a:clrScheme name="Mod">
      <a:dk1>
        <a:sysClr val="windowText" lastClr="000000"/>
      </a:dk1>
      <a:lt1>
        <a:sysClr val="window" lastClr="FFFFFF"/>
      </a:lt1>
      <a:dk2>
        <a:srgbClr val="065218"/>
      </a:dk2>
      <a:lt2>
        <a:srgbClr val="EDF3AE"/>
      </a:lt2>
      <a:accent1>
        <a:srgbClr val="8FCB17"/>
      </a:accent1>
      <a:accent2>
        <a:srgbClr val="769F11"/>
      </a:accent2>
      <a:accent3>
        <a:srgbClr val="D4E336"/>
      </a:accent3>
      <a:accent4>
        <a:srgbClr val="0C8228"/>
      </a:accent4>
      <a:accent5>
        <a:srgbClr val="C0EDA8"/>
      </a:accent5>
      <a:accent6>
        <a:srgbClr val="3B4F18"/>
      </a:accent6>
      <a:hlink>
        <a:srgbClr val="0A6A21"/>
      </a:hlink>
      <a:folHlink>
        <a:srgbClr val="406EA5"/>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Carnival">
      <a:fillStyleLst>
        <a:solidFill>
          <a:schemeClr val="phClr">
            <a:tint val="100000"/>
          </a:schemeClr>
        </a:solidFill>
        <a:gradFill rotWithShape="1">
          <a:gsLst>
            <a:gs pos="0">
              <a:schemeClr val="phClr">
                <a:tint val="75000"/>
                <a:satMod val="170000"/>
              </a:schemeClr>
            </a:gs>
            <a:gs pos="37000">
              <a:schemeClr val="phClr">
                <a:tint val="50000"/>
                <a:satMod val="180000"/>
              </a:schemeClr>
            </a:gs>
            <a:gs pos="50000">
              <a:schemeClr val="phClr">
                <a:tint val="46000"/>
                <a:satMod val="180000"/>
              </a:schemeClr>
            </a:gs>
            <a:gs pos="64000">
              <a:schemeClr val="phClr">
                <a:tint val="50000"/>
                <a:satMod val="180000"/>
              </a:schemeClr>
            </a:gs>
            <a:gs pos="100000">
              <a:schemeClr val="phClr">
                <a:tint val="75000"/>
                <a:satMod val="170000"/>
              </a:schemeClr>
            </a:gs>
          </a:gsLst>
          <a:lin ang="5400000" scaled="0"/>
        </a:gradFill>
        <a:gradFill rotWithShape="1">
          <a:gsLst>
            <a:gs pos="0">
              <a:schemeClr val="phClr">
                <a:shade val="35000"/>
                <a:satMod val="190000"/>
              </a:schemeClr>
            </a:gs>
            <a:gs pos="30000">
              <a:schemeClr val="phClr">
                <a:shade val="64000"/>
                <a:satMod val="165000"/>
              </a:schemeClr>
            </a:gs>
            <a:gs pos="46000">
              <a:schemeClr val="phClr">
                <a:shade val="74000"/>
                <a:satMod val="165000"/>
              </a:schemeClr>
            </a:gs>
            <a:gs pos="56000">
              <a:schemeClr val="phClr">
                <a:shade val="74000"/>
                <a:satMod val="165000"/>
              </a:schemeClr>
            </a:gs>
            <a:gs pos="70000">
              <a:schemeClr val="phClr">
                <a:shade val="64000"/>
                <a:satMod val="165000"/>
              </a:schemeClr>
            </a:gs>
            <a:gs pos="100000">
              <a:schemeClr val="phClr">
                <a:shade val="35000"/>
                <a:satMod val="190000"/>
              </a:schemeClr>
            </a:gs>
          </a:gsLst>
          <a:lin ang="5400000" scaled="0"/>
        </a:gradFill>
      </a:fillStyleLst>
      <a:lnStyleLst>
        <a:ln w="5000">
          <a:solidFill>
            <a:schemeClr val="phClr"/>
          </a:solidFill>
          <a:prstDash val="solid"/>
        </a:ln>
        <a:ln w="12700">
          <a:solidFill>
            <a:schemeClr val="phClr"/>
          </a:solidFill>
          <a:prstDash val="solid"/>
        </a:ln>
        <a:ln w="28100">
          <a:solidFill>
            <a:schemeClr val="phClr"/>
          </a:solidFill>
          <a:prstDash val="solid"/>
        </a:ln>
      </a:lnStyleLst>
      <a:effectStyleLst>
        <a:effectStyle>
          <a:effectLst>
            <a:outerShdw blurRad="39000" dist="25400" dir="5400000">
              <a:srgbClr val="1A0000">
                <a:alpha val="35000"/>
              </a:srgbClr>
            </a:outerShdw>
          </a:effectLst>
        </a:effectStyle>
        <a:effectStyle>
          <a:effectLst>
            <a:outerShdw blurRad="39000" dist="25000" dir="5400000">
              <a:srgbClr val="1A0000">
                <a:alpha val="40000"/>
              </a:srgbClr>
            </a:outerShdw>
          </a:effectLst>
        </a:effectStyle>
        <a:effectStyle>
          <a:effectLst>
            <a:outerShdw blurRad="39000" dist="25000" dir="5400000">
              <a:srgbClr val="000000">
                <a:alpha val="40000"/>
              </a:srgbClr>
            </a:outerShdw>
          </a:effectLst>
          <a:scene3d>
            <a:camera prst="orthographicFront">
              <a:rot lat="0" lon="0" rev="0"/>
            </a:camera>
            <a:lightRig rig="contrasting" dir="tr">
              <a:rot lat="0" lon="0" rev="7000000"/>
            </a:lightRig>
          </a:scene3d>
          <a:sp3d prstMaterial="powder">
            <a:bevelT w="110000" h="50000"/>
          </a:sp3d>
        </a:effectStyle>
      </a:effectStyleLst>
      <a:bgFillStyleLst>
        <a:solidFill>
          <a:schemeClr val="phClr">
            <a:tint val="100000"/>
          </a:schemeClr>
        </a:solidFill>
        <a:gradFill rotWithShape="1">
          <a:gsLst>
            <a:gs pos="0">
              <a:schemeClr val="phClr">
                <a:shade val="68000"/>
                <a:satMod val="150000"/>
              </a:schemeClr>
            </a:gs>
            <a:gs pos="40000">
              <a:schemeClr val="phClr">
                <a:tint val="90000"/>
                <a:satMod val="220000"/>
              </a:schemeClr>
            </a:gs>
            <a:gs pos="50000">
              <a:schemeClr val="phClr">
                <a:tint val="86500"/>
                <a:satMod val="255000"/>
              </a:schemeClr>
            </a:gs>
            <a:gs pos="53000">
              <a:schemeClr val="phClr">
                <a:tint val="86500"/>
                <a:satMod val="255000"/>
              </a:schemeClr>
            </a:gs>
            <a:gs pos="62000">
              <a:schemeClr val="phClr">
                <a:tint val="90000"/>
                <a:satMod val="220000"/>
              </a:schemeClr>
            </a:gs>
            <a:gs pos="100000">
              <a:schemeClr val="phClr">
                <a:shade val="68000"/>
                <a:satMod val="150000"/>
              </a:schemeClr>
            </a:gs>
          </a:gsLst>
          <a:lin ang="5400000" scaled="0"/>
        </a:gradFill>
        <a:blipFill>
          <a:blip xmlns:r="http://schemas.openxmlformats.org/officeDocument/2006/relationships" r:embed="rId1">
            <a:duotone>
              <a:schemeClr val="phClr">
                <a:tint val="95000"/>
                <a:satMod val="190000"/>
              </a:schemeClr>
              <a:schemeClr val="phClr">
                <a:shade val="78000"/>
                <a:satMod val="18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Carnival</Template>
  <TotalTime>1433</TotalTime>
  <Words>2588</Words>
  <Application>Microsoft Office PowerPoint</Application>
  <PresentationFormat>On-screen Show (4:3)</PresentationFormat>
  <Paragraphs>343</Paragraphs>
  <Slides>40</Slides>
  <Notes>0</Notes>
  <HiddenSlides>0</HiddenSlides>
  <MMClips>0</MMClips>
  <ScaleCrop>false</ScaleCrop>
  <HeadingPairs>
    <vt:vector size="4" baseType="variant">
      <vt:variant>
        <vt:lpstr>Theme</vt:lpstr>
      </vt:variant>
      <vt:variant>
        <vt:i4>1</vt:i4>
      </vt:variant>
      <vt:variant>
        <vt:lpstr>Slide Titles</vt:lpstr>
      </vt:variant>
      <vt:variant>
        <vt:i4>40</vt:i4>
      </vt:variant>
    </vt:vector>
  </HeadingPairs>
  <TitlesOfParts>
    <vt:vector size="41" baseType="lpstr">
      <vt:lpstr>Carnival</vt:lpstr>
      <vt:lpstr>Glaucoma Evaluation “Glaucoma Suspect” </vt:lpstr>
      <vt:lpstr>Slide 2</vt:lpstr>
      <vt:lpstr> Glaucoma Suspect Definition  -As per Preferred Practice Pattern by AAO </vt:lpstr>
      <vt:lpstr>Slide 4</vt:lpstr>
      <vt:lpstr>Slide 5</vt:lpstr>
      <vt:lpstr>Prevalence </vt:lpstr>
      <vt:lpstr> Glaucoma suspect symptoms</vt:lpstr>
      <vt:lpstr>Glaucoma Suspect Detection </vt:lpstr>
      <vt:lpstr>Slide 9</vt:lpstr>
      <vt:lpstr>History </vt:lpstr>
      <vt:lpstr>Visual acuity measurement</vt:lpstr>
      <vt:lpstr>Anterior segment examination</vt:lpstr>
      <vt:lpstr>IOP measurement</vt:lpstr>
      <vt:lpstr>Optic nerve head (ONH) &amp; Retinal nerve fiber layer(RNFL) analysis</vt:lpstr>
      <vt:lpstr>Optic nerve head (ONH) &amp; Retinal nerve fiber layer (RNFL) analysis</vt:lpstr>
      <vt:lpstr>ONH &amp; RNFL Analysis &amp; Documentation</vt:lpstr>
      <vt:lpstr>Gonioscopy </vt:lpstr>
      <vt:lpstr>Supplemental ophthalmic testing </vt:lpstr>
      <vt:lpstr>Glaucoma suspect management</vt:lpstr>
      <vt:lpstr>Deciding when to treat  glaucoma suspect</vt:lpstr>
      <vt:lpstr>How to Treat?</vt:lpstr>
      <vt:lpstr>What to consider when treating glaucoma suspect?</vt:lpstr>
      <vt:lpstr>Therapeutic choices</vt:lpstr>
      <vt:lpstr>If treatment is not necessary for glaucoma suspect then what next?</vt:lpstr>
      <vt:lpstr>Follow-ups</vt:lpstr>
      <vt:lpstr>History</vt:lpstr>
      <vt:lpstr>Ophthalmic examination</vt:lpstr>
      <vt:lpstr>Glaucoma suspect counselling</vt:lpstr>
      <vt:lpstr>Management algorithm  for glaucoma suspect </vt:lpstr>
      <vt:lpstr>Does treating glaucoma suspect help reduce the risk of glaucoma progression?</vt:lpstr>
      <vt:lpstr>YES</vt:lpstr>
      <vt:lpstr>What is Ocular Hypertension Treatment Study (OHTS)?</vt:lpstr>
      <vt:lpstr>OHTS </vt:lpstr>
      <vt:lpstr>Study design</vt:lpstr>
      <vt:lpstr>Results </vt:lpstr>
      <vt:lpstr>Conclusion </vt:lpstr>
      <vt:lpstr>Decision to treat  involves many factors-</vt:lpstr>
      <vt:lpstr>Take Home Message</vt:lpstr>
      <vt:lpstr>Take Home Message</vt:lpstr>
      <vt:lpstr>Thank -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Bhakti Trivedi</dc:creator>
  <cp:lastModifiedBy>Bhakti Trivedi</cp:lastModifiedBy>
  <cp:revision>211</cp:revision>
  <dcterms:created xsi:type="dcterms:W3CDTF">2006-08-16T00:00:00Z</dcterms:created>
  <dcterms:modified xsi:type="dcterms:W3CDTF">2012-05-28T04:48:50Z</dcterms:modified>
</cp:coreProperties>
</file>