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handoutMasterIdLst>
    <p:handoutMasterId r:id="rId35"/>
  </p:handoutMasterIdLst>
  <p:sldIdLst>
    <p:sldId id="256" r:id="rId2"/>
    <p:sldId id="332" r:id="rId3"/>
    <p:sldId id="360" r:id="rId4"/>
    <p:sldId id="337" r:id="rId5"/>
    <p:sldId id="259" r:id="rId6"/>
    <p:sldId id="393" r:id="rId7"/>
    <p:sldId id="394" r:id="rId8"/>
    <p:sldId id="395" r:id="rId9"/>
    <p:sldId id="396" r:id="rId10"/>
    <p:sldId id="397" r:id="rId11"/>
    <p:sldId id="380" r:id="rId12"/>
    <p:sldId id="381" r:id="rId13"/>
    <p:sldId id="404" r:id="rId14"/>
    <p:sldId id="392" r:id="rId15"/>
    <p:sldId id="368" r:id="rId16"/>
    <p:sldId id="390" r:id="rId17"/>
    <p:sldId id="369" r:id="rId18"/>
    <p:sldId id="403" r:id="rId19"/>
    <p:sldId id="322" r:id="rId20"/>
    <p:sldId id="382" r:id="rId21"/>
    <p:sldId id="383" r:id="rId22"/>
    <p:sldId id="357" r:id="rId23"/>
    <p:sldId id="305" r:id="rId24"/>
    <p:sldId id="402" r:id="rId25"/>
    <p:sldId id="325" r:id="rId26"/>
    <p:sldId id="321" r:id="rId27"/>
    <p:sldId id="398" r:id="rId28"/>
    <p:sldId id="401" r:id="rId29"/>
    <p:sldId id="400" r:id="rId30"/>
    <p:sldId id="386" r:id="rId31"/>
    <p:sldId id="387" r:id="rId32"/>
    <p:sldId id="311" r:id="rId33"/>
  </p:sldIdLst>
  <p:sldSz cx="9144000" cy="6858000" type="screen4x3"/>
  <p:notesSz cx="6662738" cy="9832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D8A"/>
    <a:srgbClr val="FA6050"/>
    <a:srgbClr val="F94B39"/>
    <a:srgbClr val="DDDFDF"/>
    <a:srgbClr val="6600FF"/>
    <a:srgbClr val="782BE9"/>
    <a:srgbClr val="F82D18"/>
    <a:srgbClr val="333399"/>
    <a:srgbClr val="EF1D07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660"/>
  </p:normalViewPr>
  <p:slideViewPr>
    <p:cSldViewPr>
      <p:cViewPr varScale="1">
        <p:scale>
          <a:sx n="68" d="100"/>
          <a:sy n="68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2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India</c:v>
                </c:pt>
              </c:strCache>
            </c:strRef>
          </c:tx>
          <c:dLbls>
            <c:dLbl>
              <c:idx val="0"/>
              <c:layout>
                <c:manualLayout>
                  <c:x val="-1.219549479392E-2"/>
                  <c:y val="7.4613870381587039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3.8580216535433753E-3"/>
                  <c:y val="-3.4585875984252702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-4.9283956692913414E-3"/>
                  <c:y val="-1.267298228346456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-8.0825131233595773E-3"/>
                  <c:y val="4.6487696850395437E-2"/>
                </c:manualLayout>
              </c:layout>
              <c:dLblPos val="bestFit"/>
              <c:showVal val="1"/>
            </c:dLbl>
            <c:delete val="1"/>
          </c:dLbls>
          <c:cat>
            <c:strRef>
              <c:f>Sheet1!$A$2:$A$5</c:f>
              <c:strCache>
                <c:ptCount val="4"/>
                <c:pt idx="0">
                  <c:v>Catract</c:v>
                </c:pt>
                <c:pt idx="1">
                  <c:v>Glaucoma</c:v>
                </c:pt>
                <c:pt idx="2">
                  <c:v>Trachoma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0.56999999999999995</c:v>
                </c:pt>
                <c:pt idx="1">
                  <c:v>0.13</c:v>
                </c:pt>
                <c:pt idx="2">
                  <c:v>0.1</c:v>
                </c:pt>
                <c:pt idx="3">
                  <c:v>0.2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D4929-BCA9-4132-A935-2E159F4F9C44}" type="datetimeFigureOut">
              <a:rPr lang="en-US" smtClean="0"/>
              <a:pPr/>
              <a:t>11/23/2012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E692A-E00C-4F1B-ACB9-1A6032D5636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52C2B-3E29-4685-A8A2-4545495ECFD2}" type="datetimeFigureOut">
              <a:rPr lang="en-US" smtClean="0"/>
              <a:pPr/>
              <a:t>11/23/2012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4713" y="738188"/>
            <a:ext cx="4914900" cy="3686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670663"/>
            <a:ext cx="5330190" cy="442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3962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339620"/>
            <a:ext cx="2887186" cy="49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54B90-3D59-4F87-AA31-3674510EABB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850F-7A45-4E4F-A791-2B7B64D1C9D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09600"/>
          </a:xfrm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FF0000"/>
                </a:solidFill>
              </a:rPr>
              <a:t>Silent thief of sight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371600"/>
          </a:xfrm>
        </p:spPr>
        <p:txBody>
          <a:bodyPr>
            <a:normAutofit fontScale="90000"/>
          </a:bodyPr>
          <a:lstStyle/>
          <a:p>
            <a:r>
              <a:rPr lang="en-IN" sz="8800" b="1" dirty="0" smtClean="0">
                <a:solidFill>
                  <a:schemeClr val="tx1"/>
                </a:solidFill>
              </a:rPr>
              <a:t>Glaucoma</a:t>
            </a:r>
            <a:r>
              <a:rPr lang="en-IN" dirty="0" smtClean="0">
                <a:solidFill>
                  <a:schemeClr val="tx1"/>
                </a:solidFill>
              </a:rPr>
              <a:t> 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 cstate="print"/>
          <a:srcRect l="5455" t="5769" r="5455" b="7692"/>
          <a:stretch>
            <a:fillRect/>
          </a:stretch>
        </p:blipFill>
        <p:spPr bwMode="auto">
          <a:xfrm>
            <a:off x="76200" y="762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5085" t="5556" r="5085" b="5556"/>
          <a:stretch>
            <a:fillRect/>
          </a:stretch>
        </p:blipFill>
        <p:spPr bwMode="auto">
          <a:xfrm>
            <a:off x="76200" y="4343400"/>
            <a:ext cx="403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/>
          <p:nvPr/>
        </p:nvPicPr>
        <p:blipFill>
          <a:blip r:embed="rId4" cstate="print"/>
          <a:srcRect l="4797" t="6935" r="4797" b="7248"/>
          <a:stretch>
            <a:fillRect/>
          </a:stretch>
        </p:blipFill>
        <p:spPr bwMode="auto">
          <a:xfrm>
            <a:off x="4876800" y="76200"/>
            <a:ext cx="4114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 l="5606" t="4729" r="3988" b="5412"/>
          <a:stretch>
            <a:fillRect/>
          </a:stretch>
        </p:blipFill>
        <p:spPr bwMode="auto">
          <a:xfrm>
            <a:off x="5029200" y="4343400"/>
            <a:ext cx="403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590800" y="52625"/>
            <a:ext cx="6553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Progression of Glaucoma &amp; vision damage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   </a:t>
            </a:r>
            <a:r>
              <a:rPr kumimoji="0" lang="en-US" sz="65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/>
            </a:r>
            <a:br>
              <a:rPr kumimoji="0" lang="en-US" sz="65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</a:b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pic>
        <p:nvPicPr>
          <p:cNvPr id="8194" name="Picture 2" descr="http://laico.org/v2020resource/files/GLAUCOMA_FAQ/progression.gif"/>
          <p:cNvPicPr>
            <a:picLocks noChangeAspect="1" noChangeArrowheads="1"/>
          </p:cNvPicPr>
          <p:nvPr/>
        </p:nvPicPr>
        <p:blipFill>
          <a:blip r:embed="rId2" cstate="print"/>
          <a:srcRect b="68252"/>
          <a:stretch>
            <a:fillRect/>
          </a:stretch>
        </p:blipFill>
        <p:spPr bwMode="auto">
          <a:xfrm>
            <a:off x="152400" y="47624"/>
            <a:ext cx="2286000" cy="2162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90800" y="3165394"/>
            <a:ext cx="40386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If nerve fibers are damaged, optic cup enlarges."Side-vision" is reduced but central vision is normal</a:t>
            </a: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 descr="http://laico.org/v2020resource/files/GLAUCOMA_FAQ/normalvis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950" y="447675"/>
            <a:ext cx="2152650" cy="1762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7" name="Picture 5" descr="http://laico.org/v2020resource/files/GLAUCOMA_FAQ/sidevis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667000"/>
            <a:ext cx="2209800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8" name="Picture 6" descr="http://laico.org/v2020resource/files/GLAUCOMA_FAQ/tunnelvis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953000"/>
            <a:ext cx="2209800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http://laico.org/v2020resource/files/GLAUCOMA_FAQ/progression.gif"/>
          <p:cNvPicPr>
            <a:picLocks noChangeAspect="1" noChangeArrowheads="1"/>
          </p:cNvPicPr>
          <p:nvPr/>
        </p:nvPicPr>
        <p:blipFill>
          <a:blip r:embed="rId2" cstate="print"/>
          <a:srcRect t="30629" b="34685"/>
          <a:stretch>
            <a:fillRect/>
          </a:stretch>
        </p:blipFill>
        <p:spPr bwMode="auto">
          <a:xfrm>
            <a:off x="152400" y="2286000"/>
            <a:ext cx="22860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laico.org/v2020resource/files/GLAUCOMA_FAQ/progression.gif"/>
          <p:cNvPicPr>
            <a:picLocks noChangeAspect="1" noChangeArrowheads="1"/>
          </p:cNvPicPr>
          <p:nvPr/>
        </p:nvPicPr>
        <p:blipFill>
          <a:blip r:embed="rId2" cstate="print"/>
          <a:srcRect t="65315" b="2238"/>
          <a:stretch>
            <a:fillRect/>
          </a:stretch>
        </p:blipFill>
        <p:spPr bwMode="auto">
          <a:xfrm>
            <a:off x="152400" y="4648200"/>
            <a:ext cx="22860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90800" y="914400"/>
            <a:ext cx="3962400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hen nerve fibers are healthy,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optic cup is small and vision is normal</a:t>
            </a: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590800" y="5031938"/>
            <a:ext cx="41148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As more nerve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fibres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are damaged,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optic cup enlarges more."Tunnel vision"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then blindness can occur</a:t>
            </a: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6827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4400" b="1" dirty="0" smtClean="0">
                <a:solidFill>
                  <a:schemeClr val="tx1"/>
                </a:solidFill>
              </a:rPr>
              <a:t>Classification of Glaucoma</a:t>
            </a:r>
            <a:endParaRPr lang="en-IN" sz="4400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 rot="16200000" flipH="1">
            <a:off x="4434521" y="817182"/>
            <a:ext cx="271911" cy="3049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09800" y="990600"/>
            <a:ext cx="46482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1981994" y="1219200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6629400" y="1219200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1447800"/>
            <a:ext cx="2971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Congenital  (</a:t>
            </a:r>
            <a:r>
              <a:rPr lang="en-IN" sz="2000" b="1" dirty="0" err="1" smtClean="0"/>
              <a:t>Bupthalmos</a:t>
            </a:r>
            <a:r>
              <a:rPr lang="en-IN" sz="2000" b="1" dirty="0" smtClean="0"/>
              <a:t>)-</a:t>
            </a:r>
            <a:r>
              <a:rPr lang="en-IN" sz="2000" dirty="0" smtClean="0"/>
              <a:t> Defect right from birth.</a:t>
            </a:r>
            <a:endParaRPr lang="en-IN" sz="20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1447800"/>
            <a:ext cx="38100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    Acquired- </a:t>
            </a:r>
            <a:r>
              <a:rPr lang="en-IN" sz="2000" dirty="0" smtClean="0"/>
              <a:t>develops over time 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5981700" y="2095500"/>
            <a:ext cx="381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7000" y="2286000"/>
            <a:ext cx="4495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439194" y="2514600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6934994" y="2513806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600" y="2743200"/>
            <a:ext cx="3733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Primary-</a:t>
            </a:r>
            <a:r>
              <a:rPr lang="en-IN" sz="2000" dirty="0" smtClean="0"/>
              <a:t> has no underlying cause</a:t>
            </a:r>
            <a:r>
              <a:rPr lang="en-IN" sz="2400" dirty="0" smtClean="0"/>
              <a:t>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19600" y="2743200"/>
            <a:ext cx="47244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    Secondary- </a:t>
            </a:r>
            <a:r>
              <a:rPr lang="en-IN" sz="2000" dirty="0" smtClean="0"/>
              <a:t>is due to underlying causes like injury, inflammation, use of steroids etc</a:t>
            </a:r>
            <a:r>
              <a:rPr lang="en-IN" sz="2000" b="1" dirty="0" smtClean="0"/>
              <a:t>   </a:t>
            </a:r>
          </a:p>
        </p:txBody>
      </p:sp>
      <p:cxnSp>
        <p:nvCxnSpPr>
          <p:cNvPr id="51" name="Straight Connector 50"/>
          <p:cNvCxnSpPr/>
          <p:nvPr/>
        </p:nvCxnSpPr>
        <p:spPr>
          <a:xfrm rot="5400000">
            <a:off x="2761168" y="3411032"/>
            <a:ext cx="268863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14400" y="3581400"/>
            <a:ext cx="4114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685800" y="3810000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4799409" y="3809603"/>
            <a:ext cx="457994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657600" y="4038600"/>
            <a:ext cx="5257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/>
              <a:t>  </a:t>
            </a:r>
            <a:r>
              <a:rPr lang="en-IN" sz="2000" b="1" dirty="0" smtClean="0"/>
              <a:t>Open angle- </a:t>
            </a:r>
            <a:r>
              <a:rPr lang="en-IN" sz="2000" dirty="0" smtClean="0"/>
              <a:t>Occurs in people above 40 years. </a:t>
            </a:r>
            <a:endParaRPr lang="en-IN" sz="2400" dirty="0" smtClean="0"/>
          </a:p>
        </p:txBody>
      </p:sp>
      <p:sp>
        <p:nvSpPr>
          <p:cNvPr id="61" name="TextBox 60"/>
          <p:cNvSpPr txBox="1"/>
          <p:nvPr/>
        </p:nvSpPr>
        <p:spPr>
          <a:xfrm>
            <a:off x="76200" y="4038600"/>
            <a:ext cx="26670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/>
              <a:t> </a:t>
            </a:r>
            <a:r>
              <a:rPr lang="en-IN" sz="2000" b="1" dirty="0" smtClean="0"/>
              <a:t>Primary angle </a:t>
            </a:r>
          </a:p>
          <a:p>
            <a:r>
              <a:rPr lang="en-IN" sz="2000" b="1" dirty="0" smtClean="0"/>
              <a:t>closure glaucoma</a:t>
            </a:r>
            <a:r>
              <a:rPr lang="en-IN" sz="2000" dirty="0" smtClean="0"/>
              <a:t>- Narrow </a:t>
            </a:r>
            <a:r>
              <a:rPr lang="en-IN" sz="2000" dirty="0" err="1" smtClean="0"/>
              <a:t>irido</a:t>
            </a:r>
            <a:r>
              <a:rPr lang="en-IN" sz="2000" dirty="0" smtClean="0"/>
              <a:t> corneal angle obstructs outflow of fluid. This increases  IOP &amp; hampers optic nerve functioning.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5809169" y="4725997"/>
            <a:ext cx="268863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962400" y="4860429"/>
            <a:ext cx="40386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>
            <a:off x="3810397" y="5012432"/>
            <a:ext cx="304800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7849394" y="5012035"/>
            <a:ext cx="304800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971800" y="5165229"/>
            <a:ext cx="2362200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 Primary  open angle  glaucoma (POAG)-</a:t>
            </a:r>
            <a:r>
              <a:rPr lang="en-IN" sz="2000" dirty="0" smtClean="0"/>
              <a:t> Draining channels are blocked due to age related changes</a:t>
            </a:r>
            <a:r>
              <a:rPr lang="en-IN" sz="2400" dirty="0" smtClean="0"/>
              <a:t> </a:t>
            </a:r>
            <a:endParaRPr lang="en-IN" sz="2000" b="1" dirty="0" smtClean="0"/>
          </a:p>
        </p:txBody>
      </p:sp>
      <p:sp>
        <p:nvSpPr>
          <p:cNvPr id="69" name="TextBox 68"/>
          <p:cNvSpPr txBox="1"/>
          <p:nvPr/>
        </p:nvSpPr>
        <p:spPr>
          <a:xfrm>
            <a:off x="6172200" y="5135940"/>
            <a:ext cx="2971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Normal tension/pressure glaucoma (NTG/NPG)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3420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  <a:endParaRPr lang="en-IN" sz="1100" i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2" grpId="0" animBg="1"/>
      <p:bldP spid="23" grpId="0" animBg="1"/>
      <p:bldP spid="59" grpId="0" animBg="1"/>
      <p:bldP spid="61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llustration of the structures affected by closed-angle glaucom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58200" cy="5255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10200" y="457200"/>
            <a:ext cx="3733800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486400"/>
            <a:ext cx="86106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400" b="1" dirty="0" smtClean="0"/>
              <a:t>Ocular hypertension</a:t>
            </a:r>
            <a:r>
              <a:rPr lang="en-IN" sz="2400" dirty="0" smtClean="0"/>
              <a:t> (OHT) is intraocular pressure higher than normal in the absence of optic nerve damage or visual field loss.</a:t>
            </a:r>
          </a:p>
          <a:p>
            <a:pPr>
              <a:buFont typeface="Wingdings" pitchFamily="2" charset="2"/>
              <a:buChar char="Ø"/>
            </a:pPr>
            <a:r>
              <a:rPr lang="en-IN" sz="2400" dirty="0" smtClean="0"/>
              <a:t>Such individuals are called glaucoma suspects.</a:t>
            </a:r>
            <a:endParaRPr lang="en-I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  <a:endParaRPr lang="en-IN" sz="1100" i="1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http://www.gcot.net/images-office/galucoma-ty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62000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4152" y="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Secondary glaucoma</a:t>
            </a:r>
            <a:endParaRPr kumimoji="0" lang="en-IN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685800"/>
            <a:ext cx="6248400" cy="61722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IN" sz="2600" dirty="0" smtClean="0"/>
              <a:t>The most common causes of secondary open angle glaucoma include the following:</a:t>
            </a:r>
          </a:p>
          <a:p>
            <a:pPr>
              <a:buFont typeface="Wingdings" pitchFamily="2" charset="2"/>
              <a:buChar char="ü"/>
            </a:pPr>
            <a:r>
              <a:rPr lang="en-IN" sz="2600" dirty="0" smtClean="0">
                <a:solidFill>
                  <a:srgbClr val="C00000"/>
                </a:solidFill>
              </a:rPr>
              <a:t>Treatment with steroids </a:t>
            </a:r>
            <a:r>
              <a:rPr lang="en-IN" sz="2600" dirty="0" smtClean="0"/>
              <a:t>(topical &amp; systemic, asthma inhalers, nasal sprays, and even topical ointments)</a:t>
            </a:r>
          </a:p>
          <a:p>
            <a:pPr>
              <a:buFont typeface="Wingdings" pitchFamily="2" charset="2"/>
              <a:buChar char="ü"/>
            </a:pPr>
            <a:r>
              <a:rPr lang="en-IN" sz="2600" dirty="0" smtClean="0">
                <a:solidFill>
                  <a:srgbClr val="C00000"/>
                </a:solidFill>
              </a:rPr>
              <a:t>Particles blocking trabecular meshwork </a:t>
            </a:r>
            <a:r>
              <a:rPr lang="en-IN" sz="2600" dirty="0" smtClean="0"/>
              <a:t>(malignant cells, red blood cells, inflammatory cells or pigment)</a:t>
            </a:r>
          </a:p>
          <a:p>
            <a:pPr>
              <a:buFont typeface="Wingdings" pitchFamily="2" charset="2"/>
              <a:buChar char="ü"/>
            </a:pPr>
            <a:r>
              <a:rPr lang="en-IN" sz="2600" dirty="0" smtClean="0">
                <a:solidFill>
                  <a:srgbClr val="C00000"/>
                </a:solidFill>
              </a:rPr>
              <a:t>Membranes</a:t>
            </a:r>
            <a:r>
              <a:rPr lang="en-IN" sz="2600" dirty="0" smtClean="0"/>
              <a:t> in the anterior chamber angle</a:t>
            </a:r>
          </a:p>
          <a:p>
            <a:pPr>
              <a:buFont typeface="Wingdings" pitchFamily="2" charset="2"/>
              <a:buChar char="ü"/>
            </a:pPr>
            <a:r>
              <a:rPr lang="en-IN" sz="2600" dirty="0" smtClean="0">
                <a:solidFill>
                  <a:srgbClr val="C00000"/>
                </a:solidFill>
              </a:rPr>
              <a:t>Trauma to the trabecular meshwork</a:t>
            </a:r>
          </a:p>
          <a:p>
            <a:pPr>
              <a:buFont typeface="Wingdings" pitchFamily="2" charset="2"/>
              <a:buChar char="ü"/>
            </a:pPr>
            <a:r>
              <a:rPr lang="en-IN" sz="2600" dirty="0" smtClean="0">
                <a:solidFill>
                  <a:srgbClr val="C00000"/>
                </a:solidFill>
              </a:rPr>
              <a:t>Neovascularisation</a:t>
            </a:r>
            <a:r>
              <a:rPr lang="en-IN" sz="2600" dirty="0" smtClean="0"/>
              <a:t> </a:t>
            </a:r>
            <a:r>
              <a:rPr lang="en-IN" sz="2600" dirty="0" smtClean="0">
                <a:solidFill>
                  <a:srgbClr val="C00000"/>
                </a:solidFill>
              </a:rPr>
              <a:t>in the angle</a:t>
            </a:r>
            <a:r>
              <a:rPr lang="en-IN" sz="2600" dirty="0" smtClean="0"/>
              <a:t>, e.g. in diabetics, or after central retinal vein occlusion</a:t>
            </a:r>
          </a:p>
          <a:p>
            <a:pPr>
              <a:buFont typeface="Wingdings" pitchFamily="2" charset="2"/>
              <a:buChar char="ü"/>
            </a:pPr>
            <a:r>
              <a:rPr lang="en-IN" sz="2600" dirty="0" err="1" smtClean="0">
                <a:solidFill>
                  <a:srgbClr val="C00000"/>
                </a:solidFill>
              </a:rPr>
              <a:t>Pseudoexfoliation</a:t>
            </a:r>
            <a:r>
              <a:rPr lang="en-IN" sz="2600" dirty="0" smtClean="0">
                <a:solidFill>
                  <a:srgbClr val="C00000"/>
                </a:solidFill>
              </a:rPr>
              <a:t> syndrome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 descr="http://t3.gstatic.com/images?q=tbn:ANd9GcS0jMmXk8XOBJqZ4x0uNENFLATlCe1QP-D4QxxCNoLNLWRq5BAqxka6Zk8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685800"/>
            <a:ext cx="1828800" cy="1362076"/>
          </a:xfrm>
          <a:prstGeom prst="rect">
            <a:avLst/>
          </a:prstGeom>
          <a:noFill/>
        </p:spPr>
      </p:pic>
      <p:pic>
        <p:nvPicPr>
          <p:cNvPr id="263170" name="Picture 2" descr="http://www.revophth.com/CMSImagesContent/2006/4/1_916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905000" cy="1371600"/>
          </a:xfrm>
          <a:prstGeom prst="rect">
            <a:avLst/>
          </a:prstGeom>
          <a:noFill/>
        </p:spPr>
      </p:pic>
      <p:pic>
        <p:nvPicPr>
          <p:cNvPr id="263172" name="Picture 4" descr="http://arleoeye.com/images/glau-pic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133600"/>
            <a:ext cx="2743200" cy="1695451"/>
          </a:xfrm>
          <a:prstGeom prst="rect">
            <a:avLst/>
          </a:prstGeom>
          <a:noFill/>
        </p:spPr>
      </p:pic>
      <p:pic>
        <p:nvPicPr>
          <p:cNvPr id="9" name="Picture 2" descr="http://www.opt.indiana.edu/clinics/pt_educ/glaucoma/types/graphics/exf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257800"/>
            <a:ext cx="21336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  <a:endParaRPr lang="en-IN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youreyecenter.com/images/Glaucoma1.jpg"/>
          <p:cNvPicPr>
            <a:picLocks noChangeAspect="1" noChangeArrowheads="1"/>
          </p:cNvPicPr>
          <p:nvPr/>
        </p:nvPicPr>
        <p:blipFill>
          <a:blip r:embed="rId2" cstate="print"/>
          <a:srcRect l="28846" t="2532" r="1923" b="65823"/>
          <a:stretch>
            <a:fillRect/>
          </a:stretch>
        </p:blipFill>
        <p:spPr bwMode="auto">
          <a:xfrm>
            <a:off x="304800" y="4419600"/>
            <a:ext cx="2286000" cy="1676400"/>
          </a:xfrm>
          <a:prstGeom prst="rect">
            <a:avLst/>
          </a:prstGeom>
          <a:noFill/>
        </p:spPr>
      </p:pic>
      <p:pic>
        <p:nvPicPr>
          <p:cNvPr id="1028" name="Picture 4" descr="http://i3.squidoocdn.com/resize/squidoo_images/-1/lens7870511_1273610275driving_night-blurred_v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2590800" cy="2133600"/>
          </a:xfrm>
          <a:prstGeom prst="rect">
            <a:avLst/>
          </a:prstGeom>
          <a:noFill/>
        </p:spPr>
      </p:pic>
      <p:pic>
        <p:nvPicPr>
          <p:cNvPr id="1030" name="Picture 6" descr="http://www.ayushveda.com/womens-magazine/wp-content/uploads/2009/11/eyep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066800"/>
            <a:ext cx="1981200" cy="2209800"/>
          </a:xfrm>
          <a:prstGeom prst="rect">
            <a:avLst/>
          </a:prstGeom>
          <a:noFill/>
        </p:spPr>
      </p:pic>
      <p:pic>
        <p:nvPicPr>
          <p:cNvPr id="7" name="Picture 4" descr="http://www.youreyecenter.com/images/Glaucoma1.jpg"/>
          <p:cNvPicPr>
            <a:picLocks noChangeAspect="1" noChangeArrowheads="1"/>
          </p:cNvPicPr>
          <p:nvPr/>
        </p:nvPicPr>
        <p:blipFill>
          <a:blip r:embed="rId2" cstate="print"/>
          <a:srcRect l="28846" t="35443" r="1923" b="32912"/>
          <a:stretch>
            <a:fillRect/>
          </a:stretch>
        </p:blipFill>
        <p:spPr bwMode="auto">
          <a:xfrm>
            <a:off x="3429000" y="4343400"/>
            <a:ext cx="2286000" cy="1676400"/>
          </a:xfrm>
          <a:prstGeom prst="rect">
            <a:avLst/>
          </a:prstGeom>
          <a:noFill/>
        </p:spPr>
      </p:pic>
      <p:pic>
        <p:nvPicPr>
          <p:cNvPr id="8" name="Picture 4" descr="http://www.youreyecenter.com/images/Glaucoma1.jpg"/>
          <p:cNvPicPr>
            <a:picLocks noChangeAspect="1" noChangeArrowheads="1"/>
          </p:cNvPicPr>
          <p:nvPr/>
        </p:nvPicPr>
        <p:blipFill>
          <a:blip r:embed="rId2" cstate="print"/>
          <a:srcRect l="28846" t="67088" r="1923" b="2532"/>
          <a:stretch>
            <a:fillRect/>
          </a:stretch>
        </p:blipFill>
        <p:spPr bwMode="auto">
          <a:xfrm>
            <a:off x="6705600" y="4343400"/>
            <a:ext cx="2286000" cy="1676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3135868"/>
            <a:ext cx="2667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Halos-circular rings </a:t>
            </a:r>
          </a:p>
          <a:p>
            <a:pPr algn="ctr"/>
            <a:r>
              <a:rPr lang="en-IN" sz="2400" dirty="0" smtClean="0"/>
              <a:t>around light </a:t>
            </a:r>
            <a:endParaRPr lang="en-I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3424535"/>
            <a:ext cx="18288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/>
              <a:t>Pain in eyes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480483" y="6167735"/>
            <a:ext cx="195791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/>
              <a:t>Normal vision</a:t>
            </a:r>
            <a:endParaRPr lang="en-IN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6027003"/>
            <a:ext cx="2895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Blurred peripheral vision –mild damage</a:t>
            </a:r>
            <a:endParaRPr lang="en-IN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6027003"/>
            <a:ext cx="32004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Tunnel shaped vision- advanced stage</a:t>
            </a:r>
            <a:endParaRPr lang="en-IN" sz="24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200400" y="2898648"/>
            <a:ext cx="3352800" cy="8351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4800" b="1" dirty="0" smtClean="0">
                <a:solidFill>
                  <a:schemeClr val="tx1"/>
                </a:solidFill>
              </a:rPr>
              <a:t>Symptoms</a:t>
            </a:r>
            <a:endParaRPr lang="en-IN" sz="48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  <a:endParaRPr lang="en-IN" sz="1100" i="1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8600" y="1447800"/>
            <a:ext cx="3884740" cy="732974"/>
          </a:xfr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Open angle glaucoma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5029134" y="1447800"/>
            <a:ext cx="3886266" cy="731520"/>
          </a:xfr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en-IN" sz="2800" dirty="0" smtClean="0">
                <a:solidFill>
                  <a:schemeClr val="tx1"/>
                </a:solidFill>
              </a:rPr>
              <a:t>Angle closure glaucoma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Usually painless, patient is unaware of the condition.</a:t>
            </a:r>
          </a:p>
          <a:p>
            <a:r>
              <a:rPr lang="en-IN" dirty="0" smtClean="0"/>
              <a:t>Visual field loss is only noticed at a late stage, because visual loss is gradual</a:t>
            </a:r>
          </a:p>
          <a:p>
            <a:r>
              <a:rPr lang="en-IN" dirty="0" smtClean="0"/>
              <a:t>Glaucoma patients with bilateral visual field loss have associated decline in motility &amp; driving ability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 dirty="0" smtClean="0"/>
              <a:t>Painful red eye, headache &amp; frequently, nausea and vomiting.</a:t>
            </a:r>
          </a:p>
          <a:p>
            <a:r>
              <a:rPr lang="en-IN" dirty="0" smtClean="0"/>
              <a:t>Vision is blurred</a:t>
            </a:r>
          </a:p>
          <a:p>
            <a:r>
              <a:rPr lang="en-IN" dirty="0" smtClean="0"/>
              <a:t>Impaired visual acuity</a:t>
            </a:r>
          </a:p>
          <a:p>
            <a:r>
              <a:rPr lang="en-IN" dirty="0" smtClean="0"/>
              <a:t>Pupil is semi-dilated and fixed, with no reaction to light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/>
              <a:t>Signs &amp; symptoms</a:t>
            </a:r>
            <a:endParaRPr lang="en-IN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662940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  <a:endParaRPr lang="en-IN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  <p:bldP spid="4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nklaterwarren.co.uk/images/Pachy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962400"/>
            <a:ext cx="2590800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2400" y="6096000"/>
            <a:ext cx="25908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err="1" smtClean="0"/>
              <a:t>Pachymetry</a:t>
            </a:r>
            <a:r>
              <a:rPr lang="en-IN" sz="2000" dirty="0" smtClean="0"/>
              <a:t>-measure corneal thickness. </a:t>
            </a:r>
            <a:endParaRPr lang="en-IN" sz="2000" dirty="0"/>
          </a:p>
        </p:txBody>
      </p:sp>
      <p:pic>
        <p:nvPicPr>
          <p:cNvPr id="1028" name="Picture 4" descr="http://www.gutsehen.de/gfx/diagnostik_perimetr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267200"/>
            <a:ext cx="2514600" cy="1762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53200" y="6073914"/>
            <a:ext cx="25146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err="1" smtClean="0"/>
              <a:t>Perimetry</a:t>
            </a:r>
            <a:r>
              <a:rPr lang="en-IN" sz="2000" dirty="0" smtClean="0"/>
              <a:t>-measure extent of vision loss. </a:t>
            </a:r>
            <a:endParaRPr lang="en-IN" sz="2000" dirty="0"/>
          </a:p>
        </p:txBody>
      </p:sp>
      <p:pic>
        <p:nvPicPr>
          <p:cNvPr id="1030" name="Picture 6" descr="http://www.sunayanaeyehospital.com/images/Gonioscopy%20to%20evaluate%20angle%20of%20antirior%20chamb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100" y="3864114"/>
            <a:ext cx="29337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http://www.glaucoma-eye-info.com/images/Linita-Exa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5175" y="0"/>
            <a:ext cx="2714625" cy="21145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124200" y="6073914"/>
            <a:ext cx="27432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err="1" smtClean="0"/>
              <a:t>gonioscopy</a:t>
            </a:r>
            <a:r>
              <a:rPr lang="en-IN" sz="2000" dirty="0" smtClean="0"/>
              <a:t>-measure </a:t>
            </a:r>
            <a:r>
              <a:rPr lang="en-IN" sz="2000" dirty="0" err="1" smtClean="0"/>
              <a:t>irido</a:t>
            </a:r>
            <a:r>
              <a:rPr lang="en-IN" sz="2000" dirty="0" smtClean="0"/>
              <a:t>-corneal angle. </a:t>
            </a:r>
            <a:endParaRPr lang="en-IN" sz="2000" dirty="0"/>
          </a:p>
        </p:txBody>
      </p:sp>
      <p:pic>
        <p:nvPicPr>
          <p:cNvPr id="1036" name="Picture 12" descr="http://www.welchallyn.com/images/corporate/0509_wa_bmurf/011810xx1PanOpticRedHe.jpg"/>
          <p:cNvPicPr>
            <a:picLocks noChangeAspect="1" noChangeArrowheads="1"/>
          </p:cNvPicPr>
          <p:nvPr/>
        </p:nvPicPr>
        <p:blipFill>
          <a:blip r:embed="rId6" cstate="print"/>
          <a:srcRect b="12727"/>
          <a:stretch>
            <a:fillRect/>
          </a:stretch>
        </p:blipFill>
        <p:spPr bwMode="auto">
          <a:xfrm>
            <a:off x="6324600" y="76200"/>
            <a:ext cx="27432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6324600" y="1879937"/>
            <a:ext cx="28194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smtClean="0"/>
              <a:t>ophthalmoscope-examine interior of eye. (lens, retina, optic nerve) </a:t>
            </a:r>
            <a:endParaRPr lang="en-IN" sz="2000" dirty="0"/>
          </a:p>
        </p:txBody>
      </p:sp>
      <p:pic>
        <p:nvPicPr>
          <p:cNvPr id="1038" name="Picture 14" descr="http://www.ophthalmologybirmingham.co.uk/Images2/oc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" y="0"/>
            <a:ext cx="3028950" cy="2190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76200" y="2209800"/>
            <a:ext cx="29718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smtClean="0"/>
              <a:t>Refraction- test short/long sighted vision . </a:t>
            </a:r>
            <a:endParaRPr lang="en-IN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505200" y="3087469"/>
            <a:ext cx="2133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</a:rPr>
              <a:t>Diagnosis 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3200400"/>
            <a:ext cx="19812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Slit-lamp examination.</a:t>
            </a:r>
            <a:endParaRPr lang="en-IN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04800" y="3333690"/>
            <a:ext cx="13716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History </a:t>
            </a:r>
            <a:endParaRPr lang="en-IN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57600" y="2187714"/>
            <a:ext cx="19812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dirty="0" err="1" smtClean="0"/>
              <a:t>Tonometry</a:t>
            </a:r>
            <a:r>
              <a:rPr lang="en-IN" sz="2000" dirty="0" smtClean="0"/>
              <a:t>-measure IOP. </a:t>
            </a:r>
            <a:endParaRPr lang="en-IN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905000" y="4724400"/>
            <a:ext cx="762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24" name="Rectangle 23"/>
          <p:cNvSpPr/>
          <p:nvPr/>
        </p:nvSpPr>
        <p:spPr>
          <a:xfrm>
            <a:off x="838200" y="6705600"/>
            <a:ext cx="8305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http://vision.about.com/od/glaucoma/tp/testsforglaucoma.htm0Last accessed 23rd </a:t>
            </a:r>
            <a:r>
              <a:rPr lang="en-IN" sz="1100" dirty="0" err="1" smtClean="0"/>
              <a:t>november</a:t>
            </a:r>
            <a:r>
              <a:rPr lang="en-IN" sz="1100" dirty="0" smtClean="0"/>
              <a:t> 2012.</a:t>
            </a:r>
            <a:endParaRPr lang="en-IN" sz="1100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6" grpId="0" animBg="1"/>
      <p:bldP spid="18" grpId="0" animBg="1"/>
      <p:bldP spid="20" grpId="0" animBg="1"/>
      <p:bldP spid="21" grpId="0" animBg="1"/>
      <p:bldP spid="17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609600"/>
          </a:xfrm>
        </p:spPr>
        <p:txBody>
          <a:bodyPr/>
          <a:lstStyle/>
          <a:p>
            <a:r>
              <a:rPr lang="en-IN" b="1" dirty="0" smtClean="0"/>
              <a:t>Risk factors</a:t>
            </a:r>
            <a:endParaRPr lang="en-IN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43400" cy="5257800"/>
          </a:xfrm>
        </p:spPr>
        <p:txBody>
          <a:bodyPr>
            <a:noAutofit/>
          </a:bodyPr>
          <a:lstStyle/>
          <a:p>
            <a:r>
              <a:rPr lang="en-IN" sz="2400" dirty="0" smtClean="0"/>
              <a:t>Higher IOP &gt; 21 mmHg</a:t>
            </a:r>
          </a:p>
          <a:p>
            <a:r>
              <a:rPr lang="en-IN" sz="2400" dirty="0" smtClean="0"/>
              <a:t>Increasing age (&lt; 40 years = rare; 40–60 years = 1%; 60–80 years = 2%; &gt; 80 years = 4%)</a:t>
            </a:r>
          </a:p>
          <a:p>
            <a:r>
              <a:rPr lang="en-IN" sz="2400" dirty="0" smtClean="0"/>
              <a:t>Genetic make-up</a:t>
            </a:r>
          </a:p>
          <a:p>
            <a:r>
              <a:rPr lang="en-IN" sz="2400" dirty="0" smtClean="0"/>
              <a:t>Diabetes mellitus</a:t>
            </a:r>
          </a:p>
          <a:p>
            <a:r>
              <a:rPr lang="en-IN" sz="2400" dirty="0" smtClean="0"/>
              <a:t>Myopia (near-sightedness)</a:t>
            </a:r>
          </a:p>
          <a:p>
            <a:r>
              <a:rPr lang="en-IN" sz="2400" dirty="0" smtClean="0"/>
              <a:t>Vascular factors (migraine; </a:t>
            </a:r>
            <a:r>
              <a:rPr lang="en-IN" sz="2400" dirty="0" err="1" smtClean="0"/>
              <a:t>vasospastic</a:t>
            </a:r>
            <a:r>
              <a:rPr lang="en-IN" sz="2400" dirty="0" smtClean="0"/>
              <a:t> disease; hypotension &amp;hypertension)</a:t>
            </a:r>
          </a:p>
          <a:p>
            <a:r>
              <a:rPr lang="en-IN" sz="2400" dirty="0" smtClean="0"/>
              <a:t>Thin corneas</a:t>
            </a:r>
          </a:p>
          <a:p>
            <a:r>
              <a:rPr lang="en-IN" sz="2400" dirty="0" smtClean="0"/>
              <a:t>Retinal diseases</a:t>
            </a:r>
            <a:endParaRPr lang="en-IN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51248" y="1371600"/>
            <a:ext cx="4343400" cy="5029200"/>
          </a:xfrm>
        </p:spPr>
        <p:txBody>
          <a:bodyPr>
            <a:normAutofit/>
          </a:bodyPr>
          <a:lstStyle/>
          <a:p>
            <a:r>
              <a:rPr lang="en-IN" dirty="0" err="1" smtClean="0"/>
              <a:t>Hypermetropic</a:t>
            </a:r>
            <a:r>
              <a:rPr lang="en-IN" dirty="0" smtClean="0"/>
              <a:t> (far-sighted) patients</a:t>
            </a:r>
          </a:p>
          <a:p>
            <a:r>
              <a:rPr lang="en-IN" dirty="0" smtClean="0"/>
              <a:t>Women (3–4 times higher)</a:t>
            </a:r>
          </a:p>
          <a:p>
            <a:r>
              <a:rPr lang="en-IN" dirty="0" err="1" smtClean="0"/>
              <a:t>EHighest</a:t>
            </a:r>
            <a:r>
              <a:rPr lang="en-IN" dirty="0" smtClean="0"/>
              <a:t> incidence: 55–65 years of age</a:t>
            </a:r>
          </a:p>
          <a:p>
            <a:r>
              <a:rPr lang="en-IN" sz="2800" dirty="0" smtClean="0"/>
              <a:t>Genetic make-up</a:t>
            </a: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152400" y="762000"/>
            <a:ext cx="388474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 angle glaucoma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4952934" y="762000"/>
            <a:ext cx="3886266" cy="5323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Angle closure glaucoma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6672590"/>
            <a:ext cx="373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Management of glaucoma</a:t>
            </a:r>
            <a:endParaRPr lang="en-IN" sz="4800" dirty="0"/>
          </a:p>
        </p:txBody>
      </p:sp>
      <p:sp>
        <p:nvSpPr>
          <p:cNvPr id="4" name="Rectangle 3"/>
          <p:cNvSpPr/>
          <p:nvPr/>
        </p:nvSpPr>
        <p:spPr>
          <a:xfrm>
            <a:off x="228600" y="2971800"/>
            <a:ext cx="8763000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b="1" dirty="0" smtClean="0"/>
              <a:t>Prevention or modification of risk factors.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800" b="1" dirty="0" smtClean="0"/>
              <a:t> Raised IOP is only modifiable risk factor &amp; primary goal     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   in management.</a:t>
            </a:r>
            <a:endParaRPr lang="en-IN" sz="2800" b="1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02352"/>
          </a:xfrm>
        </p:spPr>
        <p:txBody>
          <a:bodyPr>
            <a:normAutofit/>
          </a:bodyPr>
          <a:lstStyle/>
          <a:p>
            <a:r>
              <a:rPr lang="en-IN" dirty="0" smtClean="0"/>
              <a:t>Definition of glaucoma</a:t>
            </a:r>
          </a:p>
          <a:p>
            <a:r>
              <a:rPr lang="en-IN" dirty="0" smtClean="0"/>
              <a:t>Prevalence </a:t>
            </a:r>
          </a:p>
          <a:p>
            <a:r>
              <a:rPr lang="en-IN" dirty="0" smtClean="0"/>
              <a:t>Classification of glaucoma </a:t>
            </a:r>
          </a:p>
          <a:p>
            <a:r>
              <a:rPr lang="en-IN" dirty="0" err="1" smtClean="0"/>
              <a:t>Pathophysiology</a:t>
            </a:r>
            <a:r>
              <a:rPr lang="en-IN" dirty="0" smtClean="0"/>
              <a:t> of Glaucoma</a:t>
            </a:r>
          </a:p>
          <a:p>
            <a:r>
              <a:rPr lang="en-IN" dirty="0" smtClean="0"/>
              <a:t>Risk factors</a:t>
            </a:r>
          </a:p>
          <a:p>
            <a:r>
              <a:rPr lang="en-IN" dirty="0" smtClean="0"/>
              <a:t>Symptoms</a:t>
            </a:r>
          </a:p>
          <a:p>
            <a:r>
              <a:rPr lang="en-IN" dirty="0" smtClean="0"/>
              <a:t>Diagnosis</a:t>
            </a:r>
          </a:p>
          <a:p>
            <a:r>
              <a:rPr lang="en-IN" dirty="0" smtClean="0"/>
              <a:t>Management of glaucoma</a:t>
            </a:r>
          </a:p>
          <a:p>
            <a:r>
              <a:rPr lang="en-IN" sz="2400" dirty="0" smtClean="0"/>
              <a:t>Role of GP in glaucoma diagnosis &amp; treatment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1752600" y="457200"/>
            <a:ext cx="6043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800" b="1" dirty="0" smtClean="0">
                <a:latin typeface="+mj-lt"/>
              </a:rPr>
              <a:t>Introduction to session</a:t>
            </a:r>
            <a:endParaRPr lang="en-IN" sz="4800" b="1" dirty="0">
              <a:latin typeface="+mj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301752" y="0"/>
            <a:ext cx="8534400" cy="682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Glaucoma management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stCxn id="6" idx="2"/>
          </p:cNvCxnSpPr>
          <p:nvPr/>
        </p:nvCxnSpPr>
        <p:spPr>
          <a:xfrm rot="16200000" flipH="1">
            <a:off x="4434521" y="817182"/>
            <a:ext cx="271911" cy="3049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47800" y="990600"/>
            <a:ext cx="66294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1219994" y="1219200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496594" y="1219200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1447800"/>
            <a:ext cx="266700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Pharmacotherapy – </a:t>
            </a:r>
            <a:r>
              <a:rPr lang="en-IN" sz="2000" dirty="0" smtClean="0"/>
              <a:t>involves administration of various topical anti-glaucoma </a:t>
            </a:r>
            <a:r>
              <a:rPr lang="en-IN" sz="2000" dirty="0" err="1" smtClean="0"/>
              <a:t>eyedrops</a:t>
            </a:r>
            <a:r>
              <a:rPr lang="en-IN" sz="2000" dirty="0" smtClean="0"/>
              <a:t> or</a:t>
            </a:r>
          </a:p>
          <a:p>
            <a:r>
              <a:rPr lang="en-IN" sz="2000" dirty="0" smtClean="0"/>
              <a:t>pills taken orally to lower &amp; control IOP &amp; thereby prevent/delay further damage to eyes.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1447800"/>
            <a:ext cx="30480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Laser treatment-</a:t>
            </a:r>
            <a:r>
              <a:rPr lang="en-IN" sz="2000" dirty="0" smtClean="0"/>
              <a:t>Treatment of choice for angle closure &amp; may be preformed for open angle glaucoma. Laser </a:t>
            </a:r>
            <a:r>
              <a:rPr lang="en-IN" sz="2000" dirty="0" err="1" smtClean="0"/>
              <a:t>trabeculoplasty</a:t>
            </a:r>
            <a:r>
              <a:rPr lang="en-IN" sz="2000" dirty="0" smtClean="0"/>
              <a:t>, laser</a:t>
            </a:r>
          </a:p>
          <a:p>
            <a:r>
              <a:rPr lang="en-IN" sz="2000" dirty="0" smtClean="0"/>
              <a:t>peripheral </a:t>
            </a:r>
            <a:r>
              <a:rPr lang="en-IN" sz="2000" dirty="0" err="1" smtClean="0"/>
              <a:t>iridotomy</a:t>
            </a:r>
            <a:r>
              <a:rPr lang="en-IN" sz="2000" dirty="0" smtClean="0"/>
              <a:t> &amp;</a:t>
            </a:r>
          </a:p>
          <a:p>
            <a:r>
              <a:rPr lang="en-IN" sz="2000" dirty="0" err="1" smtClean="0"/>
              <a:t>cycloablation</a:t>
            </a:r>
            <a:r>
              <a:rPr lang="en-IN" sz="2000" dirty="0" smtClean="0"/>
              <a:t> are commonly performed laser treatments for glaucoma.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849394" y="1218406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24600" y="1447800"/>
            <a:ext cx="26670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b="1" dirty="0" smtClean="0"/>
              <a:t>Surgical treatment-</a:t>
            </a:r>
          </a:p>
          <a:p>
            <a:r>
              <a:rPr lang="en-IN" sz="2000" dirty="0" smtClean="0"/>
              <a:t>Failure of medications &amp; laser treatment to control IOP is an</a:t>
            </a:r>
          </a:p>
          <a:p>
            <a:r>
              <a:rPr lang="en-IN" sz="2000" dirty="0" smtClean="0"/>
              <a:t>indication for surgery.</a:t>
            </a:r>
          </a:p>
          <a:p>
            <a:r>
              <a:rPr lang="en-IN" sz="2000" dirty="0" err="1" smtClean="0"/>
              <a:t>Trabeculectomy</a:t>
            </a:r>
            <a:r>
              <a:rPr lang="en-IN" sz="2000" dirty="0" smtClean="0"/>
              <a:t> is most</a:t>
            </a:r>
          </a:p>
          <a:p>
            <a:r>
              <a:rPr lang="en-IN" sz="2000" dirty="0" smtClean="0"/>
              <a:t>common surgery performed for glaucoma.</a:t>
            </a:r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 cstate="print"/>
          <a:srcRect l="11933" t="59376" r="69326" b="11459"/>
          <a:stretch>
            <a:fillRect/>
          </a:stretch>
        </p:blipFill>
        <p:spPr bwMode="auto">
          <a:xfrm>
            <a:off x="304800" y="4419600"/>
            <a:ext cx="24384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2" descr="Glaucoma, Glaucoma Laser, S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419600"/>
            <a:ext cx="2514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2" descr="Trabeculectomy"/>
          <p:cNvPicPr>
            <a:picLocks noChangeAspect="1" noChangeArrowheads="1"/>
          </p:cNvPicPr>
          <p:nvPr/>
        </p:nvPicPr>
        <p:blipFill>
          <a:blip r:embed="rId4" cstate="print"/>
          <a:srcRect t="8889"/>
          <a:stretch>
            <a:fillRect/>
          </a:stretch>
        </p:blipFill>
        <p:spPr bwMode="auto">
          <a:xfrm>
            <a:off x="6324600" y="4419600"/>
            <a:ext cx="25908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396335"/>
            <a:ext cx="85344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Step 1-Monotherapy : 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Symbol" pitchFamily="18" charset="2"/>
              </a:rPr>
              <a:t>b</a:t>
            </a:r>
            <a:r>
              <a:rPr lang="en-US" sz="2400" b="1" dirty="0" smtClean="0"/>
              <a:t>-blockers/</a:t>
            </a:r>
            <a:r>
              <a:rPr lang="en-IN" sz="2400" b="1" dirty="0" smtClean="0"/>
              <a:t> prostaglandin analogues (PGA) </a:t>
            </a:r>
            <a:endParaRPr lang="en-IN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4267200"/>
            <a:ext cx="59436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Step 2-Replacement </a:t>
            </a:r>
            <a:r>
              <a:rPr lang="en-IN" sz="2400" b="1" dirty="0" err="1" smtClean="0"/>
              <a:t>Monotherapy</a:t>
            </a:r>
            <a:r>
              <a:rPr lang="en-IN" sz="2400" b="1" dirty="0" smtClean="0"/>
              <a:t> :</a:t>
            </a:r>
          </a:p>
          <a:p>
            <a:pPr algn="ctr"/>
            <a:r>
              <a:rPr lang="en-IN" sz="2400" b="1" dirty="0" smtClean="0"/>
              <a:t>Topical carbonic </a:t>
            </a:r>
            <a:r>
              <a:rPr lang="en-IN" sz="2400" b="1" dirty="0" err="1" smtClean="0"/>
              <a:t>anhydrase</a:t>
            </a:r>
            <a:r>
              <a:rPr lang="en-IN" sz="2400" b="1" dirty="0" smtClean="0"/>
              <a:t> inhibitors (CAIs), prostaglandin analogues (PGA),</a:t>
            </a:r>
            <a:r>
              <a:rPr lang="en-US" sz="2400" b="1" dirty="0" smtClean="0"/>
              <a:t> </a:t>
            </a:r>
            <a:r>
              <a:rPr lang="en-US" sz="2400" b="1" dirty="0" smtClean="0">
                <a:latin typeface="Symbol" pitchFamily="18" charset="2"/>
              </a:rPr>
              <a:t>a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-agonist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1963340"/>
            <a:ext cx="56388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Step 3-Adjunctive/ Add-On Therapy:</a:t>
            </a:r>
          </a:p>
          <a:p>
            <a:pPr algn="ctr"/>
            <a:r>
              <a:rPr lang="en-US" sz="2800" b="1" dirty="0" smtClean="0"/>
              <a:t>Combining anti-glaucoma drugs.</a:t>
            </a:r>
          </a:p>
          <a:p>
            <a:pPr algn="ctr"/>
            <a:r>
              <a:rPr lang="en-US" sz="2800" b="1" dirty="0" smtClean="0"/>
              <a:t> </a:t>
            </a:r>
            <a:r>
              <a:rPr lang="en-US" sz="2800" b="1" dirty="0" smtClean="0">
                <a:latin typeface="Symbol" pitchFamily="18" charset="2"/>
              </a:rPr>
              <a:t>b</a:t>
            </a:r>
            <a:r>
              <a:rPr lang="en-US" sz="2800" b="1" dirty="0" smtClean="0"/>
              <a:t>-blockers + CAIs / PGA/</a:t>
            </a:r>
            <a:r>
              <a:rPr lang="en-US" sz="2800" b="1" dirty="0" smtClean="0">
                <a:latin typeface="Symbol" pitchFamily="18" charset="2"/>
              </a:rPr>
              <a:t> a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-agonist</a:t>
            </a:r>
            <a:endParaRPr lang="en-IN" sz="28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010400" y="681335"/>
            <a:ext cx="2057400" cy="461665"/>
          </a:xfrm>
          <a:prstGeom prst="rect">
            <a:avLst/>
          </a:prstGeom>
          <a:solidFill>
            <a:srgbClr val="DDDF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Step 4-Surgery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5562600"/>
            <a:ext cx="3276600" cy="707886"/>
          </a:xfrm>
          <a:prstGeom prst="rect">
            <a:avLst/>
          </a:prstGeom>
          <a:solidFill>
            <a:srgbClr val="F94B3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Insufficient fall of IOP </a:t>
            </a:r>
          </a:p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Adverse effects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1197114"/>
            <a:ext cx="4191000" cy="707886"/>
          </a:xfrm>
          <a:prstGeom prst="rect">
            <a:avLst/>
          </a:prstGeom>
          <a:solidFill>
            <a:srgbClr val="F94B3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Insufficient fall of IOP </a:t>
            </a:r>
          </a:p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Progression of visual field defects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3402449"/>
            <a:ext cx="4191000" cy="707886"/>
          </a:xfrm>
          <a:prstGeom prst="rect">
            <a:avLst/>
          </a:prstGeom>
          <a:solidFill>
            <a:srgbClr val="F94B3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Insufficient fall of IOP </a:t>
            </a:r>
          </a:p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Progression of visual field defects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IN" sz="4400" b="1" dirty="0" smtClean="0">
                <a:solidFill>
                  <a:schemeClr val="tx1"/>
                </a:solidFill>
              </a:rPr>
              <a:t>Treatment algorithm for managing POAG</a:t>
            </a:r>
            <a:r>
              <a:rPr lang="en-IN" dirty="0" smtClean="0">
                <a:solidFill>
                  <a:schemeClr val="tx1"/>
                </a:solidFill>
              </a:rPr>
              <a:t>. </a:t>
            </a:r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" y="5937547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4800" y="3803947"/>
            <a:ext cx="2514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8600" y="1519535"/>
            <a:ext cx="4495800" cy="44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5600" y="0"/>
            <a:ext cx="304800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Anti-glaucoma agents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4434521" y="591631"/>
            <a:ext cx="271911" cy="304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9800" y="765049"/>
            <a:ext cx="4648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1981994" y="993649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6629400" y="993649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1219200"/>
            <a:ext cx="3733800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SzPct val="125000"/>
            </a:pPr>
            <a:r>
              <a:rPr lang="en-US" sz="2000" b="1" dirty="0" smtClean="0">
                <a:solidFill>
                  <a:schemeClr val="tx1"/>
                </a:solidFill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</a:rPr>
              <a:t>Outflow Facilitators- increase aqueous humor outflow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1219200"/>
            <a:ext cx="3733800" cy="707886"/>
          </a:xfrm>
          <a:prstGeom prst="rect">
            <a:avLst/>
          </a:prstGeom>
          <a:solidFill>
            <a:srgbClr val="F94B3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Aqueous </a:t>
            </a:r>
            <a:r>
              <a:rPr lang="en-US" sz="2000" b="1" dirty="0" smtClean="0">
                <a:solidFill>
                  <a:schemeClr val="bg1"/>
                </a:solidFill>
              </a:rPr>
              <a:t>Suppressors – decrease aqueous humor production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7485569" y="2099846"/>
            <a:ext cx="271911" cy="304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5600" y="2270214"/>
            <a:ext cx="1524000" cy="384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6477000" y="2501864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8001000" y="2498020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96000" y="2731258"/>
            <a:ext cx="1295400" cy="192360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b="1" dirty="0" smtClean="0"/>
              <a:t> </a:t>
            </a:r>
            <a:r>
              <a:rPr lang="en-US" sz="1700" b="1" dirty="0" smtClean="0">
                <a:latin typeface="Symbol" pitchFamily="18" charset="2"/>
              </a:rPr>
              <a:t>b</a:t>
            </a:r>
            <a:r>
              <a:rPr lang="en-US" sz="1700" b="1" dirty="0" smtClean="0"/>
              <a:t>-blockers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Timolol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Betaxolol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smtClean="0"/>
              <a:t>(</a:t>
            </a:r>
            <a:r>
              <a:rPr lang="en-US" sz="1700" b="1" dirty="0" err="1" smtClean="0">
                <a:solidFill>
                  <a:srgbClr val="FF0000"/>
                </a:solidFill>
              </a:rPr>
              <a:t>Optipres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b="1" dirty="0" smtClean="0">
                <a:solidFill>
                  <a:srgbClr val="FF0000"/>
                </a:solidFill>
              </a:rPr>
              <a:t>eye drops</a:t>
            </a:r>
            <a:r>
              <a:rPr lang="en-US" sz="1700" dirty="0" smtClean="0"/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Levobunolol</a:t>
            </a:r>
            <a:endParaRPr lang="en-US" sz="1700" dirty="0"/>
          </a:p>
        </p:txBody>
      </p:sp>
      <p:sp>
        <p:nvSpPr>
          <p:cNvPr id="25" name="TextBox 24"/>
          <p:cNvSpPr txBox="1"/>
          <p:nvPr/>
        </p:nvSpPr>
        <p:spPr>
          <a:xfrm>
            <a:off x="3962400" y="2895600"/>
            <a:ext cx="1447800" cy="155734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b="1" dirty="0" smtClean="0"/>
              <a:t> </a:t>
            </a:r>
            <a:r>
              <a:rPr lang="en-US" sz="1700" b="1" dirty="0" smtClean="0">
                <a:latin typeface="Symbol" pitchFamily="18" charset="2"/>
              </a:rPr>
              <a:t>a</a:t>
            </a:r>
            <a:r>
              <a:rPr lang="en-US" sz="1700" b="1" baseline="-25000" dirty="0" smtClean="0"/>
              <a:t>2</a:t>
            </a:r>
            <a:r>
              <a:rPr lang="en-US" sz="1700" b="1" dirty="0" smtClean="0"/>
              <a:t>-agonist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Brimonidine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smtClean="0"/>
              <a:t>(</a:t>
            </a:r>
            <a:r>
              <a:rPr lang="en-US" sz="1700" b="1" dirty="0" err="1" smtClean="0">
                <a:solidFill>
                  <a:srgbClr val="FF0000"/>
                </a:solidFill>
              </a:rPr>
              <a:t>Brimodin</a:t>
            </a:r>
            <a:r>
              <a:rPr lang="en-US" sz="1700" b="1" dirty="0" smtClean="0">
                <a:solidFill>
                  <a:srgbClr val="FF0000"/>
                </a:solidFill>
              </a:rPr>
              <a:t> eye drops</a:t>
            </a:r>
            <a:r>
              <a:rPr lang="en-US" sz="1700" dirty="0" smtClean="0"/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Apraclonidine</a:t>
            </a:r>
            <a:endParaRPr lang="en-US" sz="1700" b="1" dirty="0">
              <a:solidFill>
                <a:srgbClr val="4B63C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43800" y="2731258"/>
            <a:ext cx="1524000" cy="401648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b="1" dirty="0" smtClean="0"/>
              <a:t>       CAIs</a:t>
            </a:r>
            <a:r>
              <a:rPr lang="en-US" sz="1700" dirty="0" smtClean="0"/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smtClean="0"/>
              <a:t>(Carbonic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Anhydrase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smtClean="0"/>
              <a:t>Inhibitors)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Acetazolamide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smtClean="0"/>
              <a:t>Tablets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smtClean="0"/>
              <a:t>(systemic)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Dorzolamide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smtClean="0"/>
              <a:t>(topical)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b="1" dirty="0" err="1" smtClean="0">
                <a:solidFill>
                  <a:srgbClr val="FF0000"/>
                </a:solidFill>
              </a:rPr>
              <a:t>Dorzox</a:t>
            </a:r>
            <a:r>
              <a:rPr lang="en-US" sz="1700" b="1" dirty="0" smtClean="0">
                <a:solidFill>
                  <a:srgbClr val="FF0000"/>
                </a:solidFill>
              </a:rPr>
              <a:t> eye drops</a:t>
            </a:r>
            <a:r>
              <a:rPr lang="en-US" sz="1700" dirty="0" smtClean="0"/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700" dirty="0" err="1" smtClean="0"/>
              <a:t>Brinzolamide</a:t>
            </a:r>
            <a:r>
              <a:rPr lang="en-US" sz="1700" dirty="0" smtClean="0"/>
              <a:t> (topical)</a:t>
            </a:r>
            <a:endParaRPr lang="en-US" sz="1700" dirty="0"/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1995327" y="2115632"/>
            <a:ext cx="271911" cy="304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66800" y="2286000"/>
            <a:ext cx="2133600" cy="1860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2971800" y="2532410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837406" y="2517650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57200" y="3656806"/>
            <a:ext cx="456406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3943796"/>
            <a:ext cx="1905000" cy="255146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smtClean="0"/>
              <a:t>Prostaglandin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smtClean="0"/>
              <a:t>Analogues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dirty="0" err="1" smtClean="0"/>
              <a:t>Latanoprost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dirty="0" smtClean="0"/>
              <a:t>(</a:t>
            </a:r>
            <a:r>
              <a:rPr lang="en-US" sz="1700" b="1" dirty="0" smtClean="0">
                <a:solidFill>
                  <a:srgbClr val="FF0000"/>
                </a:solidFill>
              </a:rPr>
              <a:t>9 pm </a:t>
            </a:r>
            <a:r>
              <a:rPr lang="en-US" sz="1700" b="1" dirty="0" err="1" smtClean="0">
                <a:solidFill>
                  <a:srgbClr val="FF0000"/>
                </a:solidFill>
              </a:rPr>
              <a:t>e.d</a:t>
            </a:r>
            <a:r>
              <a:rPr lang="en-US" sz="1700" dirty="0" smtClean="0"/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dirty="0" err="1" smtClean="0"/>
              <a:t>Bimatoprost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dirty="0" err="1" smtClean="0"/>
              <a:t>Travoprost</a:t>
            </a:r>
            <a:endParaRPr lang="en-US" sz="17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dirty="0" smtClean="0"/>
              <a:t>(</a:t>
            </a:r>
            <a:r>
              <a:rPr lang="en-US" sz="1700" b="1" dirty="0" err="1" smtClean="0">
                <a:solidFill>
                  <a:srgbClr val="FF0000"/>
                </a:solidFill>
              </a:rPr>
              <a:t>Xovatra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e.d</a:t>
            </a:r>
            <a:r>
              <a:rPr lang="en-US" sz="1700" dirty="0" smtClean="0"/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dirty="0" err="1" smtClean="0"/>
              <a:t>Tafluprost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2133600" y="4495800"/>
            <a:ext cx="1371600" cy="171431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smtClean="0"/>
              <a:t>Cholinergic/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err="1" smtClean="0"/>
              <a:t>Miotics</a:t>
            </a:r>
            <a:endParaRPr lang="en-US" sz="1700" b="1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dirty="0" err="1" smtClean="0"/>
              <a:t>Pilocarpine</a:t>
            </a:r>
            <a:endParaRPr lang="en-US" sz="2400" dirty="0" smtClean="0"/>
          </a:p>
          <a:p>
            <a:pPr marL="404813" lvl="1" indent="-344488">
              <a:spcBef>
                <a:spcPct val="20000"/>
              </a:spcBef>
              <a:spcAft>
                <a:spcPct val="40000"/>
              </a:spcAft>
              <a:buClr>
                <a:schemeClr val="accent1"/>
              </a:buClr>
              <a:defRPr/>
            </a:pPr>
            <a:r>
              <a:rPr lang="en-US" sz="1700" b="1" dirty="0" smtClean="0"/>
              <a:t>Adrenergic</a:t>
            </a:r>
          </a:p>
          <a:p>
            <a:pPr marL="404813" lvl="1" indent="-344488">
              <a:spcBef>
                <a:spcPct val="20000"/>
              </a:spcBef>
              <a:spcAft>
                <a:spcPct val="40000"/>
              </a:spcAft>
              <a:buClr>
                <a:schemeClr val="accent1"/>
              </a:buClr>
              <a:defRPr/>
            </a:pPr>
            <a:r>
              <a:rPr lang="en-US" sz="1700" dirty="0" err="1" smtClean="0"/>
              <a:t>Dipivefrin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2133600" y="2757960"/>
            <a:ext cx="1219200" cy="9818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err="1" smtClean="0"/>
              <a:t>Trabecular</a:t>
            </a:r>
            <a:endParaRPr lang="en-US" sz="1700" b="1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smtClean="0"/>
              <a:t> meshwork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smtClean="0"/>
              <a:t>outflow</a:t>
            </a:r>
            <a:endParaRPr lang="en-US" sz="17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2743200"/>
            <a:ext cx="1371600" cy="6678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err="1" smtClean="0"/>
              <a:t>Uveoscleral</a:t>
            </a:r>
            <a:endParaRPr lang="en-US" sz="1700" b="1" dirty="0" smtClean="0"/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700" b="1" dirty="0" smtClean="0"/>
              <a:t>outflow</a:t>
            </a:r>
            <a:endParaRPr lang="en-US" sz="1700" b="1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1371600" y="3429000"/>
            <a:ext cx="1676400" cy="10668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6200000" flipH="1">
            <a:off x="2667001" y="4114799"/>
            <a:ext cx="762000" cy="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886200" y="1524000"/>
            <a:ext cx="1524000" cy="384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5" idx="0"/>
          </p:cNvCxnSpPr>
          <p:nvPr/>
        </p:nvCxnSpPr>
        <p:spPr>
          <a:xfrm rot="16200000" flipH="1">
            <a:off x="3982244" y="2191544"/>
            <a:ext cx="1370806" cy="3730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4" grpId="0" animBg="1"/>
      <p:bldP spid="25" grpId="0" animBg="1"/>
      <p:bldP spid="26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0"/>
            <a:ext cx="20574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IN" sz="2400" dirty="0" smtClean="0"/>
              <a:t>Produced by </a:t>
            </a:r>
            <a:r>
              <a:rPr lang="en-IN" sz="2400" dirty="0" err="1" smtClean="0"/>
              <a:t>ciliary</a:t>
            </a:r>
            <a:r>
              <a:rPr lang="en-IN" sz="2400" dirty="0" smtClean="0"/>
              <a:t> process</a:t>
            </a:r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r>
              <a:rPr lang="en-IN" sz="2400" dirty="0" smtClean="0"/>
              <a:t>Moves backwards</a:t>
            </a:r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    </a:t>
            </a:r>
            <a:r>
              <a:rPr lang="en-IN" dirty="0" err="1" smtClean="0"/>
              <a:t>Ciliary</a:t>
            </a:r>
            <a:r>
              <a:rPr lang="en-IN" dirty="0" smtClean="0"/>
              <a:t> body </a:t>
            </a:r>
          </a:p>
          <a:p>
            <a:pPr>
              <a:buNone/>
            </a:pPr>
            <a:endParaRPr lang="en-IN" dirty="0" smtClean="0"/>
          </a:p>
          <a:p>
            <a:pPr algn="ctr">
              <a:buNone/>
            </a:pPr>
            <a:r>
              <a:rPr lang="en-IN" dirty="0" smtClean="0"/>
              <a:t> </a:t>
            </a:r>
          </a:p>
          <a:p>
            <a:pPr algn="ctr">
              <a:buNone/>
            </a:pPr>
            <a:endParaRPr lang="en-IN" dirty="0" smtClean="0"/>
          </a:p>
          <a:p>
            <a:pPr>
              <a:buNone/>
            </a:pPr>
            <a:r>
              <a:rPr lang="en-IN" dirty="0" err="1" smtClean="0"/>
              <a:t>supraciliary</a:t>
            </a:r>
            <a:r>
              <a:rPr lang="en-IN" dirty="0" smtClean="0"/>
              <a:t> &amp; </a:t>
            </a:r>
            <a:r>
              <a:rPr lang="en-IN" dirty="0" err="1" smtClean="0"/>
              <a:t>suprachoroidal</a:t>
            </a:r>
            <a:r>
              <a:rPr lang="en-IN" dirty="0" smtClean="0"/>
              <a:t> spaces</a:t>
            </a:r>
          </a:p>
          <a:p>
            <a:pPr algn="ctr">
              <a:buNone/>
            </a:pPr>
            <a:endParaRPr lang="en-IN" dirty="0" smtClean="0"/>
          </a:p>
          <a:p>
            <a:pPr algn="ctr">
              <a:buNone/>
            </a:pPr>
            <a:endParaRPr lang="en-IN" dirty="0" smtClean="0"/>
          </a:p>
          <a:p>
            <a:pPr algn="ctr">
              <a:buNone/>
            </a:pPr>
            <a:r>
              <a:rPr lang="en-IN" dirty="0" smtClean="0"/>
              <a:t>Sclera </a:t>
            </a: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934200" y="0"/>
            <a:ext cx="2209800" cy="6858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IN" sz="2400" dirty="0" smtClean="0"/>
              <a:t>Produced by </a:t>
            </a:r>
            <a:r>
              <a:rPr lang="en-IN" sz="2400" dirty="0" err="1" smtClean="0"/>
              <a:t>ciliary</a:t>
            </a:r>
            <a:r>
              <a:rPr lang="en-IN" sz="2400" dirty="0" smtClean="0"/>
              <a:t> process</a:t>
            </a:r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r>
              <a:rPr lang="en-IN" sz="2400" dirty="0" smtClean="0"/>
              <a:t>Enters posterior chamber </a:t>
            </a:r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r>
              <a:rPr lang="en-IN" sz="2400" dirty="0" smtClean="0"/>
              <a:t>Moves out through pupil</a:t>
            </a:r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r>
              <a:rPr lang="en-IN" sz="2400" dirty="0" err="1" smtClean="0"/>
              <a:t>Irido</a:t>
            </a:r>
            <a:r>
              <a:rPr lang="en-IN" sz="2400" dirty="0" smtClean="0"/>
              <a:t>-corneal angle.</a:t>
            </a:r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r>
              <a:rPr lang="en-IN" sz="2400" dirty="0" smtClean="0"/>
              <a:t>Drained through </a:t>
            </a:r>
            <a:r>
              <a:rPr lang="en-IN" sz="2400" dirty="0" err="1" smtClean="0"/>
              <a:t>trabecular</a:t>
            </a:r>
            <a:r>
              <a:rPr lang="en-IN" sz="2400" dirty="0" smtClean="0"/>
              <a:t> meshwork</a:t>
            </a:r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r>
              <a:rPr lang="en-IN" sz="2400" dirty="0" smtClean="0"/>
              <a:t>Enters </a:t>
            </a:r>
            <a:r>
              <a:rPr lang="en-IN" sz="2400" dirty="0" err="1" smtClean="0"/>
              <a:t>schlemm’s</a:t>
            </a:r>
            <a:r>
              <a:rPr lang="en-IN" sz="2400" dirty="0" smtClean="0"/>
              <a:t> canal</a:t>
            </a:r>
          </a:p>
          <a:p>
            <a:pPr algn="ctr">
              <a:buNone/>
            </a:pPr>
            <a:endParaRPr lang="en-IN" sz="2400" dirty="0" smtClean="0"/>
          </a:p>
          <a:p>
            <a:pPr algn="ctr">
              <a:buNone/>
            </a:pPr>
            <a:r>
              <a:rPr lang="en-IN" sz="2400" dirty="0" smtClean="0"/>
              <a:t>Drained in aq. vein</a:t>
            </a:r>
          </a:p>
          <a:p>
            <a:pPr algn="ctr">
              <a:buNone/>
            </a:pPr>
            <a:endParaRPr lang="en-IN" sz="1800" dirty="0" smtClean="0"/>
          </a:p>
          <a:p>
            <a:pPr algn="ctr">
              <a:buNone/>
            </a:pPr>
            <a:endParaRPr lang="en-IN" sz="1800" dirty="0" smtClean="0"/>
          </a:p>
          <a:p>
            <a:pPr algn="ctr">
              <a:buNone/>
            </a:pPr>
            <a:endParaRPr lang="en-IN" sz="1800" dirty="0" smtClean="0"/>
          </a:p>
          <a:p>
            <a:pPr algn="ctr">
              <a:buNone/>
            </a:pPr>
            <a:endParaRPr lang="en-IN" sz="1800" dirty="0"/>
          </a:p>
        </p:txBody>
      </p:sp>
      <p:pic>
        <p:nvPicPr>
          <p:cNvPr id="4" name="Picture 2" descr="http://www.jci.org/articles/view/43085/files/JCI43085.f1/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953000" cy="68580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rot="5400000">
            <a:off x="7809703" y="799303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7811295" y="1561306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7811295" y="2399506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7581900" y="3314701"/>
            <a:ext cx="838201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811295" y="4914103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7809703" y="5904703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875503" y="799306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66800" y="2209801"/>
            <a:ext cx="0" cy="9144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877095" y="1485106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877095" y="4380703"/>
            <a:ext cx="381002" cy="15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34000" y="0"/>
            <a:ext cx="16764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err="1" smtClean="0"/>
              <a:t>Trabecular</a:t>
            </a:r>
            <a:r>
              <a:rPr lang="en-IN" sz="2400" dirty="0" smtClean="0"/>
              <a:t> </a:t>
            </a:r>
          </a:p>
          <a:p>
            <a:r>
              <a:rPr lang="en-IN" sz="2400" dirty="0" smtClean="0"/>
              <a:t>meshwork flow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57400" y="0"/>
            <a:ext cx="1219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/>
              <a:t>  </a:t>
            </a:r>
            <a:r>
              <a:rPr lang="en-IN" sz="2400" dirty="0" err="1" smtClean="0"/>
              <a:t>Uveo-scleral</a:t>
            </a:r>
            <a:endParaRPr lang="en-IN" sz="2400" dirty="0" smtClean="0"/>
          </a:p>
          <a:p>
            <a:r>
              <a:rPr lang="en-IN" sz="2400" dirty="0" smtClean="0"/>
              <a:t> outflow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00" y="39469"/>
            <a:ext cx="1905000" cy="646331"/>
          </a:xfrm>
          <a:prstGeom prst="rect">
            <a:avLst/>
          </a:prstGeom>
          <a:solidFill>
            <a:srgbClr val="F94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Aqueous suppressors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5020270"/>
            <a:ext cx="1219200" cy="646331"/>
          </a:xfrm>
          <a:prstGeom prst="rect">
            <a:avLst/>
          </a:prstGeom>
          <a:solidFill>
            <a:srgbClr val="F94B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Aqueous </a:t>
            </a:r>
            <a:r>
              <a:rPr lang="en-US" dirty="0" err="1" smtClean="0">
                <a:solidFill>
                  <a:schemeClr val="bg1"/>
                </a:solidFill>
              </a:rPr>
              <a:t>supressors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39469"/>
            <a:ext cx="1905000" cy="646331"/>
          </a:xfrm>
          <a:prstGeom prst="rect">
            <a:avLst/>
          </a:prstGeom>
          <a:solidFill>
            <a:srgbClr val="FA6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Aqueous suppressors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2401669"/>
            <a:ext cx="1905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Outflow Facilitators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3048000"/>
            <a:ext cx="1905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Outflow Facilitators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2057400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93"/>
            <a:ext cx="2133600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 cstate="print"/>
          <a:srcRect l="13470" t="25000" r="9810" b="6250"/>
          <a:stretch>
            <a:fillRect/>
          </a:stretch>
        </p:blipFill>
        <p:spPr bwMode="auto">
          <a:xfrm>
            <a:off x="0" y="1143000"/>
            <a:ext cx="91440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Currently</a:t>
            </a:r>
            <a:r>
              <a:rPr kumimoji="0" lang="en-IN" sz="33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available drugs </a:t>
            </a:r>
            <a:endParaRPr kumimoji="0" lang="en-IN" sz="33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>
                <a:solidFill>
                  <a:schemeClr val="tx1"/>
                </a:solidFill>
              </a:rPr>
              <a:t>Combining Anti-Glaucoma drugs</a:t>
            </a:r>
            <a:endParaRPr lang="en-IN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8503920" cy="5334000"/>
          </a:xfrm>
        </p:spPr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en-IN" sz="2600" dirty="0" smtClean="0"/>
              <a:t>IOP is not adequately regulated with </a:t>
            </a:r>
            <a:r>
              <a:rPr lang="en-IN" sz="2600" dirty="0" err="1" smtClean="0"/>
              <a:t>monotherapy</a:t>
            </a:r>
            <a:r>
              <a:rPr lang="en-IN" sz="2600" dirty="0" smtClean="0"/>
              <a:t>.</a:t>
            </a:r>
          </a:p>
          <a:p>
            <a:pPr>
              <a:buClrTx/>
            </a:pPr>
            <a:r>
              <a:rPr lang="en-IN" sz="2600" dirty="0" smtClean="0"/>
              <a:t>Causes-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IN" sz="2600" dirty="0" smtClean="0"/>
              <a:t>Initial insufficient effect of drug.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IN" sz="2600" dirty="0" smtClean="0"/>
              <a:t>Development of tolerance during long term therapy.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IN" sz="2600" dirty="0" smtClean="0"/>
              <a:t>Or by progress of the disease.</a:t>
            </a:r>
          </a:p>
          <a:p>
            <a:pPr marL="514350" indent="-514350">
              <a:buClrTx/>
            </a:pPr>
            <a:r>
              <a:rPr lang="en-IN" sz="2600" dirty="0" smtClean="0"/>
              <a:t>Advantage:-</a:t>
            </a:r>
          </a:p>
          <a:p>
            <a:pPr marL="514350" lvl="0" indent="-514350">
              <a:buClrTx/>
              <a:buFont typeface="+mj-lt"/>
              <a:buAutoNum type="arabicPeriod"/>
              <a:defRPr/>
            </a:pPr>
            <a:r>
              <a:rPr lang="en-US" sz="2600" dirty="0" smtClean="0">
                <a:cs typeface="Arial" charset="0"/>
              </a:rPr>
              <a:t>Eliminates potential risk of confusion between 2 bottles</a:t>
            </a:r>
            <a:endParaRPr lang="en-US" sz="2600" dirty="0" smtClean="0">
              <a:cs typeface="Times New Roman" pitchFamily="18" charset="0"/>
            </a:endParaRPr>
          </a:p>
          <a:p>
            <a:pPr marL="514350" lvl="0" indent="-514350">
              <a:buClrTx/>
              <a:buFont typeface="+mj-lt"/>
              <a:buAutoNum type="arabicPeriod"/>
              <a:defRPr/>
            </a:pPr>
            <a:r>
              <a:rPr lang="en-US" sz="2600" dirty="0" smtClean="0">
                <a:cs typeface="Arial" charset="0"/>
              </a:rPr>
              <a:t>Fewer daily drops than concomitant therapy</a:t>
            </a:r>
            <a:endParaRPr lang="en-US" sz="2600" dirty="0" smtClean="0">
              <a:cs typeface="Times New Roman" pitchFamily="18" charset="0"/>
            </a:endParaRPr>
          </a:p>
          <a:p>
            <a:pPr marL="514350" lvl="0" indent="-514350">
              <a:buClrTx/>
              <a:buFont typeface="+mj-lt"/>
              <a:buAutoNum type="arabicPeriod"/>
              <a:defRPr/>
            </a:pPr>
            <a:r>
              <a:rPr lang="en-US" sz="2600" dirty="0" smtClean="0">
                <a:cs typeface="Arial" charset="0"/>
              </a:rPr>
              <a:t>Convenient dosing regimen</a:t>
            </a:r>
            <a:endParaRPr lang="en-US" sz="2600" dirty="0" smtClean="0">
              <a:cs typeface="Times New Roman" pitchFamily="18" charset="0"/>
            </a:endParaRPr>
          </a:p>
          <a:p>
            <a:pPr marL="514350" lvl="0" indent="-514350">
              <a:buClrTx/>
              <a:buFont typeface="+mj-lt"/>
              <a:buAutoNum type="arabicPeriod"/>
              <a:defRPr/>
            </a:pPr>
            <a:r>
              <a:rPr lang="en-US" sz="2600" dirty="0" smtClean="0">
                <a:cs typeface="Arial" charset="0"/>
              </a:rPr>
              <a:t>Risk of elimination of first drop from conjunctival sac by instillation of second drops is completely eliminated. </a:t>
            </a:r>
            <a:endParaRPr lang="en-US" sz="2600" dirty="0" smtClean="0">
              <a:cs typeface="Times New Roman" pitchFamily="18" charset="0"/>
            </a:endParaRPr>
          </a:p>
          <a:p>
            <a:pPr marL="514350" lvl="0" indent="-514350">
              <a:buClrTx/>
              <a:buFont typeface="+mj-lt"/>
              <a:buAutoNum type="arabicPeriod"/>
              <a:defRPr/>
            </a:pPr>
            <a:r>
              <a:rPr lang="en-US" sz="2600" dirty="0" smtClean="0">
                <a:cs typeface="Arial" charset="0"/>
              </a:rPr>
              <a:t>Ensures increased patient convenience &amp; compliance </a:t>
            </a:r>
            <a:endParaRPr lang="en-US" sz="2600" dirty="0" smtClean="0">
              <a:cs typeface="Times New Roman" pitchFamily="18" charset="0"/>
            </a:endParaRPr>
          </a:p>
          <a:p>
            <a:pPr marL="514350" lvl="0" indent="-514350" algn="just">
              <a:buClrTx/>
              <a:buFont typeface="+mj-lt"/>
              <a:buAutoNum type="arabicPeriod"/>
              <a:defRPr/>
            </a:pPr>
            <a:r>
              <a:rPr lang="en-US" sz="2600" dirty="0" smtClean="0">
                <a:cs typeface="Arial" charset="0"/>
              </a:rPr>
              <a:t>Improves therapeutic efficacy.</a:t>
            </a:r>
            <a:endParaRPr lang="en-US" sz="2600" dirty="0" smtClean="0">
              <a:cs typeface="Times New Roman" pitchFamily="18" charset="0"/>
            </a:endParaRPr>
          </a:p>
          <a:p>
            <a:pPr marL="514350" indent="-514350">
              <a:buClrTx/>
            </a:pPr>
            <a:endParaRPr lang="en-IN" dirty="0" smtClean="0"/>
          </a:p>
          <a:p>
            <a:pPr>
              <a:buClrTx/>
              <a:buNone/>
            </a:pPr>
            <a:endParaRPr lang="en-IN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" y="3276600"/>
            <a:ext cx="8915400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The idea of combining two or more drugs is to produce the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additivity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of desired therapeutic effect but not of the side effects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6629400"/>
            <a:ext cx="22958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 algn="r">
              <a:spcBef>
                <a:spcPct val="20000"/>
              </a:spcBef>
              <a:buSzPct val="85000"/>
              <a:defRPr/>
            </a:pPr>
            <a:r>
              <a:rPr lang="en-US" sz="1100" i="1" dirty="0" smtClean="0">
                <a:latin typeface="Times New Roman" pitchFamily="18" charset="0"/>
              </a:rPr>
              <a:t>Am J Ophthalmol 2000, 130:832-833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3914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Approved Combinations : Currently Available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600200"/>
            <a:ext cx="6208713" cy="4343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endParaRPr lang="en-US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r>
              <a:rPr lang="en-US" b="1" dirty="0" err="1" smtClean="0">
                <a:solidFill>
                  <a:schemeClr val="accent2"/>
                </a:solidFill>
                <a:latin typeface="Times New Roman" pitchFamily="18" charset="0"/>
              </a:rPr>
              <a:t>Dorzolamide</a:t>
            </a:r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 + </a:t>
            </a:r>
            <a:r>
              <a:rPr lang="en-US" b="1" dirty="0" err="1" smtClean="0">
                <a:solidFill>
                  <a:schemeClr val="accent2"/>
                </a:solidFill>
                <a:latin typeface="Times New Roman" pitchFamily="18" charset="0"/>
              </a:rPr>
              <a:t>Timolol</a:t>
            </a:r>
            <a:r>
              <a:rPr lang="en-US" b="1" dirty="0" smtClean="0">
                <a:solidFill>
                  <a:schemeClr val="accent2"/>
                </a:solidFill>
                <a:latin typeface="Times New Roman" pitchFamily="18" charset="0"/>
              </a:rPr>
              <a:t> (</a:t>
            </a:r>
            <a:r>
              <a:rPr lang="en-US" sz="1900" b="1" dirty="0" smtClean="0">
                <a:solidFill>
                  <a:schemeClr val="accent2"/>
                </a:solidFill>
                <a:latin typeface="Times New Roman" pitchFamily="18" charset="0"/>
              </a:rPr>
              <a:t>DORZOX-T)</a:t>
            </a: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endParaRPr lang="en-US" sz="19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r>
              <a:rPr lang="en-US" b="1" dirty="0" err="1" smtClean="0">
                <a:latin typeface="Times New Roman" pitchFamily="18" charset="0"/>
              </a:rPr>
              <a:t>Latanoprost</a:t>
            </a:r>
            <a:r>
              <a:rPr lang="en-US" b="1" dirty="0" smtClean="0">
                <a:latin typeface="Times New Roman" pitchFamily="18" charset="0"/>
              </a:rPr>
              <a:t> + </a:t>
            </a:r>
            <a:r>
              <a:rPr lang="en-US" b="1" dirty="0" err="1" smtClean="0">
                <a:latin typeface="Times New Roman" pitchFamily="18" charset="0"/>
              </a:rPr>
              <a:t>Timolol</a:t>
            </a:r>
            <a:r>
              <a:rPr lang="en-US" b="1" dirty="0" smtClean="0">
                <a:latin typeface="Times New Roman" pitchFamily="18" charset="0"/>
              </a:rPr>
              <a:t>  ( </a:t>
            </a:r>
            <a:r>
              <a:rPr lang="en-US" sz="1900" b="1" dirty="0" smtClean="0">
                <a:latin typeface="Times New Roman" pitchFamily="18" charset="0"/>
              </a:rPr>
              <a:t>LATIM</a:t>
            </a:r>
            <a:r>
              <a:rPr lang="en-US" b="1" dirty="0" smtClean="0">
                <a:latin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endParaRPr lang="en-US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r>
              <a:rPr lang="en-US" b="1" dirty="0" err="1" smtClean="0">
                <a:solidFill>
                  <a:srgbClr val="FF5050"/>
                </a:solidFill>
                <a:latin typeface="Times New Roman" pitchFamily="18" charset="0"/>
              </a:rPr>
              <a:t>Brimonidine</a:t>
            </a:r>
            <a:r>
              <a:rPr lang="en-US" b="1" dirty="0" smtClean="0">
                <a:solidFill>
                  <a:srgbClr val="FF5050"/>
                </a:solidFill>
                <a:latin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5050"/>
                </a:solidFill>
                <a:latin typeface="Times New Roman" pitchFamily="18" charset="0"/>
              </a:rPr>
              <a:t>Timolol</a:t>
            </a:r>
            <a:r>
              <a:rPr lang="en-US" b="1" dirty="0" smtClean="0">
                <a:solidFill>
                  <a:srgbClr val="FF5050"/>
                </a:solidFill>
                <a:latin typeface="Times New Roman" pitchFamily="18" charset="0"/>
              </a:rPr>
              <a:t>  </a:t>
            </a:r>
            <a:r>
              <a:rPr lang="en-US" sz="1700" b="1" dirty="0" smtClean="0">
                <a:solidFill>
                  <a:srgbClr val="FF5050"/>
                </a:solidFill>
                <a:latin typeface="Times New Roman" pitchFamily="18" charset="0"/>
              </a:rPr>
              <a:t>(BRIMOCOM)</a:t>
            </a: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endParaRPr lang="en-US" sz="1700" b="1" dirty="0" smtClean="0">
              <a:solidFill>
                <a:srgbClr val="FF505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Travoprost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+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Timolol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endParaRPr lang="en-US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ClrTx/>
              <a:buSzPct val="85000"/>
              <a:buFont typeface="Wingdings" pitchFamily="2" charset="2"/>
              <a:buChar char="o"/>
            </a:pPr>
            <a:r>
              <a:rPr lang="en-US" b="1" dirty="0" err="1" smtClean="0">
                <a:solidFill>
                  <a:srgbClr val="FF66CC"/>
                </a:solidFill>
                <a:latin typeface="Times New Roman" pitchFamily="18" charset="0"/>
              </a:rPr>
              <a:t>Bimatoprost</a:t>
            </a:r>
            <a:r>
              <a:rPr lang="en-US" b="1" dirty="0" smtClean="0">
                <a:solidFill>
                  <a:srgbClr val="FF66CC"/>
                </a:solidFill>
                <a:latin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66CC"/>
                </a:solidFill>
                <a:latin typeface="Times New Roman" pitchFamily="18" charset="0"/>
              </a:rPr>
              <a:t>Timolol</a:t>
            </a:r>
            <a:endParaRPr lang="en-US" b="1" dirty="0" smtClean="0">
              <a:solidFill>
                <a:srgbClr val="FF66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895600"/>
            <a:ext cx="2971800" cy="91135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IN" dirty="0" err="1" smtClean="0">
                <a:solidFill>
                  <a:srgbClr val="FF0000"/>
                </a:solidFill>
              </a:rPr>
              <a:t>Cipla’s</a:t>
            </a:r>
            <a:r>
              <a:rPr lang="en-IN" dirty="0" smtClean="0">
                <a:solidFill>
                  <a:srgbClr val="FF0000"/>
                </a:solidFill>
              </a:rPr>
              <a:t> complete</a:t>
            </a:r>
            <a:br>
              <a:rPr lang="en-IN" dirty="0" smtClean="0">
                <a:solidFill>
                  <a:srgbClr val="FF0000"/>
                </a:solidFill>
              </a:rPr>
            </a:br>
            <a:r>
              <a:rPr lang="en-IN" dirty="0" smtClean="0">
                <a:solidFill>
                  <a:srgbClr val="FF0000"/>
                </a:solidFill>
              </a:rPr>
              <a:t> glaucoma basket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4" name="Picture 8" descr="OPTIPRES copy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4953000" y="0"/>
            <a:ext cx="15240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 descr="Dorzox-T copy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/>
          <a:stretch>
            <a:fillRect/>
          </a:stretch>
        </p:blipFill>
        <p:spPr bwMode="auto">
          <a:xfrm>
            <a:off x="1219200" y="4953000"/>
            <a:ext cx="15240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RIMODIN EYE DROPS copy"/>
          <p:cNvPicPr>
            <a:picLocks noChangeAspect="1" noChangeArrowheads="1"/>
          </p:cNvPicPr>
          <p:nvPr/>
        </p:nvPicPr>
        <p:blipFill>
          <a:blip r:embed="rId4" cstate="print">
            <a:lum bright="-30000"/>
          </a:blip>
          <a:srcRect/>
          <a:stretch>
            <a:fillRect/>
          </a:stretch>
        </p:blipFill>
        <p:spPr bwMode="auto">
          <a:xfrm>
            <a:off x="381000" y="609600"/>
            <a:ext cx="16002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Z:\foresight\CDR Foresight\CDR\team 1 pack shot\brimodin 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0"/>
            <a:ext cx="16002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C:\Users\pooja.g\AppData\Local\Microsoft\Windows\Temporary Internet Files\Content.Outlook\B2JOEGHF\Dorzox Eye Drops 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819400"/>
            <a:ext cx="1585912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Latim Packshot"/>
          <p:cNvPicPr>
            <a:picLocks noChangeAspect="1" noChangeArrowheads="1"/>
          </p:cNvPicPr>
          <p:nvPr/>
        </p:nvPicPr>
        <p:blipFill>
          <a:blip r:embed="rId7" cstate="print">
            <a:lum bright="-30000"/>
          </a:blip>
          <a:srcRect/>
          <a:stretch>
            <a:fillRect/>
          </a:stretch>
        </p:blipFill>
        <p:spPr bwMode="auto">
          <a:xfrm>
            <a:off x="3429000" y="5105400"/>
            <a:ext cx="17526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http://www.ciplamed.com/ciplamed/images/ophthalmology/product_index/BRIMOCO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953000"/>
            <a:ext cx="15240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 descr="C:\Users\pooja.g\AppData\Local\Microsoft\Windows\Temporary Internet Files\Content.Outlook\B2JOEGHF\9 pm Eye drops_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609600"/>
            <a:ext cx="1523999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Z:\foresight\Snehal\xovatra2.5ml_1351.jpg"/>
          <p:cNvPicPr>
            <a:picLocks noChangeAspect="1" noChangeArrowheads="1"/>
          </p:cNvPicPr>
          <p:nvPr/>
        </p:nvPicPr>
        <p:blipFill>
          <a:blip r:embed="rId10" cstate="print"/>
          <a:srcRect l="10240" t="15909" r="12960" b="18182"/>
          <a:stretch>
            <a:fillRect/>
          </a:stretch>
        </p:blipFill>
        <p:spPr bwMode="auto">
          <a:xfrm>
            <a:off x="7391400" y="2819400"/>
            <a:ext cx="16764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124200" y="4572000"/>
            <a:ext cx="27432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Fixed</a:t>
            </a:r>
            <a:r>
              <a:rPr lang="en-IN" sz="2000" dirty="0" smtClean="0"/>
              <a:t> </a:t>
            </a:r>
            <a:r>
              <a:rPr lang="en-IN" sz="2000" b="1" dirty="0" smtClean="0"/>
              <a:t>dose combination</a:t>
            </a:r>
          </a:p>
        </p:txBody>
      </p:sp>
      <p:sp>
        <p:nvSpPr>
          <p:cNvPr id="14" name="TextBox 13"/>
          <p:cNvSpPr txBox="1"/>
          <p:nvPr/>
        </p:nvSpPr>
        <p:spPr>
          <a:xfrm rot="1030280">
            <a:off x="5198729" y="2184862"/>
            <a:ext cx="21289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First line agents</a:t>
            </a:r>
          </a:p>
        </p:txBody>
      </p:sp>
      <p:sp>
        <p:nvSpPr>
          <p:cNvPr id="15" name="TextBox 14"/>
          <p:cNvSpPr txBox="1"/>
          <p:nvPr/>
        </p:nvSpPr>
        <p:spPr>
          <a:xfrm rot="19569789">
            <a:off x="1689054" y="2411434"/>
            <a:ext cx="206576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Adjuncts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Latest technologies in glaucoma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295400"/>
            <a:ext cx="8503920" cy="5562600"/>
          </a:xfrm>
        </p:spPr>
        <p:txBody>
          <a:bodyPr>
            <a:normAutofit fontScale="92500" lnSpcReduction="20000"/>
          </a:bodyPr>
          <a:lstStyle/>
          <a:p>
            <a:r>
              <a:rPr lang="en-IN" sz="2600" dirty="0" smtClean="0"/>
              <a:t>Diagnosis-Fourier domain (FD) OCT, continuous IOP monitoring system (contact lens), scanning laser </a:t>
            </a:r>
            <a:r>
              <a:rPr lang="en-IN" sz="2600" dirty="0" err="1" smtClean="0"/>
              <a:t>polarimetry</a:t>
            </a:r>
            <a:r>
              <a:rPr lang="en-IN" sz="2600" dirty="0" smtClean="0"/>
              <a:t>, short wavelength automated </a:t>
            </a:r>
            <a:r>
              <a:rPr lang="en-IN" sz="2600" dirty="0" err="1" smtClean="0"/>
              <a:t>perimetry</a:t>
            </a:r>
            <a:endParaRPr lang="en-IN" sz="2600" dirty="0" smtClean="0"/>
          </a:p>
          <a:p>
            <a:endParaRPr lang="en-IN" sz="2600" dirty="0" smtClean="0"/>
          </a:p>
          <a:p>
            <a:r>
              <a:rPr lang="en-IN" sz="2600" dirty="0" smtClean="0"/>
              <a:t>Genetics- genetic screening, genetic counselling, gene therapy</a:t>
            </a:r>
          </a:p>
          <a:p>
            <a:endParaRPr lang="en-IN" sz="2600" dirty="0" smtClean="0"/>
          </a:p>
          <a:p>
            <a:r>
              <a:rPr lang="en-IN" sz="2600" dirty="0" smtClean="0"/>
              <a:t>Medication-preservative free </a:t>
            </a:r>
            <a:r>
              <a:rPr lang="en-IN" sz="2600" dirty="0" err="1" smtClean="0"/>
              <a:t>unims</a:t>
            </a:r>
            <a:r>
              <a:rPr lang="en-IN" sz="2600" dirty="0" smtClean="0"/>
              <a:t> of anti –glaucoma drugs (</a:t>
            </a:r>
            <a:r>
              <a:rPr lang="en-IN" sz="2600" dirty="0" err="1" smtClean="0"/>
              <a:t>tafluprost</a:t>
            </a:r>
            <a:r>
              <a:rPr lang="en-IN" sz="2600" dirty="0" smtClean="0"/>
              <a:t>, </a:t>
            </a:r>
            <a:r>
              <a:rPr lang="en-IN" sz="2600" dirty="0" err="1" smtClean="0"/>
              <a:t>dorzolamide</a:t>
            </a:r>
            <a:r>
              <a:rPr lang="en-IN" sz="2600" dirty="0" smtClean="0"/>
              <a:t>/ </a:t>
            </a:r>
            <a:r>
              <a:rPr lang="en-IN" sz="2600" dirty="0" err="1" smtClean="0"/>
              <a:t>timolol</a:t>
            </a:r>
            <a:r>
              <a:rPr lang="en-IN" sz="2600" dirty="0" smtClean="0"/>
              <a:t> FDC)</a:t>
            </a:r>
          </a:p>
          <a:p>
            <a:endParaRPr lang="en-IN" sz="2600" dirty="0" smtClean="0"/>
          </a:p>
          <a:p>
            <a:r>
              <a:rPr lang="en-IN" sz="2600" dirty="0" smtClean="0"/>
              <a:t>Future drugs- </a:t>
            </a:r>
            <a:r>
              <a:rPr lang="en-IN" sz="2600" dirty="0" err="1" smtClean="0"/>
              <a:t>Bis</a:t>
            </a:r>
            <a:r>
              <a:rPr lang="en-IN" sz="2600" dirty="0" smtClean="0"/>
              <a:t>(7)- </a:t>
            </a:r>
            <a:r>
              <a:rPr lang="en-IN" sz="2600" dirty="0" err="1" smtClean="0"/>
              <a:t>tacrine</a:t>
            </a:r>
            <a:r>
              <a:rPr lang="en-IN" sz="2600" dirty="0" smtClean="0"/>
              <a:t>, vitamin E, N-</a:t>
            </a:r>
            <a:r>
              <a:rPr lang="en-IN" sz="2600" dirty="0" err="1" smtClean="0"/>
              <a:t>actylcystiene</a:t>
            </a:r>
            <a:r>
              <a:rPr lang="en-IN" sz="2600" dirty="0" smtClean="0"/>
              <a:t> &amp; other anti-</a:t>
            </a:r>
            <a:r>
              <a:rPr lang="en-IN" sz="2600" dirty="0" err="1" smtClean="0"/>
              <a:t>oxidants,Mirtogenol,Erythropoietin</a:t>
            </a:r>
            <a:r>
              <a:rPr lang="en-IN" sz="2600" dirty="0" smtClean="0"/>
              <a:t>, </a:t>
            </a:r>
            <a:r>
              <a:rPr lang="en-IN" sz="2600" dirty="0" err="1" smtClean="0"/>
              <a:t>nimodipine</a:t>
            </a:r>
            <a:r>
              <a:rPr lang="en-IN" sz="2600" dirty="0" smtClean="0"/>
              <a:t>, new topical ophthalmic drug delivery device</a:t>
            </a:r>
          </a:p>
          <a:p>
            <a:endParaRPr lang="en-IN" sz="2600" dirty="0" smtClean="0"/>
          </a:p>
          <a:p>
            <a:r>
              <a:rPr lang="en-IN" sz="2600" dirty="0" smtClean="0"/>
              <a:t>Surgeries- </a:t>
            </a:r>
            <a:r>
              <a:rPr lang="en-IN" sz="2600" dirty="0" err="1" smtClean="0"/>
              <a:t>Micropulse</a:t>
            </a:r>
            <a:r>
              <a:rPr lang="en-IN" sz="2600" dirty="0" smtClean="0"/>
              <a:t> Laser </a:t>
            </a:r>
            <a:r>
              <a:rPr lang="en-IN" sz="2600" dirty="0" err="1" smtClean="0"/>
              <a:t>Trabeculoplasty</a:t>
            </a:r>
            <a:r>
              <a:rPr lang="en-IN" sz="2600" dirty="0" smtClean="0"/>
              <a:t> (MLT), </a:t>
            </a:r>
            <a:r>
              <a:rPr lang="en-IN" sz="2600" dirty="0" err="1" smtClean="0"/>
              <a:t>Canaloplasty</a:t>
            </a:r>
            <a:r>
              <a:rPr lang="en-IN" sz="2600" dirty="0" smtClean="0"/>
              <a:t>, Trabectome surgery, Ex-Press Mini Shunt, Glaucoma drainage devices (GDD).</a:t>
            </a:r>
            <a:endParaRPr lang="en-IN" b="1" dirty="0" smtClean="0"/>
          </a:p>
          <a:p>
            <a:endParaRPr lang="en-IN" b="1" dirty="0" smtClean="0"/>
          </a:p>
          <a:p>
            <a:endParaRPr lang="en-IN" b="1" dirty="0" smtClean="0"/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28600" y="6325850"/>
            <a:ext cx="8915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sz="1100" i="1" dirty="0" smtClean="0"/>
              <a:t>http://www.revophth.com/content/d/glaucoma_management/c/27665/</a:t>
            </a:r>
          </a:p>
          <a:p>
            <a:pPr algn="ctr"/>
            <a:r>
              <a:rPr lang="en-IN" sz="1100" i="1" dirty="0" smtClean="0"/>
              <a:t>                                                                                            </a:t>
            </a:r>
            <a:r>
              <a:rPr lang="en-IN" sz="1100" i="1" dirty="0" err="1" smtClean="0"/>
              <a:t>Cinical</a:t>
            </a:r>
            <a:r>
              <a:rPr lang="en-IN" sz="1100" i="1" dirty="0" smtClean="0"/>
              <a:t> ophthalmology.2012;6:1699-1707.</a:t>
            </a:r>
          </a:p>
          <a:p>
            <a:pPr algn="r"/>
            <a:r>
              <a:rPr lang="en-IN" sz="1100" i="1" dirty="0" smtClean="0"/>
              <a:t>http://www.glaucoma.org/treatment/the-future-of-glaucoma-surgery.php</a:t>
            </a:r>
          </a:p>
          <a:p>
            <a:pPr algn="r"/>
            <a:endParaRPr lang="en-IN" sz="1100" i="1" dirty="0" smtClean="0"/>
          </a:p>
          <a:p>
            <a:pPr algn="r"/>
            <a:endParaRPr lang="en-IN" sz="1100" i="1" dirty="0" smtClean="0"/>
          </a:p>
          <a:p>
            <a:endParaRPr lang="en-IN" sz="1100" i="1" dirty="0" smtClean="0"/>
          </a:p>
          <a:p>
            <a:endParaRPr lang="en-IN" sz="1100" i="1" dirty="0" smtClean="0"/>
          </a:p>
          <a:p>
            <a:endParaRPr lang="en-IN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4400" b="1" dirty="0" smtClean="0"/>
              <a:t>Role of GP in glaucoma diagnosis &amp; treatment-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7010400" cy="1752600"/>
          </a:xfrm>
        </p:spPr>
        <p:txBody>
          <a:bodyPr>
            <a:normAutofit/>
          </a:bodyPr>
          <a:lstStyle/>
          <a:p>
            <a:r>
              <a:rPr lang="en-IN" sz="2400" dirty="0" smtClean="0"/>
              <a:t>family practitioner is often</a:t>
            </a:r>
          </a:p>
          <a:p>
            <a:r>
              <a:rPr lang="en-IN" sz="2400" dirty="0" smtClean="0"/>
              <a:t> the first line of medical contact with the patient.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00600" y="1371600"/>
            <a:ext cx="4005072" cy="5257800"/>
          </a:xfrm>
        </p:spPr>
        <p:txBody>
          <a:bodyPr/>
          <a:lstStyle/>
          <a:p>
            <a:r>
              <a:rPr lang="en-US" sz="2400" dirty="0" smtClean="0"/>
              <a:t>Second leading cause of preventable blindness in INDIA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Primary open angle glaucoma </a:t>
            </a:r>
            <a:r>
              <a:rPr lang="en-IN" sz="2400" dirty="0" smtClean="0"/>
              <a:t>is estimated to affect </a:t>
            </a:r>
            <a:r>
              <a:rPr lang="en-IN" sz="2400" dirty="0" smtClean="0">
                <a:solidFill>
                  <a:srgbClr val="C00000"/>
                </a:solidFill>
              </a:rPr>
              <a:t>6.48 million </a:t>
            </a:r>
            <a:r>
              <a:rPr lang="en-IN" sz="2400" dirty="0" smtClean="0"/>
              <a:t>persons. The estimated number with </a:t>
            </a:r>
            <a:r>
              <a:rPr lang="en-IN" sz="2400" dirty="0" smtClean="0">
                <a:solidFill>
                  <a:srgbClr val="C00000"/>
                </a:solidFill>
              </a:rPr>
              <a:t>primary angle-closure glaucoma is 2.54 million</a:t>
            </a:r>
            <a:r>
              <a:rPr lang="en-IN" sz="2400" dirty="0" smtClean="0"/>
              <a:t>.</a:t>
            </a:r>
          </a:p>
          <a:p>
            <a:r>
              <a:rPr lang="en-US" sz="2400" dirty="0" smtClean="0"/>
              <a:t>&gt;90% were not aware of the disease.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16 million Indians will be affected by 2020.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800" dirty="0" smtClean="0"/>
          </a:p>
          <a:p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52400" y="228600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India : Causes of Blindness </a:t>
            </a:r>
          </a:p>
        </p:txBody>
      </p:sp>
      <p:graphicFrame>
        <p:nvGraphicFramePr>
          <p:cNvPr id="5" name="Chart 3"/>
          <p:cNvGraphicFramePr>
            <a:graphicFrameLocks/>
          </p:cNvGraphicFramePr>
          <p:nvPr/>
        </p:nvGraphicFramePr>
        <p:xfrm>
          <a:off x="228600" y="1981200"/>
          <a:ext cx="46482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52400" y="62484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 dirty="0"/>
              <a:t>Ref: Asian J. of Ophthalmology vol.3. No.3. 4, 2001 suppl</a:t>
            </a:r>
            <a:r>
              <a:rPr lang="en-US" sz="1200" i="1" dirty="0" smtClean="0"/>
              <a:t>.</a:t>
            </a:r>
          </a:p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J. of Glaucoma,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19 no (6),2010:391-397</a:t>
            </a:r>
          </a:p>
          <a:p>
            <a:r>
              <a:rPr lang="en-US" sz="1200" i="1" dirty="0" smtClean="0"/>
              <a:t> </a:t>
            </a:r>
            <a:endParaRPr lang="en-US" sz="1200" i="1" dirty="0"/>
          </a:p>
        </p:txBody>
      </p:sp>
      <p:pic>
        <p:nvPicPr>
          <p:cNvPr id="7" name="Picture 6" descr="indiafla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76200"/>
            <a:ext cx="251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Autofit/>
          </a:bodyPr>
          <a:lstStyle/>
          <a:p>
            <a:r>
              <a:rPr lang="en-IN" sz="3600" b="1" dirty="0" smtClean="0"/>
              <a:t>Role of GP in glaucoma</a:t>
            </a:r>
            <a:br>
              <a:rPr lang="en-IN" sz="3600" b="1" dirty="0" smtClean="0"/>
            </a:br>
            <a:r>
              <a:rPr lang="en-IN" sz="3600" b="1" dirty="0" smtClean="0"/>
              <a:t> diagnosis &amp; treatment-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295400"/>
            <a:ext cx="8991600" cy="5486400"/>
          </a:xfrm>
        </p:spPr>
        <p:txBody>
          <a:bodyPr>
            <a:noAutofit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Recommend all patients above 40 yrs of age to undergo routine eye examination once in a year.</a:t>
            </a:r>
          </a:p>
          <a:p>
            <a:r>
              <a:rPr lang="en-IN" sz="2400" dirty="0" smtClean="0"/>
              <a:t>Possess a basic knowledge of glaucoma medications and their systemic and local side effects</a:t>
            </a:r>
            <a:endParaRPr lang="en-IN" sz="2400" dirty="0" smtClean="0">
              <a:solidFill>
                <a:srgbClr val="C00000"/>
              </a:solidFill>
            </a:endParaRPr>
          </a:p>
          <a:p>
            <a:r>
              <a:rPr lang="en-IN" sz="2400" dirty="0" smtClean="0">
                <a:solidFill>
                  <a:srgbClr val="C00000"/>
                </a:solidFill>
              </a:rPr>
              <a:t>Recognise &amp; refer to an ophthalmologists in case of-</a:t>
            </a:r>
          </a:p>
          <a:p>
            <a:pPr>
              <a:buFont typeface="Wingdings" pitchFamily="2" charset="2"/>
              <a:buChar char="Ø"/>
            </a:pPr>
            <a:r>
              <a:rPr lang="en-IN" sz="2400" dirty="0" smtClean="0">
                <a:solidFill>
                  <a:srgbClr val="C00000"/>
                </a:solidFill>
              </a:rPr>
              <a:t>Clinical manifestations of glaucoma</a:t>
            </a:r>
            <a:r>
              <a:rPr lang="en-IN" sz="2400" dirty="0" smtClean="0"/>
              <a:t>- acute attack of angle closure glaucoma</a:t>
            </a:r>
          </a:p>
          <a:p>
            <a:pPr>
              <a:buFont typeface="Wingdings" pitchFamily="2" charset="2"/>
              <a:buChar char="Ø"/>
            </a:pPr>
            <a:r>
              <a:rPr lang="en-IN" sz="2400" dirty="0" smtClean="0">
                <a:solidFill>
                  <a:srgbClr val="C00000"/>
                </a:solidFill>
              </a:rPr>
              <a:t>Symptoms progression </a:t>
            </a:r>
            <a:r>
              <a:rPr lang="en-IN" sz="2400" dirty="0" smtClean="0"/>
              <a:t>or treatment side effects for reassessment .</a:t>
            </a:r>
          </a:p>
          <a:p>
            <a:pPr>
              <a:buFont typeface="Wingdings" pitchFamily="2" charset="2"/>
              <a:buChar char="Ø"/>
            </a:pPr>
            <a:r>
              <a:rPr lang="en-IN" sz="2400" dirty="0" smtClean="0">
                <a:solidFill>
                  <a:srgbClr val="C00000"/>
                </a:solidFill>
              </a:rPr>
              <a:t>Previous glaucoma surgery (even years before), &amp; who presents with a red eye or signs of infection</a:t>
            </a:r>
            <a:r>
              <a:rPr lang="en-IN" sz="2400" dirty="0" smtClean="0"/>
              <a:t>, to exclude </a:t>
            </a:r>
            <a:r>
              <a:rPr lang="en-IN" sz="2400" dirty="0" err="1" smtClean="0"/>
              <a:t>blebitis</a:t>
            </a:r>
            <a:r>
              <a:rPr lang="en-IN" sz="2400" dirty="0" smtClean="0"/>
              <a:t> or </a:t>
            </a:r>
            <a:r>
              <a:rPr lang="en-IN" sz="2400" dirty="0" err="1" smtClean="0"/>
              <a:t>endophthalmitis</a:t>
            </a:r>
            <a:r>
              <a:rPr lang="en-IN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IN" sz="2400" dirty="0" smtClean="0">
                <a:solidFill>
                  <a:srgbClr val="C00000"/>
                </a:solidFill>
              </a:rPr>
              <a:t>Risk factors - </a:t>
            </a:r>
            <a:r>
              <a:rPr lang="en-IN" sz="2400" dirty="0" smtClean="0"/>
              <a:t>hypertension, diabetes, migraine, steroid use, previous eye trauma, family history &amp; age.</a:t>
            </a:r>
          </a:p>
          <a:p>
            <a:pPr>
              <a:buFont typeface="Wingdings" pitchFamily="2" charset="2"/>
              <a:buChar char="Ø"/>
            </a:pPr>
            <a:endParaRPr lang="en-IN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410200" y="6477000"/>
            <a:ext cx="3733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</a:p>
          <a:p>
            <a:r>
              <a:rPr lang="en-IN" sz="1100" i="1" dirty="0" smtClean="0"/>
              <a:t>http://www.glaucoma.org.nz/files/challenge-of-glaucoma.pdf</a:t>
            </a:r>
            <a:endParaRPr lang="en-IN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8839200" cy="5407152"/>
          </a:xfrm>
        </p:spPr>
        <p:txBody>
          <a:bodyPr>
            <a:noAutofit/>
          </a:bodyPr>
          <a:lstStyle/>
          <a:p>
            <a:r>
              <a:rPr lang="en-IN" sz="2400" dirty="0" smtClean="0"/>
              <a:t>When referring to ophthalmologist, </a:t>
            </a:r>
            <a:r>
              <a:rPr lang="en-IN" sz="2400" dirty="0" smtClean="0">
                <a:solidFill>
                  <a:srgbClr val="C00000"/>
                </a:solidFill>
              </a:rPr>
              <a:t>provide patients complete medical history &amp; systemic medications </a:t>
            </a:r>
            <a:r>
              <a:rPr lang="en-IN" sz="2400" dirty="0" smtClean="0"/>
              <a:t>if any.</a:t>
            </a:r>
          </a:p>
          <a:p>
            <a:r>
              <a:rPr lang="en-IN" sz="2400" dirty="0" smtClean="0"/>
              <a:t>Monitor therapy: </a:t>
            </a:r>
            <a:r>
              <a:rPr lang="en-IN" sz="2400" dirty="0" smtClean="0">
                <a:solidFill>
                  <a:srgbClr val="C00000"/>
                </a:solidFill>
              </a:rPr>
              <a:t>Avoid steroid use in glaucoma patients</a:t>
            </a:r>
          </a:p>
          <a:p>
            <a:r>
              <a:rPr lang="en-IN" sz="2400" dirty="0" smtClean="0"/>
              <a:t>Before prescribing any systemic medication it is important to </a:t>
            </a:r>
            <a:r>
              <a:rPr lang="en-IN" sz="2400" dirty="0" smtClean="0">
                <a:solidFill>
                  <a:srgbClr val="C00000"/>
                </a:solidFill>
              </a:rPr>
              <a:t>know his topical medical therapy to prevent drug-drug interaction.</a:t>
            </a:r>
          </a:p>
          <a:p>
            <a:r>
              <a:rPr lang="en-IN" sz="2400" dirty="0" smtClean="0"/>
              <a:t>Review repeat prescriptions for medical schemes, preferably 6 monthly.</a:t>
            </a:r>
          </a:p>
          <a:p>
            <a:r>
              <a:rPr lang="en-IN" sz="2400" dirty="0" smtClean="0"/>
              <a:t>Provide </a:t>
            </a:r>
            <a:r>
              <a:rPr lang="en-IN" sz="2400" dirty="0" smtClean="0">
                <a:solidFill>
                  <a:srgbClr val="C00000"/>
                </a:solidFill>
              </a:rPr>
              <a:t>support, encouragement &amp; counselling to the patient</a:t>
            </a:r>
            <a:r>
              <a:rPr lang="en-IN" sz="2400" dirty="0" smtClean="0"/>
              <a:t>, because of the chronic course of the disease. </a:t>
            </a:r>
            <a:r>
              <a:rPr lang="en-IN" sz="2400" dirty="0" smtClean="0">
                <a:solidFill>
                  <a:srgbClr val="C00000"/>
                </a:solidFill>
              </a:rPr>
              <a:t>Discuss the impact of visual loss with patients &amp; their families </a:t>
            </a:r>
            <a:r>
              <a:rPr lang="en-IN" sz="2400" dirty="0" smtClean="0"/>
              <a:t>especially for advanced glaucoma cases .</a:t>
            </a:r>
          </a:p>
          <a:p>
            <a:r>
              <a:rPr lang="en-IN" sz="2400" dirty="0" smtClean="0">
                <a:solidFill>
                  <a:srgbClr val="C00000"/>
                </a:solidFill>
              </a:rPr>
              <a:t>Educate patients </a:t>
            </a:r>
            <a:r>
              <a:rPr lang="en-IN" sz="2400" dirty="0" smtClean="0"/>
              <a:t>about screening of family members, follow-up visits, and use of medication.</a:t>
            </a:r>
          </a:p>
          <a:p>
            <a:endParaRPr lang="en-IN" sz="2400" dirty="0" smtClean="0">
              <a:solidFill>
                <a:srgbClr val="C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534400" cy="1066800"/>
          </a:xfrm>
        </p:spPr>
        <p:txBody>
          <a:bodyPr>
            <a:noAutofit/>
          </a:bodyPr>
          <a:lstStyle/>
          <a:p>
            <a:r>
              <a:rPr lang="en-IN" sz="3600" b="1" dirty="0" smtClean="0"/>
              <a:t>Role of GP in glaucoma diagnosis &amp; treatment</a:t>
            </a:r>
            <a:endParaRPr lang="en-IN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662940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 smtClean="0"/>
              <a:t>SA Farm Pract.2010; 52(6):493-497</a:t>
            </a:r>
            <a:endParaRPr lang="en-IN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200400"/>
            <a:ext cx="8534400" cy="758952"/>
          </a:xfrm>
        </p:spPr>
        <p:txBody>
          <a:bodyPr>
            <a:noAutofit/>
          </a:bodyPr>
          <a:lstStyle/>
          <a:p>
            <a:r>
              <a:rPr lang="en-IN" sz="5400" b="1" dirty="0" smtClean="0">
                <a:solidFill>
                  <a:schemeClr val="tx1"/>
                </a:solidFill>
              </a:rPr>
              <a:t>THANK YOU</a:t>
            </a:r>
            <a:endParaRPr lang="en-IN" sz="5400" b="1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228600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</a:t>
            </a:r>
            <a:r>
              <a:rPr kumimoji="0" lang="en-IN" sz="5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questions?</a:t>
            </a:r>
            <a:endParaRPr kumimoji="0" lang="en-I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5400" b="1" dirty="0" smtClean="0">
                <a:solidFill>
                  <a:schemeClr val="tx1"/>
                </a:solidFill>
              </a:rPr>
              <a:t>Why Glaucoma?</a:t>
            </a:r>
            <a:endParaRPr lang="en-IN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Second leading cause of </a:t>
            </a:r>
            <a:r>
              <a:rPr lang="en-US" sz="2800" dirty="0" smtClean="0">
                <a:solidFill>
                  <a:srgbClr val="C00000"/>
                </a:solidFill>
              </a:rPr>
              <a:t>preventable blindness </a:t>
            </a:r>
            <a:r>
              <a:rPr lang="en-US" sz="2800" dirty="0" smtClean="0"/>
              <a:t>in INDIA</a:t>
            </a:r>
          </a:p>
          <a:p>
            <a:r>
              <a:rPr lang="en-IN" dirty="0" smtClean="0"/>
              <a:t>Silent thief of sight (stealing vision without warning &amp; often without symptoms).</a:t>
            </a:r>
          </a:p>
          <a:p>
            <a:r>
              <a:rPr lang="en-IN" dirty="0" smtClean="0"/>
              <a:t>Leads to </a:t>
            </a:r>
            <a:r>
              <a:rPr lang="en-IN" dirty="0" smtClean="0">
                <a:solidFill>
                  <a:srgbClr val="C00000"/>
                </a:solidFill>
              </a:rPr>
              <a:t>progressive &amp; irreversible</a:t>
            </a:r>
            <a:r>
              <a:rPr lang="en-IN" dirty="0" smtClean="0"/>
              <a:t> vision loss.</a:t>
            </a:r>
          </a:p>
          <a:p>
            <a:r>
              <a:rPr lang="en-IN" dirty="0" smtClean="0">
                <a:solidFill>
                  <a:srgbClr val="C00000"/>
                </a:solidFill>
              </a:rPr>
              <a:t>No cure</a:t>
            </a:r>
            <a:r>
              <a:rPr lang="en-IN" dirty="0" smtClean="0"/>
              <a:t>.</a:t>
            </a:r>
          </a:p>
          <a:p>
            <a:r>
              <a:rPr lang="en-IN" dirty="0" smtClean="0"/>
              <a:t>However if diagnosed early, can be </a:t>
            </a:r>
            <a:r>
              <a:rPr lang="en-IN" dirty="0" smtClean="0">
                <a:solidFill>
                  <a:srgbClr val="C00000"/>
                </a:solidFill>
              </a:rPr>
              <a:t>treated by life long therapy </a:t>
            </a:r>
            <a:r>
              <a:rPr lang="en-IN" dirty="0" smtClean="0"/>
              <a:t>which aims </a:t>
            </a:r>
            <a:r>
              <a:rPr lang="en-IN" dirty="0" smtClean="0">
                <a:solidFill>
                  <a:srgbClr val="C00000"/>
                </a:solidFill>
              </a:rPr>
              <a:t>to prevent/delay further vision loss</a:t>
            </a:r>
            <a:r>
              <a:rPr lang="en-IN" dirty="0" smtClean="0"/>
              <a:t>. </a:t>
            </a:r>
          </a:p>
          <a:p>
            <a:r>
              <a:rPr lang="en-IN" dirty="0" smtClean="0"/>
              <a:t>Awareness regarding glaucoma is very low compared to cataract. </a:t>
            </a:r>
            <a:endParaRPr lang="en-IN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10668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GLAUCOMA: HOW DEFINITON HAS EVOLVED OVER THE YEARS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39200" cy="5638800"/>
          </a:xfrm>
        </p:spPr>
        <p:txBody>
          <a:bodyPr>
            <a:noAutofit/>
          </a:bodyPr>
          <a:lstStyle/>
          <a:p>
            <a:pPr algn="just">
              <a:spcBef>
                <a:spcPts val="1500"/>
              </a:spcBef>
              <a:defRPr/>
            </a:pPr>
            <a:r>
              <a:rPr lang="en-US" sz="2400" dirty="0" smtClean="0"/>
              <a:t>Glaucoma was widely known as the disease</a:t>
            </a:r>
          </a:p>
          <a:p>
            <a:pPr algn="just">
              <a:spcBef>
                <a:spcPts val="1500"/>
              </a:spcBef>
              <a:buNone/>
              <a:defRPr/>
            </a:pPr>
            <a:r>
              <a:rPr lang="en-US" sz="2400" dirty="0" smtClean="0"/>
              <a:t>  related to rise in intraocular pressure </a:t>
            </a:r>
          </a:p>
          <a:p>
            <a:pPr algn="just">
              <a:spcBef>
                <a:spcPts val="1500"/>
              </a:spcBef>
              <a:buNone/>
              <a:defRPr/>
            </a:pPr>
            <a:r>
              <a:rPr lang="en-US" sz="2400" dirty="0" smtClean="0"/>
              <a:t>(IOP) &gt; 21 mm Hg</a:t>
            </a:r>
          </a:p>
          <a:p>
            <a:pPr algn="just">
              <a:spcBef>
                <a:spcPts val="1500"/>
              </a:spcBef>
              <a:defRPr/>
            </a:pPr>
            <a:r>
              <a:rPr lang="en-US" sz="2400" dirty="0" smtClean="0"/>
              <a:t>Glaucoma is chronic progressive</a:t>
            </a:r>
          </a:p>
          <a:p>
            <a:pPr algn="just">
              <a:spcBef>
                <a:spcPts val="1500"/>
              </a:spcBef>
              <a:buNone/>
              <a:defRPr/>
            </a:pPr>
            <a:r>
              <a:rPr lang="en-US" sz="2400" dirty="0" smtClean="0"/>
              <a:t>optic neuropathy caused by a group</a:t>
            </a:r>
          </a:p>
          <a:p>
            <a:pPr algn="just">
              <a:spcBef>
                <a:spcPts val="1500"/>
              </a:spcBef>
              <a:buNone/>
              <a:defRPr/>
            </a:pPr>
            <a:r>
              <a:rPr lang="en-US" sz="2400" dirty="0" smtClean="0"/>
              <a:t>of ocular conditions leading to damage of </a:t>
            </a:r>
          </a:p>
          <a:p>
            <a:pPr algn="just">
              <a:spcBef>
                <a:spcPts val="1500"/>
              </a:spcBef>
              <a:buNone/>
              <a:defRPr/>
            </a:pPr>
            <a:r>
              <a:rPr lang="en-US" sz="2400" dirty="0" smtClean="0"/>
              <a:t>optic nerve with loss of visual functions.  </a:t>
            </a:r>
          </a:p>
          <a:p>
            <a:pPr algn="just" eaLnBrk="1" hangingPunct="1">
              <a:spcBef>
                <a:spcPts val="1500"/>
              </a:spcBef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165600" y="6672262"/>
            <a:ext cx="5054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None/>
              <a:defRPr/>
            </a:pPr>
            <a:r>
              <a:rPr kumimoji="1" lang="en-US" sz="1100" i="1" dirty="0">
                <a:latin typeface="+mj-lt"/>
              </a:rPr>
              <a:t>Ref:  AAO preferred Practice Patterns</a:t>
            </a:r>
          </a:p>
        </p:txBody>
      </p:sp>
      <p:grpSp>
        <p:nvGrpSpPr>
          <p:cNvPr id="8" name="Group 14"/>
          <p:cNvGrpSpPr/>
          <p:nvPr/>
        </p:nvGrpSpPr>
        <p:grpSpPr>
          <a:xfrm>
            <a:off x="6089429" y="1219200"/>
            <a:ext cx="1682971" cy="1600200"/>
            <a:chOff x="3059896" y="1250"/>
            <a:chExt cx="1365029" cy="1365029"/>
          </a:xfrm>
          <a:solidFill>
            <a:schemeClr val="accent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3059896" y="1250"/>
              <a:ext cx="1365029" cy="136502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3259800" y="201154"/>
              <a:ext cx="965221" cy="96522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510" tIns="16510" rIns="16510" bIns="16510" spcCol="1270" anchor="ctr"/>
            <a:lstStyle/>
            <a:p>
              <a:pPr algn="ctr" defTabSz="577850"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  <a:cs typeface="Arial" pitchFamily="34" charset="0"/>
                </a:rPr>
                <a:t>STRUCTURAL </a:t>
              </a:r>
              <a:r>
                <a:rPr lang="en-US" sz="1600" b="1" dirty="0" smtClean="0">
                  <a:solidFill>
                    <a:schemeClr val="tx1"/>
                  </a:solidFill>
                  <a:cs typeface="Arial" pitchFamily="34" charset="0"/>
                </a:rPr>
                <a:t>CHANGES OF OPTIC NERVE HEAD.</a:t>
              </a:r>
              <a:endParaRPr lang="en-US" sz="16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7"/>
          <p:cNvGrpSpPr/>
          <p:nvPr/>
        </p:nvGrpSpPr>
        <p:grpSpPr>
          <a:xfrm>
            <a:off x="7620000" y="2902170"/>
            <a:ext cx="1524001" cy="1517430"/>
            <a:chOff x="4509541" y="1450895"/>
            <a:chExt cx="1365029" cy="1365029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Oval 11"/>
            <p:cNvSpPr/>
            <p:nvPr/>
          </p:nvSpPr>
          <p:spPr>
            <a:xfrm>
              <a:off x="4509541" y="1450895"/>
              <a:ext cx="1365029" cy="1365029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4709445" y="1650799"/>
              <a:ext cx="965221" cy="96522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510" tIns="16510" rIns="16510" bIns="16510" spcCol="1270" anchor="ctr"/>
            <a:lstStyle/>
            <a:p>
              <a:pPr algn="ctr" defTabSz="577850"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  <a:cs typeface="Arial" pitchFamily="34" charset="0"/>
                </a:rPr>
                <a:t>RGC CELL </a:t>
              </a:r>
              <a:r>
                <a:rPr lang="en-US" sz="1600" b="1" dirty="0" smtClean="0">
                  <a:solidFill>
                    <a:schemeClr val="tx1"/>
                  </a:solidFill>
                  <a:cs typeface="Arial" pitchFamily="34" charset="0"/>
                </a:rPr>
                <a:t>DEATH &amp; OPTIC NERVE DAMAGE. </a:t>
              </a:r>
              <a:endParaRPr lang="en-US" sz="16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20"/>
          <p:cNvGrpSpPr/>
          <p:nvPr/>
        </p:nvGrpSpPr>
        <p:grpSpPr>
          <a:xfrm>
            <a:off x="6019800" y="4267200"/>
            <a:ext cx="1600200" cy="1447800"/>
            <a:chOff x="3059896" y="2900540"/>
            <a:chExt cx="1365029" cy="1365029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Oval 14"/>
            <p:cNvSpPr/>
            <p:nvPr/>
          </p:nvSpPr>
          <p:spPr>
            <a:xfrm>
              <a:off x="3059896" y="2900540"/>
              <a:ext cx="1365029" cy="1365029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3259800" y="3100444"/>
              <a:ext cx="965221" cy="96522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510" tIns="16510" rIns="16510" bIns="16510" spcCol="1270" anchor="ctr"/>
            <a:lstStyle/>
            <a:p>
              <a:pPr algn="ctr" defTabSz="577850"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  <a:cs typeface="Arial" pitchFamily="34" charset="0"/>
                </a:rPr>
                <a:t>PERIPHERAL VISION LOSS</a:t>
              </a:r>
            </a:p>
          </p:txBody>
        </p:sp>
      </p:grpSp>
      <p:grpSp>
        <p:nvGrpSpPr>
          <p:cNvPr id="17" name="Group 7"/>
          <p:cNvGrpSpPr/>
          <p:nvPr/>
        </p:nvGrpSpPr>
        <p:grpSpPr>
          <a:xfrm rot="10490179">
            <a:off x="5730405" y="4287195"/>
            <a:ext cx="460697" cy="363091"/>
            <a:chOff x="2794506" y="2683953"/>
            <a:chExt cx="460697" cy="363091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ight Arrow 17"/>
            <p:cNvSpPr/>
            <p:nvPr/>
          </p:nvSpPr>
          <p:spPr>
            <a:xfrm rot="13500000">
              <a:off x="2843309" y="2635150"/>
              <a:ext cx="363091" cy="46069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ight Arrow 4"/>
            <p:cNvSpPr/>
            <p:nvPr/>
          </p:nvSpPr>
          <p:spPr>
            <a:xfrm rot="24300000">
              <a:off x="2936284" y="2765801"/>
              <a:ext cx="254164" cy="276419"/>
            </a:xfrm>
            <a:prstGeom prst="rect">
              <a:avLst/>
            </a:prstGeom>
            <a:grpFill/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endParaRPr lang="en-US">
                <a:cs typeface="Arial" pitchFamily="34" charset="0"/>
              </a:endParaRPr>
            </a:p>
          </p:txBody>
        </p:sp>
      </p:grpSp>
      <p:grpSp>
        <p:nvGrpSpPr>
          <p:cNvPr id="23" name="Group 26"/>
          <p:cNvGrpSpPr/>
          <p:nvPr/>
        </p:nvGrpSpPr>
        <p:grpSpPr>
          <a:xfrm>
            <a:off x="7391400" y="2837309"/>
            <a:ext cx="460697" cy="363091"/>
            <a:chOff x="4229618" y="1219775"/>
            <a:chExt cx="460697" cy="363091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ight Arrow 23"/>
            <p:cNvSpPr/>
            <p:nvPr/>
          </p:nvSpPr>
          <p:spPr>
            <a:xfrm rot="2700000">
              <a:off x="4278421" y="1170972"/>
              <a:ext cx="363091" cy="46069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ight Arrow 4"/>
            <p:cNvSpPr/>
            <p:nvPr/>
          </p:nvSpPr>
          <p:spPr>
            <a:xfrm rot="2700000">
              <a:off x="4294373" y="1224599"/>
              <a:ext cx="254164" cy="276419"/>
            </a:xfrm>
            <a:prstGeom prst="rect">
              <a:avLst/>
            </a:prstGeom>
            <a:grpFill/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endParaRPr lang="en-US">
                <a:cs typeface="Arial" pitchFamily="34" charset="0"/>
              </a:endParaRPr>
            </a:p>
          </p:txBody>
        </p:sp>
      </p:grpSp>
      <p:grpSp>
        <p:nvGrpSpPr>
          <p:cNvPr id="26" name="Group 29"/>
          <p:cNvGrpSpPr/>
          <p:nvPr/>
        </p:nvGrpSpPr>
        <p:grpSpPr>
          <a:xfrm>
            <a:off x="7543800" y="4263703"/>
            <a:ext cx="363091" cy="460697"/>
            <a:chOff x="4292954" y="2620617"/>
            <a:chExt cx="363091" cy="460697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Right Arrow 26"/>
            <p:cNvSpPr/>
            <p:nvPr/>
          </p:nvSpPr>
          <p:spPr>
            <a:xfrm rot="8100000">
              <a:off x="4292954" y="2620617"/>
              <a:ext cx="363091" cy="46069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ight Arrow 4"/>
            <p:cNvSpPr/>
            <p:nvPr/>
          </p:nvSpPr>
          <p:spPr>
            <a:xfrm rot="18900000">
              <a:off x="4385929" y="2674244"/>
              <a:ext cx="254164" cy="276419"/>
            </a:xfrm>
            <a:prstGeom prst="rect">
              <a:avLst/>
            </a:prstGeom>
            <a:grpFill/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9334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100"/>
            </a:p>
          </p:txBody>
        </p:sp>
      </p:grpSp>
      <p:grpSp>
        <p:nvGrpSpPr>
          <p:cNvPr id="29" name="Group 11"/>
          <p:cNvGrpSpPr/>
          <p:nvPr/>
        </p:nvGrpSpPr>
        <p:grpSpPr>
          <a:xfrm>
            <a:off x="4648200" y="3054571"/>
            <a:ext cx="1295400" cy="1288829"/>
            <a:chOff x="1610251" y="1450895"/>
            <a:chExt cx="1365029" cy="1365029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Oval 29"/>
            <p:cNvSpPr/>
            <p:nvPr/>
          </p:nvSpPr>
          <p:spPr>
            <a:xfrm>
              <a:off x="1610251" y="1450895"/>
              <a:ext cx="1365029" cy="1365029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1810155" y="1650799"/>
              <a:ext cx="965221" cy="96522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510" tIns="16510" rIns="16510" bIns="16510" spcCol="1270" anchor="ctr"/>
            <a:lstStyle/>
            <a:p>
              <a:pPr algn="ctr" defTabSz="577850"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  <a:cs typeface="Arial" pitchFamily="34" charset="0"/>
                </a:rPr>
                <a:t>INCREASE IN </a:t>
              </a:r>
              <a:r>
                <a:rPr lang="en-US" sz="1600" b="1" dirty="0" err="1">
                  <a:solidFill>
                    <a:schemeClr val="tx1"/>
                  </a:solidFill>
                  <a:cs typeface="Arial" pitchFamily="34" charset="0"/>
                </a:rPr>
                <a:t>IOP</a:t>
              </a:r>
              <a:endParaRPr lang="en-US" sz="16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23"/>
          <p:cNvGrpSpPr/>
          <p:nvPr/>
        </p:nvGrpSpPr>
        <p:grpSpPr>
          <a:xfrm>
            <a:off x="5715000" y="2660429"/>
            <a:ext cx="363091" cy="460697"/>
            <a:chOff x="2828776" y="1185505"/>
            <a:chExt cx="363091" cy="460697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Right Arrow 32"/>
            <p:cNvSpPr/>
            <p:nvPr/>
          </p:nvSpPr>
          <p:spPr>
            <a:xfrm rot="18900000">
              <a:off x="2828776" y="1185505"/>
              <a:ext cx="363091" cy="46069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ight Arrow 4"/>
            <p:cNvSpPr/>
            <p:nvPr/>
          </p:nvSpPr>
          <p:spPr>
            <a:xfrm rot="18900000">
              <a:off x="2844728" y="1316156"/>
              <a:ext cx="254164" cy="276419"/>
            </a:xfrm>
            <a:prstGeom prst="rect">
              <a:avLst/>
            </a:prstGeom>
            <a:grpFill/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endParaRPr lang="en-US"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7200" b="1" dirty="0" smtClean="0">
                <a:solidFill>
                  <a:schemeClr val="tx1"/>
                </a:solidFill>
              </a:rPr>
              <a:t>Glaucoma </a:t>
            </a:r>
            <a:endParaRPr lang="en-IN" sz="72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4000" dirty="0" err="1" smtClean="0"/>
              <a:t>pathophysiology</a:t>
            </a:r>
            <a:endParaRPr lang="en-IN" sz="4000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GLAUCOMA : AQUEOUS HUMOR</a:t>
            </a:r>
          </a:p>
        </p:txBody>
      </p:sp>
      <p:graphicFrame>
        <p:nvGraphicFramePr>
          <p:cNvPr id="131079" name="Object 7">
            <a:hlinkClick r:id="" action="ppaction://ole?verb=0"/>
          </p:cNvPr>
          <p:cNvGraphicFramePr>
            <a:graphicFrameLocks noChangeAspect="1"/>
          </p:cNvGraphicFramePr>
          <p:nvPr>
            <p:ph idx="1"/>
          </p:nvPr>
        </p:nvGraphicFramePr>
        <p:xfrm>
          <a:off x="3657600" y="3581400"/>
          <a:ext cx="914400" cy="714375"/>
        </p:xfrm>
        <a:graphic>
          <a:graphicData uri="http://schemas.openxmlformats.org/presentationml/2006/ole">
            <p:oleObj spid="_x0000_s264194" name="Packager Shell Object" showAsIcon="1" r:id="rId4" imgW="914400" imgH="7142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hreyaeyecentre.com/shreya/userfiles/4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8001000" cy="571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8200" y="914400"/>
            <a:ext cx="40386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304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 err="1" smtClean="0"/>
              <a:t>Trabecular</a:t>
            </a:r>
            <a:r>
              <a:rPr lang="en-IN" sz="2800" dirty="0" smtClean="0"/>
              <a:t> meshwork &amp; aging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685800"/>
            <a:ext cx="9144000" cy="758952"/>
          </a:xfrm>
        </p:spPr>
        <p:txBody>
          <a:bodyPr>
            <a:noAutofit/>
          </a:bodyPr>
          <a:lstStyle/>
          <a:p>
            <a:r>
              <a:rPr lang="en-IN" sz="4800" b="1" dirty="0" smtClean="0">
                <a:solidFill>
                  <a:schemeClr val="tx1"/>
                </a:solidFill>
              </a:rPr>
              <a:t>Optic nerve damage-Optic Disc Cupping</a:t>
            </a:r>
            <a:endParaRPr lang="en-IN" sz="4800" b="1" dirty="0">
              <a:solidFill>
                <a:schemeClr val="tx1"/>
              </a:solidFill>
            </a:endParaRPr>
          </a:p>
        </p:txBody>
      </p:sp>
      <p:pic>
        <p:nvPicPr>
          <p:cNvPr id="34826" name="Picture 10" descr="http://www.merck.ca/images/en/patients/diseases/glaucoma/glau_eye.jpg"/>
          <p:cNvPicPr>
            <a:picLocks noChangeAspect="1" noChangeArrowheads="1"/>
          </p:cNvPicPr>
          <p:nvPr/>
        </p:nvPicPr>
        <p:blipFill>
          <a:blip r:embed="rId2" cstate="print"/>
          <a:srcRect r="4082"/>
          <a:stretch>
            <a:fillRect/>
          </a:stretch>
        </p:blipFill>
        <p:spPr bwMode="auto">
          <a:xfrm>
            <a:off x="5562600" y="1676400"/>
            <a:ext cx="3581400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8" name="Picture 12" descr="http://www.merck.ca/images/en/patients/diseases/glaucoma/glau_nor_eye.jpg"/>
          <p:cNvPicPr>
            <a:picLocks noChangeAspect="1" noChangeArrowheads="1"/>
          </p:cNvPicPr>
          <p:nvPr/>
        </p:nvPicPr>
        <p:blipFill>
          <a:blip r:embed="rId3" cstate="print"/>
          <a:srcRect r="2041"/>
          <a:stretch>
            <a:fillRect/>
          </a:stretch>
        </p:blipFill>
        <p:spPr bwMode="auto">
          <a:xfrm>
            <a:off x="0" y="1676400"/>
            <a:ext cx="3657600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886200" y="1371600"/>
            <a:ext cx="1295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smtClean="0"/>
              <a:t>   IOP rises</a:t>
            </a:r>
            <a:endParaRPr lang="en-IN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3733800" y="2209800"/>
            <a:ext cx="17526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Back pressure on retina </a:t>
            </a:r>
            <a:endParaRPr lang="en-IN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657600" y="4614208"/>
            <a:ext cx="17526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dirty="0" smtClean="0"/>
              <a:t> Optic cup becomes more hollow, 1 can’t distinguish between optic cup &amp; disk .</a:t>
            </a:r>
            <a:endParaRPr lang="en-IN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4382989" y="2017812"/>
            <a:ext cx="378817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382989" y="3160812"/>
            <a:ext cx="378817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4382989" y="4380012"/>
            <a:ext cx="378817" cy="79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33800" y="3352800"/>
            <a:ext cx="17526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smtClean="0"/>
              <a:t> Nerves get damaged.</a:t>
            </a:r>
            <a:endParaRPr lang="en-IN" sz="2000" dirty="0"/>
          </a:p>
        </p:txBody>
      </p:sp>
      <p:pic>
        <p:nvPicPr>
          <p:cNvPr id="13314" name="Picture 2" descr="01-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133600"/>
            <a:ext cx="3352800" cy="3733800"/>
          </a:xfrm>
          <a:prstGeom prst="rect">
            <a:avLst/>
          </a:prstGeom>
          <a:noFill/>
        </p:spPr>
      </p:pic>
      <p:pic>
        <p:nvPicPr>
          <p:cNvPr id="13318" name="Picture 6" descr="01-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133600"/>
            <a:ext cx="3352800" cy="370522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3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4407</TotalTime>
  <Words>1701</Words>
  <Application>Microsoft Office PowerPoint</Application>
  <PresentationFormat>On-screen Show (4:3)</PresentationFormat>
  <Paragraphs>392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Civic</vt:lpstr>
      <vt:lpstr>Packager Shell Object</vt:lpstr>
      <vt:lpstr>Glaucoma </vt:lpstr>
      <vt:lpstr>Slide 2</vt:lpstr>
      <vt:lpstr>India : Causes of Blindness </vt:lpstr>
      <vt:lpstr>Why Glaucoma?</vt:lpstr>
      <vt:lpstr>GLAUCOMA: HOW DEFINITON HAS EVOLVED OVER THE YEARS</vt:lpstr>
      <vt:lpstr>Glaucoma </vt:lpstr>
      <vt:lpstr>GLAUCOMA : AQUEOUS HUMOR</vt:lpstr>
      <vt:lpstr>Slide 8</vt:lpstr>
      <vt:lpstr>Optic nerve damage-Optic Disc Cupping</vt:lpstr>
      <vt:lpstr>Slide 10</vt:lpstr>
      <vt:lpstr>Classification of Glaucoma</vt:lpstr>
      <vt:lpstr>Slide 12</vt:lpstr>
      <vt:lpstr>Slide 13</vt:lpstr>
      <vt:lpstr>Slide 14</vt:lpstr>
      <vt:lpstr>Symptoms</vt:lpstr>
      <vt:lpstr>Signs &amp; symptoms</vt:lpstr>
      <vt:lpstr>Slide 17</vt:lpstr>
      <vt:lpstr>Risk factors</vt:lpstr>
      <vt:lpstr>Management of glaucoma</vt:lpstr>
      <vt:lpstr>Slide 20</vt:lpstr>
      <vt:lpstr>Treatment algorithm for managing POAG. </vt:lpstr>
      <vt:lpstr>Slide 22</vt:lpstr>
      <vt:lpstr>Slide 23</vt:lpstr>
      <vt:lpstr>Slide 24</vt:lpstr>
      <vt:lpstr>Combining Anti-Glaucoma drugs</vt:lpstr>
      <vt:lpstr>Approved Combinations : Currently Available</vt:lpstr>
      <vt:lpstr>Cipla’s complete  glaucoma basket</vt:lpstr>
      <vt:lpstr>Latest technologies in glaucoma</vt:lpstr>
      <vt:lpstr>Role of GP in glaucoma diagnosis &amp; treatment-</vt:lpstr>
      <vt:lpstr>Role of GP in glaucoma  diagnosis &amp; treatment-</vt:lpstr>
      <vt:lpstr>Role of GP in glaucoma diagnosis &amp; treatment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Glaucoma </dc:title>
  <dc:creator>Bhakti Trivedi</dc:creator>
  <cp:lastModifiedBy>Bhakti Trivedi</cp:lastModifiedBy>
  <cp:revision>577</cp:revision>
  <dcterms:created xsi:type="dcterms:W3CDTF">2006-08-16T00:00:00Z</dcterms:created>
  <dcterms:modified xsi:type="dcterms:W3CDTF">2012-11-23T04:10:10Z</dcterms:modified>
</cp:coreProperties>
</file>