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1.xml" ContentType="application/vnd.openxmlformats-officedocument.drawingml.diagramLayout+xml"/>
  <Override PartName="/ppt/diagrams/data2.xml" ContentType="application/vnd.openxmlformats-officedocument.drawingml.diagramData+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Default Extension="tiff" ContentType="image/tiff"/>
  <Default Extension="vml" ContentType="application/vnd.openxmlformats-officedocument.vmlDrawing"/>
  <Override PartName="/ppt/diagrams/layout2.xml" ContentType="application/vnd.openxmlformats-officedocument.drawingml.diagramLayout+xml"/>
  <Override PartName="/ppt/slides/slide89.xml" ContentType="application/vnd.openxmlformats-officedocument.presentationml.slide+xml"/>
  <Override PartName="/ppt/slides/slide98.xml" ContentType="application/vnd.openxmlformats-officedocument.presentationml.slide+xml"/>
  <Override PartName="/ppt/diagrams/data3.xml" ContentType="application/vnd.openxmlformats-officedocument.drawingml.diagramData+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layout3.xml" ContentType="application/vnd.openxmlformats-officedocument.drawingml.diagramLayout+xml"/>
  <Override PartName="/ppt/slides/slide7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handoutMasterIdLst>
    <p:handoutMasterId r:id="rId100"/>
  </p:handoutMasterIdLst>
  <p:sldIdLst>
    <p:sldId id="256" r:id="rId2"/>
    <p:sldId id="259" r:id="rId3"/>
    <p:sldId id="257" r:id="rId4"/>
    <p:sldId id="265" r:id="rId5"/>
    <p:sldId id="258" r:id="rId6"/>
    <p:sldId id="260" r:id="rId7"/>
    <p:sldId id="261" r:id="rId8"/>
    <p:sldId id="267" r:id="rId9"/>
    <p:sldId id="262" r:id="rId10"/>
    <p:sldId id="263" r:id="rId11"/>
    <p:sldId id="266" r:id="rId12"/>
    <p:sldId id="268" r:id="rId13"/>
    <p:sldId id="270" r:id="rId14"/>
    <p:sldId id="269" r:id="rId15"/>
    <p:sldId id="271" r:id="rId16"/>
    <p:sldId id="272" r:id="rId17"/>
    <p:sldId id="273" r:id="rId18"/>
    <p:sldId id="274" r:id="rId19"/>
    <p:sldId id="275" r:id="rId20"/>
    <p:sldId id="276" r:id="rId21"/>
    <p:sldId id="277" r:id="rId22"/>
    <p:sldId id="278" r:id="rId23"/>
    <p:sldId id="281" r:id="rId24"/>
    <p:sldId id="330" r:id="rId25"/>
    <p:sldId id="336" r:id="rId26"/>
    <p:sldId id="346" r:id="rId27"/>
    <p:sldId id="347" r:id="rId28"/>
    <p:sldId id="335" r:id="rId29"/>
    <p:sldId id="332" r:id="rId30"/>
    <p:sldId id="345" r:id="rId31"/>
    <p:sldId id="337" r:id="rId32"/>
    <p:sldId id="338" r:id="rId33"/>
    <p:sldId id="344" r:id="rId34"/>
    <p:sldId id="339" r:id="rId35"/>
    <p:sldId id="340" r:id="rId36"/>
    <p:sldId id="341" r:id="rId37"/>
    <p:sldId id="343" r:id="rId38"/>
    <p:sldId id="333" r:id="rId39"/>
    <p:sldId id="348" r:id="rId40"/>
    <p:sldId id="349" r:id="rId41"/>
    <p:sldId id="334" r:id="rId42"/>
    <p:sldId id="350" r:id="rId43"/>
    <p:sldId id="351" r:id="rId44"/>
    <p:sldId id="352" r:id="rId45"/>
    <p:sldId id="353" r:id="rId46"/>
    <p:sldId id="354" r:id="rId47"/>
    <p:sldId id="356" r:id="rId48"/>
    <p:sldId id="357" r:id="rId49"/>
    <p:sldId id="358" r:id="rId50"/>
    <p:sldId id="279" r:id="rId51"/>
    <p:sldId id="329" r:id="rId52"/>
    <p:sldId id="303" r:id="rId53"/>
    <p:sldId id="304" r:id="rId54"/>
    <p:sldId id="305" r:id="rId55"/>
    <p:sldId id="306" r:id="rId56"/>
    <p:sldId id="307" r:id="rId57"/>
    <p:sldId id="308" r:id="rId58"/>
    <p:sldId id="309" r:id="rId59"/>
    <p:sldId id="310" r:id="rId60"/>
    <p:sldId id="311" r:id="rId61"/>
    <p:sldId id="312" r:id="rId62"/>
    <p:sldId id="316" r:id="rId63"/>
    <p:sldId id="317" r:id="rId64"/>
    <p:sldId id="314" r:id="rId65"/>
    <p:sldId id="315" r:id="rId66"/>
    <p:sldId id="318" r:id="rId67"/>
    <p:sldId id="313" r:id="rId68"/>
    <p:sldId id="319" r:id="rId69"/>
    <p:sldId id="320" r:id="rId70"/>
    <p:sldId id="321" r:id="rId71"/>
    <p:sldId id="322" r:id="rId72"/>
    <p:sldId id="323" r:id="rId73"/>
    <p:sldId id="324" r:id="rId74"/>
    <p:sldId id="325" r:id="rId75"/>
    <p:sldId id="326" r:id="rId76"/>
    <p:sldId id="327" r:id="rId77"/>
    <p:sldId id="328" r:id="rId78"/>
    <p:sldId id="280" r:id="rId79"/>
    <p:sldId id="293" r:id="rId80"/>
    <p:sldId id="282" r:id="rId81"/>
    <p:sldId id="298" r:id="rId82"/>
    <p:sldId id="299" r:id="rId83"/>
    <p:sldId id="302" r:id="rId84"/>
    <p:sldId id="300" r:id="rId85"/>
    <p:sldId id="295" r:id="rId86"/>
    <p:sldId id="296" r:id="rId87"/>
    <p:sldId id="297" r:id="rId88"/>
    <p:sldId id="301" r:id="rId89"/>
    <p:sldId id="284" r:id="rId90"/>
    <p:sldId id="285" r:id="rId91"/>
    <p:sldId id="286" r:id="rId92"/>
    <p:sldId id="287" r:id="rId93"/>
    <p:sldId id="288" r:id="rId94"/>
    <p:sldId id="289" r:id="rId95"/>
    <p:sldId id="290" r:id="rId96"/>
    <p:sldId id="291" r:id="rId97"/>
    <p:sldId id="292" r:id="rId98"/>
    <p:sldId id="359" r:id="rId99"/>
  </p:sldIdLst>
  <p:sldSz cx="9144000" cy="6858000" type="screen4x3"/>
  <p:notesSz cx="6662738" cy="98329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CC"/>
    <a:srgbClr val="00FFFF"/>
    <a:srgbClr val="0EBEE8"/>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104" d="100"/>
          <a:sy n="104" d="100"/>
        </p:scale>
        <p:origin x="-174" y="-8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EB3698-9D49-4DEA-8EEB-E02C050949E0}" type="doc">
      <dgm:prSet loTypeId="urn:microsoft.com/office/officeart/2005/8/layout/radial1" loCatId="relationship" qsTypeId="urn:microsoft.com/office/officeart/2005/8/quickstyle/3d1" qsCatId="3D" csTypeId="urn:microsoft.com/office/officeart/2005/8/colors/accent1_2" csCatId="accent1" phldr="1"/>
      <dgm:spPr/>
    </dgm:pt>
    <dgm:pt modelId="{71600DB8-9CD2-4F6A-8B90-BC47D5A4EDF8}">
      <dgm:prSet custT="1"/>
      <dgm:spPr>
        <a:solidFill>
          <a:srgbClr val="6A024F"/>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effectLst/>
              <a:latin typeface="Arial" pitchFamily="34" charset="0"/>
            </a:rPr>
            <a:t>Risk</a:t>
          </a:r>
          <a:br>
            <a:rPr kumimoji="0" lang="en-US" sz="1200" b="0" i="0" u="none" strike="noStrike" cap="none" normalizeH="0" baseline="0" dirty="0" smtClean="0">
              <a:ln/>
              <a:effectLst/>
              <a:latin typeface="Arial" pitchFamily="34" charset="0"/>
            </a:rPr>
          </a:br>
          <a:r>
            <a:rPr kumimoji="0" lang="en-US" sz="1200" b="0" i="0" u="none" strike="noStrike" cap="none" normalizeH="0" baseline="0" dirty="0" smtClean="0">
              <a:ln/>
              <a:effectLst/>
              <a:latin typeface="Arial" pitchFamily="34" charset="0"/>
            </a:rPr>
            <a:t>Factors</a:t>
          </a:r>
        </a:p>
      </dgm:t>
    </dgm:pt>
    <dgm:pt modelId="{66160C73-9732-4484-A447-D5CEAF2F7CB9}" type="parTrans" cxnId="{67B3EE23-2C95-40F2-8BA5-2B981BD6B179}">
      <dgm:prSet/>
      <dgm:spPr/>
      <dgm:t>
        <a:bodyPr/>
        <a:lstStyle/>
        <a:p>
          <a:endParaRPr lang="en-US" sz="1200"/>
        </a:p>
      </dgm:t>
    </dgm:pt>
    <dgm:pt modelId="{0B0B055E-40CC-401F-8DEF-61BD95C7373E}" type="sibTrans" cxnId="{67B3EE23-2C95-40F2-8BA5-2B981BD6B179}">
      <dgm:prSet/>
      <dgm:spPr/>
      <dgm:t>
        <a:bodyPr/>
        <a:lstStyle/>
        <a:p>
          <a:endParaRPr lang="en-US" sz="1200"/>
        </a:p>
      </dgm:t>
    </dgm:pt>
    <dgm:pt modelId="{470F8641-C17B-4503-AC25-2F0CCA167366}">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effectLst/>
              <a:latin typeface="Arial" pitchFamily="34" charset="0"/>
            </a:rPr>
            <a:t>Perfusion</a:t>
          </a:r>
          <a:br>
            <a:rPr kumimoji="0" lang="en-US" sz="1200" b="0" i="0" u="none" strike="noStrike" cap="none" normalizeH="0" baseline="0" dirty="0" smtClean="0">
              <a:ln/>
              <a:effectLst/>
              <a:latin typeface="Arial" pitchFamily="34" charset="0"/>
            </a:rPr>
          </a:br>
          <a:r>
            <a:rPr kumimoji="0" lang="en-US" sz="1200" b="0" i="0" u="none" strike="noStrike" cap="none" normalizeH="0" baseline="0" dirty="0" smtClean="0">
              <a:ln/>
              <a:effectLst/>
              <a:latin typeface="Arial" pitchFamily="34" charset="0"/>
            </a:rPr>
            <a:t>Pressure</a:t>
          </a:r>
        </a:p>
      </dgm:t>
    </dgm:pt>
    <dgm:pt modelId="{9DC32179-E905-49BF-B92D-C2628E1E8EC8}" type="parTrans" cxnId="{5CA05096-8D5A-4557-9129-612C71488B5C}">
      <dgm:prSet custT="1">
        <dgm:style>
          <a:lnRef idx="2">
            <a:schemeClr val="accent1"/>
          </a:lnRef>
          <a:fillRef idx="0">
            <a:schemeClr val="accent1"/>
          </a:fillRef>
          <a:effectRef idx="1">
            <a:schemeClr val="accent1"/>
          </a:effectRef>
          <a:fontRef idx="minor">
            <a:schemeClr val="tx1"/>
          </a:fontRef>
        </dgm:style>
      </dgm:prSet>
      <dgm:spPr>
        <a:ln>
          <a:solidFill>
            <a:schemeClr val="tx1"/>
          </a:solidFill>
        </a:ln>
      </dgm:spPr>
      <dgm:t>
        <a:bodyPr/>
        <a:lstStyle/>
        <a:p>
          <a:endParaRPr lang="en-US" sz="1200"/>
        </a:p>
      </dgm:t>
    </dgm:pt>
    <dgm:pt modelId="{4AE3C3A2-D3C5-4574-AFCE-8DE8C321AEE6}" type="sibTrans" cxnId="{5CA05096-8D5A-4557-9129-612C71488B5C}">
      <dgm:prSet/>
      <dgm:spPr/>
      <dgm:t>
        <a:bodyPr/>
        <a:lstStyle/>
        <a:p>
          <a:endParaRPr lang="en-US" sz="1200"/>
        </a:p>
      </dgm:t>
    </dgm:pt>
    <dgm:pt modelId="{C6239C92-CD2F-4A1B-B92A-34E01E5C52CD}">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effectLst/>
              <a:latin typeface="Arial" pitchFamily="34" charset="0"/>
            </a:rPr>
            <a:t>Age</a:t>
          </a:r>
        </a:p>
      </dgm:t>
    </dgm:pt>
    <dgm:pt modelId="{B610A2B5-0358-4E6F-8FC2-47A9E5ABAF4F}" type="parTrans" cxnId="{88D3B978-3470-4DB8-A3F5-2A3A70857692}">
      <dgm:prSet custT="1">
        <dgm:style>
          <a:lnRef idx="2">
            <a:schemeClr val="accent1"/>
          </a:lnRef>
          <a:fillRef idx="0">
            <a:schemeClr val="accent1"/>
          </a:fillRef>
          <a:effectRef idx="1">
            <a:schemeClr val="accent1"/>
          </a:effectRef>
          <a:fontRef idx="minor">
            <a:schemeClr val="tx1"/>
          </a:fontRef>
        </dgm:style>
      </dgm:prSet>
      <dgm:spPr>
        <a:ln>
          <a:solidFill>
            <a:schemeClr val="tx1"/>
          </a:solidFill>
        </a:ln>
      </dgm:spPr>
      <dgm:t>
        <a:bodyPr/>
        <a:lstStyle/>
        <a:p>
          <a:endParaRPr lang="en-US" sz="1200"/>
        </a:p>
      </dgm:t>
    </dgm:pt>
    <dgm:pt modelId="{C6C18D85-C23B-4C3B-A412-412BF6C37BC8}" type="sibTrans" cxnId="{88D3B978-3470-4DB8-A3F5-2A3A70857692}">
      <dgm:prSet/>
      <dgm:spPr/>
      <dgm:t>
        <a:bodyPr/>
        <a:lstStyle/>
        <a:p>
          <a:endParaRPr lang="en-US" sz="1200"/>
        </a:p>
      </dgm:t>
    </dgm:pt>
    <dgm:pt modelId="{CAF38585-921B-4CDD-BABB-97731AC536C2}">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effectLst/>
              <a:latin typeface="Arial" pitchFamily="34" charset="0"/>
            </a:rPr>
            <a:t>Race</a:t>
          </a:r>
        </a:p>
      </dgm:t>
    </dgm:pt>
    <dgm:pt modelId="{66EF21C0-20F6-4056-85C4-F4CD945D971A}" type="parTrans" cxnId="{8AD97D06-EE7B-445F-9DBC-402BF136D9AA}">
      <dgm:prSet custT="1">
        <dgm:style>
          <a:lnRef idx="2">
            <a:schemeClr val="accent1"/>
          </a:lnRef>
          <a:fillRef idx="0">
            <a:schemeClr val="accent1"/>
          </a:fillRef>
          <a:effectRef idx="1">
            <a:schemeClr val="accent1"/>
          </a:effectRef>
          <a:fontRef idx="minor">
            <a:schemeClr val="tx1"/>
          </a:fontRef>
        </dgm:style>
      </dgm:prSet>
      <dgm:spPr>
        <a:ln>
          <a:solidFill>
            <a:schemeClr val="tx1"/>
          </a:solidFill>
        </a:ln>
      </dgm:spPr>
      <dgm:t>
        <a:bodyPr/>
        <a:lstStyle/>
        <a:p>
          <a:endParaRPr lang="en-US" sz="1200"/>
        </a:p>
      </dgm:t>
    </dgm:pt>
    <dgm:pt modelId="{D9461D71-0686-4F11-87B8-AC91E3B19EBE}" type="sibTrans" cxnId="{8AD97D06-EE7B-445F-9DBC-402BF136D9AA}">
      <dgm:prSet/>
      <dgm:spPr/>
      <dgm:t>
        <a:bodyPr/>
        <a:lstStyle/>
        <a:p>
          <a:endParaRPr lang="en-US" sz="1200"/>
        </a:p>
      </dgm:t>
    </dgm:pt>
    <dgm:pt modelId="{ECFF2488-8134-49F4-97B8-FFC8B171FFCC}">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effectLst/>
              <a:latin typeface="Arial" pitchFamily="34" charset="0"/>
            </a:rPr>
            <a:t>Family</a:t>
          </a:r>
          <a:br>
            <a:rPr kumimoji="0" lang="en-US" sz="1200" b="0" i="0" u="none" strike="noStrike" cap="none" normalizeH="0" baseline="0" dirty="0" smtClean="0">
              <a:ln/>
              <a:effectLst/>
              <a:latin typeface="Arial" pitchFamily="34" charset="0"/>
            </a:rPr>
          </a:br>
          <a:r>
            <a:rPr kumimoji="0" lang="en-US" sz="1200" b="0" i="0" u="none" strike="noStrike" cap="none" normalizeH="0" baseline="0" dirty="0" smtClean="0">
              <a:ln/>
              <a:effectLst/>
              <a:latin typeface="Arial" pitchFamily="34" charset="0"/>
            </a:rPr>
            <a:t>History</a:t>
          </a:r>
        </a:p>
      </dgm:t>
    </dgm:pt>
    <dgm:pt modelId="{CBE68D0D-AEEB-48F2-BE66-EA1A6E52FB5E}" type="parTrans" cxnId="{F486EF6A-5E62-4B3A-90F0-97F88C5A6380}">
      <dgm:prSet custT="1">
        <dgm:style>
          <a:lnRef idx="2">
            <a:schemeClr val="accent1"/>
          </a:lnRef>
          <a:fillRef idx="0">
            <a:schemeClr val="accent1"/>
          </a:fillRef>
          <a:effectRef idx="1">
            <a:schemeClr val="accent1"/>
          </a:effectRef>
          <a:fontRef idx="minor">
            <a:schemeClr val="tx1"/>
          </a:fontRef>
        </dgm:style>
      </dgm:prSet>
      <dgm:spPr>
        <a:ln>
          <a:solidFill>
            <a:schemeClr val="tx1"/>
          </a:solidFill>
        </a:ln>
      </dgm:spPr>
      <dgm:t>
        <a:bodyPr/>
        <a:lstStyle/>
        <a:p>
          <a:endParaRPr lang="en-US" sz="1200"/>
        </a:p>
      </dgm:t>
    </dgm:pt>
    <dgm:pt modelId="{E978D5EC-4095-44C4-A4C8-C9014C0C22C0}" type="sibTrans" cxnId="{F486EF6A-5E62-4B3A-90F0-97F88C5A6380}">
      <dgm:prSet/>
      <dgm:spPr/>
      <dgm:t>
        <a:bodyPr/>
        <a:lstStyle/>
        <a:p>
          <a:endParaRPr lang="en-US" sz="1200"/>
        </a:p>
      </dgm:t>
    </dgm:pt>
    <dgm:pt modelId="{E9188D0C-71AC-474C-8449-105A5D20AFD7}">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effectLst/>
              <a:latin typeface="Arial" pitchFamily="34" charset="0"/>
            </a:rPr>
            <a:t>Myopia</a:t>
          </a:r>
        </a:p>
      </dgm:t>
    </dgm:pt>
    <dgm:pt modelId="{A975F0DC-5026-4615-B537-6A66B0D6BDCA}" type="parTrans" cxnId="{42C0CFDE-20CA-4ED2-BAC6-CC144847A879}">
      <dgm:prSet custT="1">
        <dgm:style>
          <a:lnRef idx="2">
            <a:schemeClr val="accent1"/>
          </a:lnRef>
          <a:fillRef idx="0">
            <a:schemeClr val="accent1"/>
          </a:fillRef>
          <a:effectRef idx="1">
            <a:schemeClr val="accent1"/>
          </a:effectRef>
          <a:fontRef idx="minor">
            <a:schemeClr val="tx1"/>
          </a:fontRef>
        </dgm:style>
      </dgm:prSet>
      <dgm:spPr>
        <a:ln>
          <a:solidFill>
            <a:schemeClr val="tx1"/>
          </a:solidFill>
        </a:ln>
      </dgm:spPr>
      <dgm:t>
        <a:bodyPr/>
        <a:lstStyle/>
        <a:p>
          <a:endParaRPr lang="en-US" sz="1200"/>
        </a:p>
      </dgm:t>
    </dgm:pt>
    <dgm:pt modelId="{1CEBF3FC-1BCD-4019-BFD0-5E33886420A5}" type="sibTrans" cxnId="{42C0CFDE-20CA-4ED2-BAC6-CC144847A879}">
      <dgm:prSet/>
      <dgm:spPr/>
      <dgm:t>
        <a:bodyPr/>
        <a:lstStyle/>
        <a:p>
          <a:endParaRPr lang="en-US" sz="1200"/>
        </a:p>
      </dgm:t>
    </dgm:pt>
    <dgm:pt modelId="{FB333B7A-B6D9-4997-8DB4-68124B722C03}">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effectLst/>
              <a:latin typeface="Arial" pitchFamily="34" charset="0"/>
            </a:rPr>
            <a:t>Genetics</a:t>
          </a:r>
        </a:p>
      </dgm:t>
    </dgm:pt>
    <dgm:pt modelId="{F000319D-74C3-4282-8F17-D235085EEADA}" type="parTrans" cxnId="{9A5D5A98-F761-4D84-B6D3-4BA4EEA3D73E}">
      <dgm:prSet custT="1">
        <dgm:style>
          <a:lnRef idx="2">
            <a:schemeClr val="accent1"/>
          </a:lnRef>
          <a:fillRef idx="0">
            <a:schemeClr val="accent1"/>
          </a:fillRef>
          <a:effectRef idx="1">
            <a:schemeClr val="accent1"/>
          </a:effectRef>
          <a:fontRef idx="minor">
            <a:schemeClr val="tx1"/>
          </a:fontRef>
        </dgm:style>
      </dgm:prSet>
      <dgm:spPr>
        <a:ln>
          <a:solidFill>
            <a:schemeClr val="tx1"/>
          </a:solidFill>
        </a:ln>
      </dgm:spPr>
      <dgm:t>
        <a:bodyPr/>
        <a:lstStyle/>
        <a:p>
          <a:endParaRPr lang="en-US" sz="1200"/>
        </a:p>
      </dgm:t>
    </dgm:pt>
    <dgm:pt modelId="{D5A04E40-0D5B-4E43-9B5D-EF0CA74393AB}" type="sibTrans" cxnId="{9A5D5A98-F761-4D84-B6D3-4BA4EEA3D73E}">
      <dgm:prSet/>
      <dgm:spPr/>
      <dgm:t>
        <a:bodyPr/>
        <a:lstStyle/>
        <a:p>
          <a:endParaRPr lang="en-US" sz="1200"/>
        </a:p>
      </dgm:t>
    </dgm:pt>
    <dgm:pt modelId="{A97DCBEF-AD65-4546-814C-95148E18C6F0}">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effectLst/>
              <a:latin typeface="Arial" pitchFamily="34" charset="0"/>
            </a:rPr>
            <a:t>Diabetes</a:t>
          </a:r>
        </a:p>
      </dgm:t>
    </dgm:pt>
    <dgm:pt modelId="{8F0EC9E9-9158-4555-8123-434AB25026AF}" type="parTrans" cxnId="{07F69948-00D7-4563-B966-403236B55C17}">
      <dgm:prSet custT="1">
        <dgm:style>
          <a:lnRef idx="2">
            <a:schemeClr val="accent1"/>
          </a:lnRef>
          <a:fillRef idx="0">
            <a:schemeClr val="accent1"/>
          </a:fillRef>
          <a:effectRef idx="1">
            <a:schemeClr val="accent1"/>
          </a:effectRef>
          <a:fontRef idx="minor">
            <a:schemeClr val="tx1"/>
          </a:fontRef>
        </dgm:style>
      </dgm:prSet>
      <dgm:spPr>
        <a:ln>
          <a:solidFill>
            <a:schemeClr val="tx1"/>
          </a:solidFill>
        </a:ln>
      </dgm:spPr>
      <dgm:t>
        <a:bodyPr/>
        <a:lstStyle/>
        <a:p>
          <a:endParaRPr lang="en-US" sz="1200"/>
        </a:p>
      </dgm:t>
    </dgm:pt>
    <dgm:pt modelId="{735A3E0D-776C-4E46-B20B-C346DE5CE065}" type="sibTrans" cxnId="{07F69948-00D7-4563-B966-403236B55C17}">
      <dgm:prSet/>
      <dgm:spPr/>
      <dgm:t>
        <a:bodyPr/>
        <a:lstStyle/>
        <a:p>
          <a:endParaRPr lang="en-US" sz="1200"/>
        </a:p>
      </dgm:t>
    </dgm:pt>
    <dgm:pt modelId="{A088511A-CC91-4FEB-8FD8-EF1477AEB6DF}">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effectLst/>
              <a:latin typeface="Arial" pitchFamily="34" charset="0"/>
            </a:rPr>
            <a:t>Hyper-</a:t>
          </a:r>
          <a:br>
            <a:rPr kumimoji="0" lang="en-US" sz="1200" b="0" i="0" u="none" strike="noStrike" cap="none" normalizeH="0" baseline="0" dirty="0" smtClean="0">
              <a:ln/>
              <a:effectLst/>
              <a:latin typeface="Arial" pitchFamily="34" charset="0"/>
            </a:rPr>
          </a:br>
          <a:r>
            <a:rPr kumimoji="0" lang="en-US" sz="1200" b="0" i="0" u="none" strike="noStrike" cap="none" normalizeH="0" baseline="0" dirty="0" smtClean="0">
              <a:ln/>
              <a:effectLst/>
              <a:latin typeface="Arial" pitchFamily="34" charset="0"/>
            </a:rPr>
            <a:t>tension</a:t>
          </a:r>
        </a:p>
      </dgm:t>
    </dgm:pt>
    <dgm:pt modelId="{A9D19690-E9E1-49B0-9C42-F370C83BAE73}" type="parTrans" cxnId="{F2D6F3EC-0390-4119-8AF5-19429CF96710}">
      <dgm:prSet custT="1">
        <dgm:style>
          <a:lnRef idx="2">
            <a:schemeClr val="accent1"/>
          </a:lnRef>
          <a:fillRef idx="0">
            <a:schemeClr val="accent1"/>
          </a:fillRef>
          <a:effectRef idx="1">
            <a:schemeClr val="accent1"/>
          </a:effectRef>
          <a:fontRef idx="minor">
            <a:schemeClr val="tx1"/>
          </a:fontRef>
        </dgm:style>
      </dgm:prSet>
      <dgm:spPr>
        <a:ln>
          <a:solidFill>
            <a:schemeClr val="tx1"/>
          </a:solidFill>
        </a:ln>
      </dgm:spPr>
      <dgm:t>
        <a:bodyPr/>
        <a:lstStyle/>
        <a:p>
          <a:endParaRPr lang="en-US" sz="1200"/>
        </a:p>
      </dgm:t>
    </dgm:pt>
    <dgm:pt modelId="{B48C56B7-54D7-4711-B415-6EBB87CF4AFB}" type="sibTrans" cxnId="{F2D6F3EC-0390-4119-8AF5-19429CF96710}">
      <dgm:prSet/>
      <dgm:spPr/>
      <dgm:t>
        <a:bodyPr/>
        <a:lstStyle/>
        <a:p>
          <a:endParaRPr lang="en-US" sz="1200"/>
        </a:p>
      </dgm:t>
    </dgm:pt>
    <dgm:pt modelId="{A1E7C991-7C90-4B0A-AED0-5522A7AE73B9}">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effectLst/>
              <a:latin typeface="Arial" pitchFamily="34" charset="0"/>
            </a:rPr>
            <a:t>IOP</a:t>
          </a:r>
          <a:br>
            <a:rPr kumimoji="0" lang="en-US" sz="1200" b="0" i="0" u="none" strike="noStrike" cap="none" normalizeH="0" baseline="0" dirty="0" smtClean="0">
              <a:ln/>
              <a:effectLst/>
              <a:latin typeface="Arial" pitchFamily="34" charset="0"/>
            </a:rPr>
          </a:br>
          <a:r>
            <a:rPr kumimoji="0" lang="en-US" sz="1200" b="0" i="0" u="none" strike="noStrike" cap="none" normalizeH="0" baseline="0" dirty="0" smtClean="0">
              <a:ln/>
              <a:effectLst/>
              <a:latin typeface="Arial" pitchFamily="34" charset="0"/>
            </a:rPr>
            <a:t>Fluctuation</a:t>
          </a:r>
          <a:br>
            <a:rPr kumimoji="0" lang="en-US" sz="1200" b="0" i="0" u="none" strike="noStrike" cap="none" normalizeH="0" baseline="0" dirty="0" smtClean="0">
              <a:ln/>
              <a:effectLst/>
              <a:latin typeface="Arial" pitchFamily="34" charset="0"/>
            </a:rPr>
          </a:br>
          <a:r>
            <a:rPr kumimoji="0" lang="en-US" sz="1200" b="0" i="0" u="none" strike="noStrike" cap="none" normalizeH="0" baseline="0" dirty="0" smtClean="0">
              <a:ln/>
              <a:effectLst/>
              <a:latin typeface="Arial" pitchFamily="34" charset="0"/>
            </a:rPr>
            <a:t>in IOP</a:t>
          </a:r>
        </a:p>
      </dgm:t>
    </dgm:pt>
    <dgm:pt modelId="{97E1D831-BCEF-4B38-89AA-9EBB4F01A76F}" type="parTrans" cxnId="{FD3930BD-84A5-4384-AEFD-94FB19A9B9A7}">
      <dgm:prSet custT="1">
        <dgm:style>
          <a:lnRef idx="2">
            <a:schemeClr val="accent1"/>
          </a:lnRef>
          <a:fillRef idx="0">
            <a:schemeClr val="accent1"/>
          </a:fillRef>
          <a:effectRef idx="1">
            <a:schemeClr val="accent1"/>
          </a:effectRef>
          <a:fontRef idx="minor">
            <a:schemeClr val="tx1"/>
          </a:fontRef>
        </dgm:style>
      </dgm:prSet>
      <dgm:spPr>
        <a:ln>
          <a:solidFill>
            <a:schemeClr val="tx1"/>
          </a:solidFill>
        </a:ln>
      </dgm:spPr>
      <dgm:t>
        <a:bodyPr/>
        <a:lstStyle/>
        <a:p>
          <a:endParaRPr lang="en-US" sz="1200"/>
        </a:p>
      </dgm:t>
    </dgm:pt>
    <dgm:pt modelId="{0BD2E9AB-24C5-4CCB-AAED-7911FC1E3BA4}" type="sibTrans" cxnId="{FD3930BD-84A5-4384-AEFD-94FB19A9B9A7}">
      <dgm:prSet/>
      <dgm:spPr/>
      <dgm:t>
        <a:bodyPr/>
        <a:lstStyle/>
        <a:p>
          <a:endParaRPr lang="en-US" sz="1200"/>
        </a:p>
      </dgm:t>
    </dgm:pt>
    <dgm:pt modelId="{98A0E58D-0969-4BBA-B5B0-1D60020E47C4}">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effectLst/>
              <a:latin typeface="Arial" pitchFamily="34" charset="0"/>
            </a:rPr>
            <a:t>Disc</a:t>
          </a:r>
          <a:br>
            <a:rPr kumimoji="0" lang="en-US" sz="1200" b="0" i="0" u="none" strike="noStrike" cap="none" normalizeH="0" baseline="0" dirty="0" smtClean="0">
              <a:ln/>
              <a:effectLst/>
              <a:latin typeface="Arial" pitchFamily="34" charset="0"/>
            </a:rPr>
          </a:br>
          <a:r>
            <a:rPr kumimoji="0" lang="en-US" sz="1200" b="0" i="0" u="none" strike="noStrike" cap="none" normalizeH="0" baseline="0" dirty="0" smtClean="0">
              <a:ln/>
              <a:effectLst/>
              <a:latin typeface="Arial" pitchFamily="34" charset="0"/>
            </a:rPr>
            <a:t>haemo-</a:t>
          </a:r>
          <a:br>
            <a:rPr kumimoji="0" lang="en-US" sz="1200" b="0" i="0" u="none" strike="noStrike" cap="none" normalizeH="0" baseline="0" dirty="0" smtClean="0">
              <a:ln/>
              <a:effectLst/>
              <a:latin typeface="Arial" pitchFamily="34" charset="0"/>
            </a:rPr>
          </a:br>
          <a:r>
            <a:rPr kumimoji="0" lang="en-US" sz="1200" b="0" i="0" u="none" strike="noStrike" cap="none" normalizeH="0" baseline="0" dirty="0" smtClean="0">
              <a:ln/>
              <a:effectLst/>
              <a:latin typeface="Arial" pitchFamily="34" charset="0"/>
            </a:rPr>
            <a:t>rrhage</a:t>
          </a:r>
        </a:p>
      </dgm:t>
    </dgm:pt>
    <dgm:pt modelId="{FD637962-2F94-4142-8397-F100517E5069}" type="parTrans" cxnId="{91CD3838-B3B9-408A-9050-FC955CFBD35B}">
      <dgm:prSet custT="1">
        <dgm:style>
          <a:lnRef idx="2">
            <a:schemeClr val="accent1"/>
          </a:lnRef>
          <a:fillRef idx="0">
            <a:schemeClr val="accent1"/>
          </a:fillRef>
          <a:effectRef idx="1">
            <a:schemeClr val="accent1"/>
          </a:effectRef>
          <a:fontRef idx="minor">
            <a:schemeClr val="tx1"/>
          </a:fontRef>
        </dgm:style>
      </dgm:prSet>
      <dgm:spPr>
        <a:ln>
          <a:solidFill>
            <a:schemeClr val="tx1"/>
          </a:solidFill>
        </a:ln>
      </dgm:spPr>
      <dgm:t>
        <a:bodyPr/>
        <a:lstStyle/>
        <a:p>
          <a:endParaRPr lang="en-US" sz="1200"/>
        </a:p>
      </dgm:t>
    </dgm:pt>
    <dgm:pt modelId="{9A160EC6-6505-4493-B71D-29D45645B6D9}" type="sibTrans" cxnId="{91CD3838-B3B9-408A-9050-FC955CFBD35B}">
      <dgm:prSet/>
      <dgm:spPr/>
      <dgm:t>
        <a:bodyPr/>
        <a:lstStyle/>
        <a:p>
          <a:endParaRPr lang="en-US" sz="1200"/>
        </a:p>
      </dgm:t>
    </dgm:pt>
    <dgm:pt modelId="{8840845A-B26A-4F30-958C-B663A01623C3}" type="pres">
      <dgm:prSet presAssocID="{15EB3698-9D49-4DEA-8EEB-E02C050949E0}" presName="cycle" presStyleCnt="0">
        <dgm:presLayoutVars>
          <dgm:chMax val="1"/>
          <dgm:dir/>
          <dgm:animLvl val="ctr"/>
          <dgm:resizeHandles val="exact"/>
        </dgm:presLayoutVars>
      </dgm:prSet>
      <dgm:spPr/>
    </dgm:pt>
    <dgm:pt modelId="{13BA57D1-9D31-4762-A0D2-5CAECA42BC90}" type="pres">
      <dgm:prSet presAssocID="{71600DB8-9CD2-4F6A-8B90-BC47D5A4EDF8}" presName="centerShape" presStyleLbl="node0" presStyleIdx="0" presStyleCnt="1" custScaleX="129215" custScaleY="129215"/>
      <dgm:spPr/>
      <dgm:t>
        <a:bodyPr/>
        <a:lstStyle/>
        <a:p>
          <a:endParaRPr lang="en-US"/>
        </a:p>
      </dgm:t>
    </dgm:pt>
    <dgm:pt modelId="{1711680B-1C38-4A0B-977A-1595AEB81487}" type="pres">
      <dgm:prSet presAssocID="{9DC32179-E905-49BF-B92D-C2628E1E8EC8}" presName="Name9" presStyleLbl="parChTrans1D2" presStyleIdx="0" presStyleCnt="10"/>
      <dgm:spPr/>
      <dgm:t>
        <a:bodyPr/>
        <a:lstStyle/>
        <a:p>
          <a:endParaRPr lang="en-US"/>
        </a:p>
      </dgm:t>
    </dgm:pt>
    <dgm:pt modelId="{6EC5EBD3-E018-45AD-9A1B-7F1E21066BD6}" type="pres">
      <dgm:prSet presAssocID="{9DC32179-E905-49BF-B92D-C2628E1E8EC8}" presName="connTx" presStyleLbl="parChTrans1D2" presStyleIdx="0" presStyleCnt="10"/>
      <dgm:spPr/>
      <dgm:t>
        <a:bodyPr/>
        <a:lstStyle/>
        <a:p>
          <a:endParaRPr lang="en-US"/>
        </a:p>
      </dgm:t>
    </dgm:pt>
    <dgm:pt modelId="{A518B999-92FA-4CFD-AF28-59D8E31958E9}" type="pres">
      <dgm:prSet presAssocID="{470F8641-C17B-4503-AC25-2F0CCA167366}" presName="node" presStyleLbl="node1" presStyleIdx="0" presStyleCnt="10">
        <dgm:presLayoutVars>
          <dgm:bulletEnabled val="1"/>
        </dgm:presLayoutVars>
      </dgm:prSet>
      <dgm:spPr/>
      <dgm:t>
        <a:bodyPr/>
        <a:lstStyle/>
        <a:p>
          <a:endParaRPr lang="en-US"/>
        </a:p>
      </dgm:t>
    </dgm:pt>
    <dgm:pt modelId="{DE40A0AD-A99B-4B6F-AFA8-47C68B84B80E}" type="pres">
      <dgm:prSet presAssocID="{B610A2B5-0358-4E6F-8FC2-47A9E5ABAF4F}" presName="Name9" presStyleLbl="parChTrans1D2" presStyleIdx="1" presStyleCnt="10"/>
      <dgm:spPr/>
      <dgm:t>
        <a:bodyPr/>
        <a:lstStyle/>
        <a:p>
          <a:endParaRPr lang="en-US"/>
        </a:p>
      </dgm:t>
    </dgm:pt>
    <dgm:pt modelId="{FC7D1C55-4DF4-4F5E-8883-AFE72D44D227}" type="pres">
      <dgm:prSet presAssocID="{B610A2B5-0358-4E6F-8FC2-47A9E5ABAF4F}" presName="connTx" presStyleLbl="parChTrans1D2" presStyleIdx="1" presStyleCnt="10"/>
      <dgm:spPr/>
      <dgm:t>
        <a:bodyPr/>
        <a:lstStyle/>
        <a:p>
          <a:endParaRPr lang="en-US"/>
        </a:p>
      </dgm:t>
    </dgm:pt>
    <dgm:pt modelId="{D6F555CF-256A-4AD3-8FCE-880EF94C9AAE}" type="pres">
      <dgm:prSet presAssocID="{C6239C92-CD2F-4A1B-B92A-34E01E5C52CD}" presName="node" presStyleLbl="node1" presStyleIdx="1" presStyleCnt="10">
        <dgm:presLayoutVars>
          <dgm:bulletEnabled val="1"/>
        </dgm:presLayoutVars>
      </dgm:prSet>
      <dgm:spPr/>
      <dgm:t>
        <a:bodyPr/>
        <a:lstStyle/>
        <a:p>
          <a:endParaRPr lang="en-US"/>
        </a:p>
      </dgm:t>
    </dgm:pt>
    <dgm:pt modelId="{0D16FF17-885A-4F45-A32B-A5C6CF35C559}" type="pres">
      <dgm:prSet presAssocID="{66EF21C0-20F6-4056-85C4-F4CD945D971A}" presName="Name9" presStyleLbl="parChTrans1D2" presStyleIdx="2" presStyleCnt="10"/>
      <dgm:spPr/>
      <dgm:t>
        <a:bodyPr/>
        <a:lstStyle/>
        <a:p>
          <a:endParaRPr lang="en-US"/>
        </a:p>
      </dgm:t>
    </dgm:pt>
    <dgm:pt modelId="{9D69E28D-FE1B-4621-9AF6-264591F007EE}" type="pres">
      <dgm:prSet presAssocID="{66EF21C0-20F6-4056-85C4-F4CD945D971A}" presName="connTx" presStyleLbl="parChTrans1D2" presStyleIdx="2" presStyleCnt="10"/>
      <dgm:spPr/>
      <dgm:t>
        <a:bodyPr/>
        <a:lstStyle/>
        <a:p>
          <a:endParaRPr lang="en-US"/>
        </a:p>
      </dgm:t>
    </dgm:pt>
    <dgm:pt modelId="{25977E77-8D44-45D3-86DF-6894610EFB2E}" type="pres">
      <dgm:prSet presAssocID="{CAF38585-921B-4CDD-BABB-97731AC536C2}" presName="node" presStyleLbl="node1" presStyleIdx="2" presStyleCnt="10">
        <dgm:presLayoutVars>
          <dgm:bulletEnabled val="1"/>
        </dgm:presLayoutVars>
      </dgm:prSet>
      <dgm:spPr/>
      <dgm:t>
        <a:bodyPr/>
        <a:lstStyle/>
        <a:p>
          <a:endParaRPr lang="en-US"/>
        </a:p>
      </dgm:t>
    </dgm:pt>
    <dgm:pt modelId="{74A42FD6-62C1-4E94-9C9D-09B92ACE89B2}" type="pres">
      <dgm:prSet presAssocID="{CBE68D0D-AEEB-48F2-BE66-EA1A6E52FB5E}" presName="Name9" presStyleLbl="parChTrans1D2" presStyleIdx="3" presStyleCnt="10"/>
      <dgm:spPr/>
      <dgm:t>
        <a:bodyPr/>
        <a:lstStyle/>
        <a:p>
          <a:endParaRPr lang="en-US"/>
        </a:p>
      </dgm:t>
    </dgm:pt>
    <dgm:pt modelId="{B787B657-43F6-4888-9A88-E8D0B06E4CD0}" type="pres">
      <dgm:prSet presAssocID="{CBE68D0D-AEEB-48F2-BE66-EA1A6E52FB5E}" presName="connTx" presStyleLbl="parChTrans1D2" presStyleIdx="3" presStyleCnt="10"/>
      <dgm:spPr/>
      <dgm:t>
        <a:bodyPr/>
        <a:lstStyle/>
        <a:p>
          <a:endParaRPr lang="en-US"/>
        </a:p>
      </dgm:t>
    </dgm:pt>
    <dgm:pt modelId="{ACF80BD2-6565-417D-B675-B438D1D8780D}" type="pres">
      <dgm:prSet presAssocID="{ECFF2488-8134-49F4-97B8-FFC8B171FFCC}" presName="node" presStyleLbl="node1" presStyleIdx="3" presStyleCnt="10">
        <dgm:presLayoutVars>
          <dgm:bulletEnabled val="1"/>
        </dgm:presLayoutVars>
      </dgm:prSet>
      <dgm:spPr/>
      <dgm:t>
        <a:bodyPr/>
        <a:lstStyle/>
        <a:p>
          <a:endParaRPr lang="en-US"/>
        </a:p>
      </dgm:t>
    </dgm:pt>
    <dgm:pt modelId="{9C7F3FCC-ABBE-490F-9C48-A409CB9B0E80}" type="pres">
      <dgm:prSet presAssocID="{A975F0DC-5026-4615-B537-6A66B0D6BDCA}" presName="Name9" presStyleLbl="parChTrans1D2" presStyleIdx="4" presStyleCnt="10"/>
      <dgm:spPr/>
      <dgm:t>
        <a:bodyPr/>
        <a:lstStyle/>
        <a:p>
          <a:endParaRPr lang="en-US"/>
        </a:p>
      </dgm:t>
    </dgm:pt>
    <dgm:pt modelId="{D018937C-4F6B-4F30-B8C4-5AE8800C12D0}" type="pres">
      <dgm:prSet presAssocID="{A975F0DC-5026-4615-B537-6A66B0D6BDCA}" presName="connTx" presStyleLbl="parChTrans1D2" presStyleIdx="4" presStyleCnt="10"/>
      <dgm:spPr/>
      <dgm:t>
        <a:bodyPr/>
        <a:lstStyle/>
        <a:p>
          <a:endParaRPr lang="en-US"/>
        </a:p>
      </dgm:t>
    </dgm:pt>
    <dgm:pt modelId="{044C3C5A-5B67-4BFE-A75C-689DB15C7375}" type="pres">
      <dgm:prSet presAssocID="{E9188D0C-71AC-474C-8449-105A5D20AFD7}" presName="node" presStyleLbl="node1" presStyleIdx="4" presStyleCnt="10">
        <dgm:presLayoutVars>
          <dgm:bulletEnabled val="1"/>
        </dgm:presLayoutVars>
      </dgm:prSet>
      <dgm:spPr/>
      <dgm:t>
        <a:bodyPr/>
        <a:lstStyle/>
        <a:p>
          <a:endParaRPr lang="en-US"/>
        </a:p>
      </dgm:t>
    </dgm:pt>
    <dgm:pt modelId="{0D80BDC2-3242-42DE-A748-F8E7DB36FC4A}" type="pres">
      <dgm:prSet presAssocID="{F000319D-74C3-4282-8F17-D235085EEADA}" presName="Name9" presStyleLbl="parChTrans1D2" presStyleIdx="5" presStyleCnt="10"/>
      <dgm:spPr/>
      <dgm:t>
        <a:bodyPr/>
        <a:lstStyle/>
        <a:p>
          <a:endParaRPr lang="en-US"/>
        </a:p>
      </dgm:t>
    </dgm:pt>
    <dgm:pt modelId="{886DDF91-E85F-46B4-A955-3BC7B16F74EC}" type="pres">
      <dgm:prSet presAssocID="{F000319D-74C3-4282-8F17-D235085EEADA}" presName="connTx" presStyleLbl="parChTrans1D2" presStyleIdx="5" presStyleCnt="10"/>
      <dgm:spPr/>
      <dgm:t>
        <a:bodyPr/>
        <a:lstStyle/>
        <a:p>
          <a:endParaRPr lang="en-US"/>
        </a:p>
      </dgm:t>
    </dgm:pt>
    <dgm:pt modelId="{8DF1BB7F-43A6-454D-93C8-C59E909F277F}" type="pres">
      <dgm:prSet presAssocID="{FB333B7A-B6D9-4997-8DB4-68124B722C03}" presName="node" presStyleLbl="node1" presStyleIdx="5" presStyleCnt="10">
        <dgm:presLayoutVars>
          <dgm:bulletEnabled val="1"/>
        </dgm:presLayoutVars>
      </dgm:prSet>
      <dgm:spPr/>
      <dgm:t>
        <a:bodyPr/>
        <a:lstStyle/>
        <a:p>
          <a:endParaRPr lang="en-US"/>
        </a:p>
      </dgm:t>
    </dgm:pt>
    <dgm:pt modelId="{17B09631-43F4-479D-A626-AF4A556BACD0}" type="pres">
      <dgm:prSet presAssocID="{8F0EC9E9-9158-4555-8123-434AB25026AF}" presName="Name9" presStyleLbl="parChTrans1D2" presStyleIdx="6" presStyleCnt="10"/>
      <dgm:spPr/>
      <dgm:t>
        <a:bodyPr/>
        <a:lstStyle/>
        <a:p>
          <a:endParaRPr lang="en-US"/>
        </a:p>
      </dgm:t>
    </dgm:pt>
    <dgm:pt modelId="{45FD025B-1B6F-4134-BE06-CE2E527B1958}" type="pres">
      <dgm:prSet presAssocID="{8F0EC9E9-9158-4555-8123-434AB25026AF}" presName="connTx" presStyleLbl="parChTrans1D2" presStyleIdx="6" presStyleCnt="10"/>
      <dgm:spPr/>
      <dgm:t>
        <a:bodyPr/>
        <a:lstStyle/>
        <a:p>
          <a:endParaRPr lang="en-US"/>
        </a:p>
      </dgm:t>
    </dgm:pt>
    <dgm:pt modelId="{A47194A8-AFFA-4C3E-B2DE-4F62C5305F92}" type="pres">
      <dgm:prSet presAssocID="{A97DCBEF-AD65-4546-814C-95148E18C6F0}" presName="node" presStyleLbl="node1" presStyleIdx="6" presStyleCnt="10">
        <dgm:presLayoutVars>
          <dgm:bulletEnabled val="1"/>
        </dgm:presLayoutVars>
      </dgm:prSet>
      <dgm:spPr/>
      <dgm:t>
        <a:bodyPr/>
        <a:lstStyle/>
        <a:p>
          <a:endParaRPr lang="en-US"/>
        </a:p>
      </dgm:t>
    </dgm:pt>
    <dgm:pt modelId="{14D0850A-62AE-4C47-908E-20A330C0B25F}" type="pres">
      <dgm:prSet presAssocID="{A9D19690-E9E1-49B0-9C42-F370C83BAE73}" presName="Name9" presStyleLbl="parChTrans1D2" presStyleIdx="7" presStyleCnt="10"/>
      <dgm:spPr/>
      <dgm:t>
        <a:bodyPr/>
        <a:lstStyle/>
        <a:p>
          <a:endParaRPr lang="en-US"/>
        </a:p>
      </dgm:t>
    </dgm:pt>
    <dgm:pt modelId="{5C804693-E47A-4269-89D2-408B36A47037}" type="pres">
      <dgm:prSet presAssocID="{A9D19690-E9E1-49B0-9C42-F370C83BAE73}" presName="connTx" presStyleLbl="parChTrans1D2" presStyleIdx="7" presStyleCnt="10"/>
      <dgm:spPr/>
      <dgm:t>
        <a:bodyPr/>
        <a:lstStyle/>
        <a:p>
          <a:endParaRPr lang="en-US"/>
        </a:p>
      </dgm:t>
    </dgm:pt>
    <dgm:pt modelId="{3411C28C-08CD-4C5F-AF1C-F666765D8893}" type="pres">
      <dgm:prSet presAssocID="{A088511A-CC91-4FEB-8FD8-EF1477AEB6DF}" presName="node" presStyleLbl="node1" presStyleIdx="7" presStyleCnt="10">
        <dgm:presLayoutVars>
          <dgm:bulletEnabled val="1"/>
        </dgm:presLayoutVars>
      </dgm:prSet>
      <dgm:spPr/>
      <dgm:t>
        <a:bodyPr/>
        <a:lstStyle/>
        <a:p>
          <a:endParaRPr lang="en-US"/>
        </a:p>
      </dgm:t>
    </dgm:pt>
    <dgm:pt modelId="{190B63F6-E223-42A2-AF51-CD88CD1134CF}" type="pres">
      <dgm:prSet presAssocID="{97E1D831-BCEF-4B38-89AA-9EBB4F01A76F}" presName="Name9" presStyleLbl="parChTrans1D2" presStyleIdx="8" presStyleCnt="10"/>
      <dgm:spPr/>
      <dgm:t>
        <a:bodyPr/>
        <a:lstStyle/>
        <a:p>
          <a:endParaRPr lang="en-US"/>
        </a:p>
      </dgm:t>
    </dgm:pt>
    <dgm:pt modelId="{06E79642-C5D3-471C-B28C-76BEF8DAF782}" type="pres">
      <dgm:prSet presAssocID="{97E1D831-BCEF-4B38-89AA-9EBB4F01A76F}" presName="connTx" presStyleLbl="parChTrans1D2" presStyleIdx="8" presStyleCnt="10"/>
      <dgm:spPr/>
      <dgm:t>
        <a:bodyPr/>
        <a:lstStyle/>
        <a:p>
          <a:endParaRPr lang="en-US"/>
        </a:p>
      </dgm:t>
    </dgm:pt>
    <dgm:pt modelId="{A05BDBC7-8E33-41D1-ACDA-77FC928C7477}" type="pres">
      <dgm:prSet presAssocID="{A1E7C991-7C90-4B0A-AED0-5522A7AE73B9}" presName="node" presStyleLbl="node1" presStyleIdx="8" presStyleCnt="10" custScaleX="122460">
        <dgm:presLayoutVars>
          <dgm:bulletEnabled val="1"/>
        </dgm:presLayoutVars>
      </dgm:prSet>
      <dgm:spPr/>
      <dgm:t>
        <a:bodyPr/>
        <a:lstStyle/>
        <a:p>
          <a:endParaRPr lang="en-US"/>
        </a:p>
      </dgm:t>
    </dgm:pt>
    <dgm:pt modelId="{2E41C006-30A6-47AC-B68F-4DE4F77D7493}" type="pres">
      <dgm:prSet presAssocID="{FD637962-2F94-4142-8397-F100517E5069}" presName="Name9" presStyleLbl="parChTrans1D2" presStyleIdx="9" presStyleCnt="10"/>
      <dgm:spPr/>
      <dgm:t>
        <a:bodyPr/>
        <a:lstStyle/>
        <a:p>
          <a:endParaRPr lang="en-US"/>
        </a:p>
      </dgm:t>
    </dgm:pt>
    <dgm:pt modelId="{18107376-C71B-42AB-9699-4508F76F22CB}" type="pres">
      <dgm:prSet presAssocID="{FD637962-2F94-4142-8397-F100517E5069}" presName="connTx" presStyleLbl="parChTrans1D2" presStyleIdx="9" presStyleCnt="10"/>
      <dgm:spPr/>
      <dgm:t>
        <a:bodyPr/>
        <a:lstStyle/>
        <a:p>
          <a:endParaRPr lang="en-US"/>
        </a:p>
      </dgm:t>
    </dgm:pt>
    <dgm:pt modelId="{55CF9417-FF01-4536-B5C5-F5879D00E83F}" type="pres">
      <dgm:prSet presAssocID="{98A0E58D-0969-4BBA-B5B0-1D60020E47C4}" presName="node" presStyleLbl="node1" presStyleIdx="9" presStyleCnt="10">
        <dgm:presLayoutVars>
          <dgm:bulletEnabled val="1"/>
        </dgm:presLayoutVars>
      </dgm:prSet>
      <dgm:spPr/>
      <dgm:t>
        <a:bodyPr/>
        <a:lstStyle/>
        <a:p>
          <a:endParaRPr lang="en-US"/>
        </a:p>
      </dgm:t>
    </dgm:pt>
  </dgm:ptLst>
  <dgm:cxnLst>
    <dgm:cxn modelId="{8472F895-35FE-4AF5-957E-905C420594D2}" type="presOf" srcId="{CBE68D0D-AEEB-48F2-BE66-EA1A6E52FB5E}" destId="{B787B657-43F6-4888-9A88-E8D0B06E4CD0}" srcOrd="1" destOrd="0" presId="urn:microsoft.com/office/officeart/2005/8/layout/radial1"/>
    <dgm:cxn modelId="{500C2CE1-2A4C-409A-97A4-F5CFFF72E061}" type="presOf" srcId="{CAF38585-921B-4CDD-BABB-97731AC536C2}" destId="{25977E77-8D44-45D3-86DF-6894610EFB2E}" srcOrd="0" destOrd="0" presId="urn:microsoft.com/office/officeart/2005/8/layout/radial1"/>
    <dgm:cxn modelId="{88D3B978-3470-4DB8-A3F5-2A3A70857692}" srcId="{71600DB8-9CD2-4F6A-8B90-BC47D5A4EDF8}" destId="{C6239C92-CD2F-4A1B-B92A-34E01E5C52CD}" srcOrd="1" destOrd="0" parTransId="{B610A2B5-0358-4E6F-8FC2-47A9E5ABAF4F}" sibTransId="{C6C18D85-C23B-4C3B-A412-412BF6C37BC8}"/>
    <dgm:cxn modelId="{566C4F43-1E60-4260-9F31-A4B144519CC0}" type="presOf" srcId="{71600DB8-9CD2-4F6A-8B90-BC47D5A4EDF8}" destId="{13BA57D1-9D31-4762-A0D2-5CAECA42BC90}" srcOrd="0" destOrd="0" presId="urn:microsoft.com/office/officeart/2005/8/layout/radial1"/>
    <dgm:cxn modelId="{00ED229A-BC5C-45B0-A80D-EF97711AA61C}" type="presOf" srcId="{C6239C92-CD2F-4A1B-B92A-34E01E5C52CD}" destId="{D6F555CF-256A-4AD3-8FCE-880EF94C9AAE}" srcOrd="0" destOrd="0" presId="urn:microsoft.com/office/officeart/2005/8/layout/radial1"/>
    <dgm:cxn modelId="{F4DADDA7-E331-4CFF-8F5F-B9C6E035908B}" type="presOf" srcId="{E9188D0C-71AC-474C-8449-105A5D20AFD7}" destId="{044C3C5A-5B67-4BFE-A75C-689DB15C7375}" srcOrd="0" destOrd="0" presId="urn:microsoft.com/office/officeart/2005/8/layout/radial1"/>
    <dgm:cxn modelId="{3B572C78-D2C6-4F60-94CD-CC6BED742ADD}" type="presOf" srcId="{A975F0DC-5026-4615-B537-6A66B0D6BDCA}" destId="{9C7F3FCC-ABBE-490F-9C48-A409CB9B0E80}" srcOrd="0" destOrd="0" presId="urn:microsoft.com/office/officeart/2005/8/layout/radial1"/>
    <dgm:cxn modelId="{9806E534-DB19-4CF6-B560-621D1202263E}" type="presOf" srcId="{A9D19690-E9E1-49B0-9C42-F370C83BAE73}" destId="{5C804693-E47A-4269-89D2-408B36A47037}" srcOrd="1" destOrd="0" presId="urn:microsoft.com/office/officeart/2005/8/layout/radial1"/>
    <dgm:cxn modelId="{9A5D5A98-F761-4D84-B6D3-4BA4EEA3D73E}" srcId="{71600DB8-9CD2-4F6A-8B90-BC47D5A4EDF8}" destId="{FB333B7A-B6D9-4997-8DB4-68124B722C03}" srcOrd="5" destOrd="0" parTransId="{F000319D-74C3-4282-8F17-D235085EEADA}" sibTransId="{D5A04E40-0D5B-4E43-9B5D-EF0CA74393AB}"/>
    <dgm:cxn modelId="{91CD3838-B3B9-408A-9050-FC955CFBD35B}" srcId="{71600DB8-9CD2-4F6A-8B90-BC47D5A4EDF8}" destId="{98A0E58D-0969-4BBA-B5B0-1D60020E47C4}" srcOrd="9" destOrd="0" parTransId="{FD637962-2F94-4142-8397-F100517E5069}" sibTransId="{9A160EC6-6505-4493-B71D-29D45645B6D9}"/>
    <dgm:cxn modelId="{FAC2BC91-6C99-4955-9FED-634F30043623}" type="presOf" srcId="{97E1D831-BCEF-4B38-89AA-9EBB4F01A76F}" destId="{190B63F6-E223-42A2-AF51-CD88CD1134CF}" srcOrd="0" destOrd="0" presId="urn:microsoft.com/office/officeart/2005/8/layout/radial1"/>
    <dgm:cxn modelId="{72B0D727-617C-43DC-8979-D1288DBBCAE1}" type="presOf" srcId="{9DC32179-E905-49BF-B92D-C2628E1E8EC8}" destId="{6EC5EBD3-E018-45AD-9A1B-7F1E21066BD6}" srcOrd="1" destOrd="0" presId="urn:microsoft.com/office/officeart/2005/8/layout/radial1"/>
    <dgm:cxn modelId="{42C0CFDE-20CA-4ED2-BAC6-CC144847A879}" srcId="{71600DB8-9CD2-4F6A-8B90-BC47D5A4EDF8}" destId="{E9188D0C-71AC-474C-8449-105A5D20AFD7}" srcOrd="4" destOrd="0" parTransId="{A975F0DC-5026-4615-B537-6A66B0D6BDCA}" sibTransId="{1CEBF3FC-1BCD-4019-BFD0-5E33886420A5}"/>
    <dgm:cxn modelId="{25206F98-6F3D-4768-91E7-388AC20C3D48}" type="presOf" srcId="{CBE68D0D-AEEB-48F2-BE66-EA1A6E52FB5E}" destId="{74A42FD6-62C1-4E94-9C9D-09B92ACE89B2}" srcOrd="0" destOrd="0" presId="urn:microsoft.com/office/officeart/2005/8/layout/radial1"/>
    <dgm:cxn modelId="{8AD97D06-EE7B-445F-9DBC-402BF136D9AA}" srcId="{71600DB8-9CD2-4F6A-8B90-BC47D5A4EDF8}" destId="{CAF38585-921B-4CDD-BABB-97731AC536C2}" srcOrd="2" destOrd="0" parTransId="{66EF21C0-20F6-4056-85C4-F4CD945D971A}" sibTransId="{D9461D71-0686-4F11-87B8-AC91E3B19EBE}"/>
    <dgm:cxn modelId="{6FD0261C-AD0C-4845-974D-512094B3F783}" type="presOf" srcId="{FB333B7A-B6D9-4997-8DB4-68124B722C03}" destId="{8DF1BB7F-43A6-454D-93C8-C59E909F277F}" srcOrd="0" destOrd="0" presId="urn:microsoft.com/office/officeart/2005/8/layout/radial1"/>
    <dgm:cxn modelId="{35AEC3D4-A4B2-4D83-A64D-CEA3623A0B95}" type="presOf" srcId="{FD637962-2F94-4142-8397-F100517E5069}" destId="{2E41C006-30A6-47AC-B68F-4DE4F77D7493}" srcOrd="0" destOrd="0" presId="urn:microsoft.com/office/officeart/2005/8/layout/radial1"/>
    <dgm:cxn modelId="{949B1F43-89F6-4B83-A031-94E7BF9E92FB}" type="presOf" srcId="{97E1D831-BCEF-4B38-89AA-9EBB4F01A76F}" destId="{06E79642-C5D3-471C-B28C-76BEF8DAF782}" srcOrd="1" destOrd="0" presId="urn:microsoft.com/office/officeart/2005/8/layout/radial1"/>
    <dgm:cxn modelId="{85E88A7F-2A03-47E4-82D9-7DC43549EA0E}" type="presOf" srcId="{B610A2B5-0358-4E6F-8FC2-47A9E5ABAF4F}" destId="{FC7D1C55-4DF4-4F5E-8883-AFE72D44D227}" srcOrd="1" destOrd="0" presId="urn:microsoft.com/office/officeart/2005/8/layout/radial1"/>
    <dgm:cxn modelId="{67B3EE23-2C95-40F2-8BA5-2B981BD6B179}" srcId="{15EB3698-9D49-4DEA-8EEB-E02C050949E0}" destId="{71600DB8-9CD2-4F6A-8B90-BC47D5A4EDF8}" srcOrd="0" destOrd="0" parTransId="{66160C73-9732-4484-A447-D5CEAF2F7CB9}" sibTransId="{0B0B055E-40CC-401F-8DEF-61BD95C7373E}"/>
    <dgm:cxn modelId="{9EBF3E38-1D2F-4A61-AEFD-333F40AA3275}" type="presOf" srcId="{A1E7C991-7C90-4B0A-AED0-5522A7AE73B9}" destId="{A05BDBC7-8E33-41D1-ACDA-77FC928C7477}" srcOrd="0" destOrd="0" presId="urn:microsoft.com/office/officeart/2005/8/layout/radial1"/>
    <dgm:cxn modelId="{F2D6F3EC-0390-4119-8AF5-19429CF96710}" srcId="{71600DB8-9CD2-4F6A-8B90-BC47D5A4EDF8}" destId="{A088511A-CC91-4FEB-8FD8-EF1477AEB6DF}" srcOrd="7" destOrd="0" parTransId="{A9D19690-E9E1-49B0-9C42-F370C83BAE73}" sibTransId="{B48C56B7-54D7-4711-B415-6EBB87CF4AFB}"/>
    <dgm:cxn modelId="{932E037D-DCAF-4D8A-9D84-596EB084409F}" type="presOf" srcId="{A088511A-CC91-4FEB-8FD8-EF1477AEB6DF}" destId="{3411C28C-08CD-4C5F-AF1C-F666765D8893}" srcOrd="0" destOrd="0" presId="urn:microsoft.com/office/officeart/2005/8/layout/radial1"/>
    <dgm:cxn modelId="{371D5024-D248-480F-970C-0B15BF3B7B73}" type="presOf" srcId="{B610A2B5-0358-4E6F-8FC2-47A9E5ABAF4F}" destId="{DE40A0AD-A99B-4B6F-AFA8-47C68B84B80E}" srcOrd="0" destOrd="0" presId="urn:microsoft.com/office/officeart/2005/8/layout/radial1"/>
    <dgm:cxn modelId="{E028952D-57B4-43EB-BB60-4C38C9C65C0D}" type="presOf" srcId="{66EF21C0-20F6-4056-85C4-F4CD945D971A}" destId="{9D69E28D-FE1B-4621-9AF6-264591F007EE}" srcOrd="1" destOrd="0" presId="urn:microsoft.com/office/officeart/2005/8/layout/radial1"/>
    <dgm:cxn modelId="{FD3930BD-84A5-4384-AEFD-94FB19A9B9A7}" srcId="{71600DB8-9CD2-4F6A-8B90-BC47D5A4EDF8}" destId="{A1E7C991-7C90-4B0A-AED0-5522A7AE73B9}" srcOrd="8" destOrd="0" parTransId="{97E1D831-BCEF-4B38-89AA-9EBB4F01A76F}" sibTransId="{0BD2E9AB-24C5-4CCB-AAED-7911FC1E3BA4}"/>
    <dgm:cxn modelId="{A26144D3-5D93-415F-9BD6-0263E049A6BF}" type="presOf" srcId="{A97DCBEF-AD65-4546-814C-95148E18C6F0}" destId="{A47194A8-AFFA-4C3E-B2DE-4F62C5305F92}" srcOrd="0" destOrd="0" presId="urn:microsoft.com/office/officeart/2005/8/layout/radial1"/>
    <dgm:cxn modelId="{07F69948-00D7-4563-B966-403236B55C17}" srcId="{71600DB8-9CD2-4F6A-8B90-BC47D5A4EDF8}" destId="{A97DCBEF-AD65-4546-814C-95148E18C6F0}" srcOrd="6" destOrd="0" parTransId="{8F0EC9E9-9158-4555-8123-434AB25026AF}" sibTransId="{735A3E0D-776C-4E46-B20B-C346DE5CE065}"/>
    <dgm:cxn modelId="{F7073B5E-BD73-4205-B0D8-CD50CB987313}" type="presOf" srcId="{8F0EC9E9-9158-4555-8123-434AB25026AF}" destId="{17B09631-43F4-479D-A626-AF4A556BACD0}" srcOrd="0" destOrd="0" presId="urn:microsoft.com/office/officeart/2005/8/layout/radial1"/>
    <dgm:cxn modelId="{4B6A28E4-888F-44E5-B56D-BC18D6B521B1}" type="presOf" srcId="{9DC32179-E905-49BF-B92D-C2628E1E8EC8}" destId="{1711680B-1C38-4A0B-977A-1595AEB81487}" srcOrd="0" destOrd="0" presId="urn:microsoft.com/office/officeart/2005/8/layout/radial1"/>
    <dgm:cxn modelId="{1142B614-DCC7-4312-B97D-351D918B7DF0}" type="presOf" srcId="{66EF21C0-20F6-4056-85C4-F4CD945D971A}" destId="{0D16FF17-885A-4F45-A32B-A5C6CF35C559}" srcOrd="0" destOrd="0" presId="urn:microsoft.com/office/officeart/2005/8/layout/radial1"/>
    <dgm:cxn modelId="{4CE248F3-66C6-477F-8BA0-A67F1E8EE43C}" type="presOf" srcId="{A975F0DC-5026-4615-B537-6A66B0D6BDCA}" destId="{D018937C-4F6B-4F30-B8C4-5AE8800C12D0}" srcOrd="1" destOrd="0" presId="urn:microsoft.com/office/officeart/2005/8/layout/radial1"/>
    <dgm:cxn modelId="{60CB036E-EA0B-4D67-BCF5-BBA604D2677E}" type="presOf" srcId="{ECFF2488-8134-49F4-97B8-FFC8B171FFCC}" destId="{ACF80BD2-6565-417D-B675-B438D1D8780D}" srcOrd="0" destOrd="0" presId="urn:microsoft.com/office/officeart/2005/8/layout/radial1"/>
    <dgm:cxn modelId="{83EA9409-6694-46AA-AADF-9506A29FE747}" type="presOf" srcId="{F000319D-74C3-4282-8F17-D235085EEADA}" destId="{886DDF91-E85F-46B4-A955-3BC7B16F74EC}" srcOrd="1" destOrd="0" presId="urn:microsoft.com/office/officeart/2005/8/layout/radial1"/>
    <dgm:cxn modelId="{E587257C-5240-4A9F-854E-E764FA0A62E1}" type="presOf" srcId="{98A0E58D-0969-4BBA-B5B0-1D60020E47C4}" destId="{55CF9417-FF01-4536-B5C5-F5879D00E83F}" srcOrd="0" destOrd="0" presId="urn:microsoft.com/office/officeart/2005/8/layout/radial1"/>
    <dgm:cxn modelId="{C67B1276-10B4-475F-AA68-19A931A125B5}" type="presOf" srcId="{F000319D-74C3-4282-8F17-D235085EEADA}" destId="{0D80BDC2-3242-42DE-A748-F8E7DB36FC4A}" srcOrd="0" destOrd="0" presId="urn:microsoft.com/office/officeart/2005/8/layout/radial1"/>
    <dgm:cxn modelId="{68130789-0EE8-4B11-A700-BCE8AB0E8805}" type="presOf" srcId="{8F0EC9E9-9158-4555-8123-434AB25026AF}" destId="{45FD025B-1B6F-4134-BE06-CE2E527B1958}" srcOrd="1" destOrd="0" presId="urn:microsoft.com/office/officeart/2005/8/layout/radial1"/>
    <dgm:cxn modelId="{B18E7B8A-0EC9-4105-BA12-B4AAD7139417}" type="presOf" srcId="{15EB3698-9D49-4DEA-8EEB-E02C050949E0}" destId="{8840845A-B26A-4F30-958C-B663A01623C3}" srcOrd="0" destOrd="0" presId="urn:microsoft.com/office/officeart/2005/8/layout/radial1"/>
    <dgm:cxn modelId="{F486EF6A-5E62-4B3A-90F0-97F88C5A6380}" srcId="{71600DB8-9CD2-4F6A-8B90-BC47D5A4EDF8}" destId="{ECFF2488-8134-49F4-97B8-FFC8B171FFCC}" srcOrd="3" destOrd="0" parTransId="{CBE68D0D-AEEB-48F2-BE66-EA1A6E52FB5E}" sibTransId="{E978D5EC-4095-44C4-A4C8-C9014C0C22C0}"/>
    <dgm:cxn modelId="{BD7BA094-A3DB-404B-ACC5-E9FE58720621}" type="presOf" srcId="{FD637962-2F94-4142-8397-F100517E5069}" destId="{18107376-C71B-42AB-9699-4508F76F22CB}" srcOrd="1" destOrd="0" presId="urn:microsoft.com/office/officeart/2005/8/layout/radial1"/>
    <dgm:cxn modelId="{36CEB2BB-167A-47EA-95B1-C27E0254D516}" type="presOf" srcId="{A9D19690-E9E1-49B0-9C42-F370C83BAE73}" destId="{14D0850A-62AE-4C47-908E-20A330C0B25F}" srcOrd="0" destOrd="0" presId="urn:microsoft.com/office/officeart/2005/8/layout/radial1"/>
    <dgm:cxn modelId="{EE462D24-6BE3-4E27-BE03-7975BD480447}" type="presOf" srcId="{470F8641-C17B-4503-AC25-2F0CCA167366}" destId="{A518B999-92FA-4CFD-AF28-59D8E31958E9}" srcOrd="0" destOrd="0" presId="urn:microsoft.com/office/officeart/2005/8/layout/radial1"/>
    <dgm:cxn modelId="{5CA05096-8D5A-4557-9129-612C71488B5C}" srcId="{71600DB8-9CD2-4F6A-8B90-BC47D5A4EDF8}" destId="{470F8641-C17B-4503-AC25-2F0CCA167366}" srcOrd="0" destOrd="0" parTransId="{9DC32179-E905-49BF-B92D-C2628E1E8EC8}" sibTransId="{4AE3C3A2-D3C5-4574-AFCE-8DE8C321AEE6}"/>
    <dgm:cxn modelId="{6764A4D4-05EF-4665-A6EB-AE9C176C6E79}" type="presParOf" srcId="{8840845A-B26A-4F30-958C-B663A01623C3}" destId="{13BA57D1-9D31-4762-A0D2-5CAECA42BC90}" srcOrd="0" destOrd="0" presId="urn:microsoft.com/office/officeart/2005/8/layout/radial1"/>
    <dgm:cxn modelId="{665E10BD-980A-4A83-84FA-7100A96AE69C}" type="presParOf" srcId="{8840845A-B26A-4F30-958C-B663A01623C3}" destId="{1711680B-1C38-4A0B-977A-1595AEB81487}" srcOrd="1" destOrd="0" presId="urn:microsoft.com/office/officeart/2005/8/layout/radial1"/>
    <dgm:cxn modelId="{327DE27B-55F1-4261-90F7-2C2D5F2F064B}" type="presParOf" srcId="{1711680B-1C38-4A0B-977A-1595AEB81487}" destId="{6EC5EBD3-E018-45AD-9A1B-7F1E21066BD6}" srcOrd="0" destOrd="0" presId="urn:microsoft.com/office/officeart/2005/8/layout/radial1"/>
    <dgm:cxn modelId="{275145F7-4573-4391-B451-C5617EFF3203}" type="presParOf" srcId="{8840845A-B26A-4F30-958C-B663A01623C3}" destId="{A518B999-92FA-4CFD-AF28-59D8E31958E9}" srcOrd="2" destOrd="0" presId="urn:microsoft.com/office/officeart/2005/8/layout/radial1"/>
    <dgm:cxn modelId="{2CC2DF4B-5BAA-4F05-8A50-18D9ECF7E155}" type="presParOf" srcId="{8840845A-B26A-4F30-958C-B663A01623C3}" destId="{DE40A0AD-A99B-4B6F-AFA8-47C68B84B80E}" srcOrd="3" destOrd="0" presId="urn:microsoft.com/office/officeart/2005/8/layout/radial1"/>
    <dgm:cxn modelId="{C00C6E35-95CA-4C7F-9981-4185FC5420CB}" type="presParOf" srcId="{DE40A0AD-A99B-4B6F-AFA8-47C68B84B80E}" destId="{FC7D1C55-4DF4-4F5E-8883-AFE72D44D227}" srcOrd="0" destOrd="0" presId="urn:microsoft.com/office/officeart/2005/8/layout/radial1"/>
    <dgm:cxn modelId="{D808C8B6-23EC-4FE5-9379-C42431BBAF03}" type="presParOf" srcId="{8840845A-B26A-4F30-958C-B663A01623C3}" destId="{D6F555CF-256A-4AD3-8FCE-880EF94C9AAE}" srcOrd="4" destOrd="0" presId="urn:microsoft.com/office/officeart/2005/8/layout/radial1"/>
    <dgm:cxn modelId="{1487AD7A-CE15-4CA6-AB2F-29AC8E4856A8}" type="presParOf" srcId="{8840845A-B26A-4F30-958C-B663A01623C3}" destId="{0D16FF17-885A-4F45-A32B-A5C6CF35C559}" srcOrd="5" destOrd="0" presId="urn:microsoft.com/office/officeart/2005/8/layout/radial1"/>
    <dgm:cxn modelId="{3146D088-1A6E-4262-8BDA-02AA022EA2CF}" type="presParOf" srcId="{0D16FF17-885A-4F45-A32B-A5C6CF35C559}" destId="{9D69E28D-FE1B-4621-9AF6-264591F007EE}" srcOrd="0" destOrd="0" presId="urn:microsoft.com/office/officeart/2005/8/layout/radial1"/>
    <dgm:cxn modelId="{F8B81214-B47A-4E33-B069-797B6FB690E3}" type="presParOf" srcId="{8840845A-B26A-4F30-958C-B663A01623C3}" destId="{25977E77-8D44-45D3-86DF-6894610EFB2E}" srcOrd="6" destOrd="0" presId="urn:microsoft.com/office/officeart/2005/8/layout/radial1"/>
    <dgm:cxn modelId="{8FF551C2-6682-485F-8DB1-EB62E4C9BB55}" type="presParOf" srcId="{8840845A-B26A-4F30-958C-B663A01623C3}" destId="{74A42FD6-62C1-4E94-9C9D-09B92ACE89B2}" srcOrd="7" destOrd="0" presId="urn:microsoft.com/office/officeart/2005/8/layout/radial1"/>
    <dgm:cxn modelId="{384EA10A-26F1-4276-8C55-38C72024A2D4}" type="presParOf" srcId="{74A42FD6-62C1-4E94-9C9D-09B92ACE89B2}" destId="{B787B657-43F6-4888-9A88-E8D0B06E4CD0}" srcOrd="0" destOrd="0" presId="urn:microsoft.com/office/officeart/2005/8/layout/radial1"/>
    <dgm:cxn modelId="{79FABD76-7CCB-4834-91FE-8D6F0CE12748}" type="presParOf" srcId="{8840845A-B26A-4F30-958C-B663A01623C3}" destId="{ACF80BD2-6565-417D-B675-B438D1D8780D}" srcOrd="8" destOrd="0" presId="urn:microsoft.com/office/officeart/2005/8/layout/radial1"/>
    <dgm:cxn modelId="{39AD0B83-92A9-471C-85A3-4A2407843E53}" type="presParOf" srcId="{8840845A-B26A-4F30-958C-B663A01623C3}" destId="{9C7F3FCC-ABBE-490F-9C48-A409CB9B0E80}" srcOrd="9" destOrd="0" presId="urn:microsoft.com/office/officeart/2005/8/layout/radial1"/>
    <dgm:cxn modelId="{5EC765D9-53A1-4224-8DB5-F8E588266451}" type="presParOf" srcId="{9C7F3FCC-ABBE-490F-9C48-A409CB9B0E80}" destId="{D018937C-4F6B-4F30-B8C4-5AE8800C12D0}" srcOrd="0" destOrd="0" presId="urn:microsoft.com/office/officeart/2005/8/layout/radial1"/>
    <dgm:cxn modelId="{14180687-78F2-4178-B749-A498D474FA90}" type="presParOf" srcId="{8840845A-B26A-4F30-958C-B663A01623C3}" destId="{044C3C5A-5B67-4BFE-A75C-689DB15C7375}" srcOrd="10" destOrd="0" presId="urn:microsoft.com/office/officeart/2005/8/layout/radial1"/>
    <dgm:cxn modelId="{F47021A6-E096-491B-8360-F7A2D7CA3A65}" type="presParOf" srcId="{8840845A-B26A-4F30-958C-B663A01623C3}" destId="{0D80BDC2-3242-42DE-A748-F8E7DB36FC4A}" srcOrd="11" destOrd="0" presId="urn:microsoft.com/office/officeart/2005/8/layout/radial1"/>
    <dgm:cxn modelId="{6AB7300C-76F8-4991-BA0B-D8E7AA0DCEB9}" type="presParOf" srcId="{0D80BDC2-3242-42DE-A748-F8E7DB36FC4A}" destId="{886DDF91-E85F-46B4-A955-3BC7B16F74EC}" srcOrd="0" destOrd="0" presId="urn:microsoft.com/office/officeart/2005/8/layout/radial1"/>
    <dgm:cxn modelId="{BA503B71-E136-4FFA-8F56-6B352878F841}" type="presParOf" srcId="{8840845A-B26A-4F30-958C-B663A01623C3}" destId="{8DF1BB7F-43A6-454D-93C8-C59E909F277F}" srcOrd="12" destOrd="0" presId="urn:microsoft.com/office/officeart/2005/8/layout/radial1"/>
    <dgm:cxn modelId="{29B96D6F-15CC-4699-B3A1-ABDD9C619A1D}" type="presParOf" srcId="{8840845A-B26A-4F30-958C-B663A01623C3}" destId="{17B09631-43F4-479D-A626-AF4A556BACD0}" srcOrd="13" destOrd="0" presId="urn:microsoft.com/office/officeart/2005/8/layout/radial1"/>
    <dgm:cxn modelId="{59691CDC-9F2D-42E7-84FB-F43F29B65DBD}" type="presParOf" srcId="{17B09631-43F4-479D-A626-AF4A556BACD0}" destId="{45FD025B-1B6F-4134-BE06-CE2E527B1958}" srcOrd="0" destOrd="0" presId="urn:microsoft.com/office/officeart/2005/8/layout/radial1"/>
    <dgm:cxn modelId="{7217BCC4-7A92-4B94-8E36-737E947B8495}" type="presParOf" srcId="{8840845A-B26A-4F30-958C-B663A01623C3}" destId="{A47194A8-AFFA-4C3E-B2DE-4F62C5305F92}" srcOrd="14" destOrd="0" presId="urn:microsoft.com/office/officeart/2005/8/layout/radial1"/>
    <dgm:cxn modelId="{00B33E1E-FB80-492D-927D-AB5918576AB1}" type="presParOf" srcId="{8840845A-B26A-4F30-958C-B663A01623C3}" destId="{14D0850A-62AE-4C47-908E-20A330C0B25F}" srcOrd="15" destOrd="0" presId="urn:microsoft.com/office/officeart/2005/8/layout/radial1"/>
    <dgm:cxn modelId="{44980B11-B54B-428D-9FCE-08508D3F6B75}" type="presParOf" srcId="{14D0850A-62AE-4C47-908E-20A330C0B25F}" destId="{5C804693-E47A-4269-89D2-408B36A47037}" srcOrd="0" destOrd="0" presId="urn:microsoft.com/office/officeart/2005/8/layout/radial1"/>
    <dgm:cxn modelId="{21B44032-C989-4661-AC25-863B23C28C8F}" type="presParOf" srcId="{8840845A-B26A-4F30-958C-B663A01623C3}" destId="{3411C28C-08CD-4C5F-AF1C-F666765D8893}" srcOrd="16" destOrd="0" presId="urn:microsoft.com/office/officeart/2005/8/layout/radial1"/>
    <dgm:cxn modelId="{6CE5CB3F-8949-4B97-B2E6-0A7E6182B5C3}" type="presParOf" srcId="{8840845A-B26A-4F30-958C-B663A01623C3}" destId="{190B63F6-E223-42A2-AF51-CD88CD1134CF}" srcOrd="17" destOrd="0" presId="urn:microsoft.com/office/officeart/2005/8/layout/radial1"/>
    <dgm:cxn modelId="{73130F0E-3B0D-487B-8FE2-756B0BFBC0CB}" type="presParOf" srcId="{190B63F6-E223-42A2-AF51-CD88CD1134CF}" destId="{06E79642-C5D3-471C-B28C-76BEF8DAF782}" srcOrd="0" destOrd="0" presId="urn:microsoft.com/office/officeart/2005/8/layout/radial1"/>
    <dgm:cxn modelId="{2014C75F-A901-45D6-B33B-72726EB4F887}" type="presParOf" srcId="{8840845A-B26A-4F30-958C-B663A01623C3}" destId="{A05BDBC7-8E33-41D1-ACDA-77FC928C7477}" srcOrd="18" destOrd="0" presId="urn:microsoft.com/office/officeart/2005/8/layout/radial1"/>
    <dgm:cxn modelId="{C49E3FF0-D15F-497F-A7A5-ED5963809AFF}" type="presParOf" srcId="{8840845A-B26A-4F30-958C-B663A01623C3}" destId="{2E41C006-30A6-47AC-B68F-4DE4F77D7493}" srcOrd="19" destOrd="0" presId="urn:microsoft.com/office/officeart/2005/8/layout/radial1"/>
    <dgm:cxn modelId="{8ACE62B0-ED0B-4D2A-A8C1-44D77B979922}" type="presParOf" srcId="{2E41C006-30A6-47AC-B68F-4DE4F77D7493}" destId="{18107376-C71B-42AB-9699-4508F76F22CB}" srcOrd="0" destOrd="0" presId="urn:microsoft.com/office/officeart/2005/8/layout/radial1"/>
    <dgm:cxn modelId="{AD51FFC7-6289-45BC-8D53-075D7B735D6B}" type="presParOf" srcId="{8840845A-B26A-4F30-958C-B663A01623C3}" destId="{55CF9417-FF01-4536-B5C5-F5879D00E83F}" srcOrd="20" destOrd="0" presId="urn:microsoft.com/office/officeart/2005/8/layout/radial1"/>
  </dgm:cxnLst>
  <dgm:bg/>
  <dgm:whole/>
</dgm:dataModel>
</file>

<file path=ppt/diagrams/data2.xml><?xml version="1.0" encoding="utf-8"?>
<dgm:dataModel xmlns:dgm="http://schemas.openxmlformats.org/drawingml/2006/diagram" xmlns:a="http://schemas.openxmlformats.org/drawingml/2006/main">
  <dgm:ptLst>
    <dgm:pt modelId="{C47EB7F8-94F2-4E39-B3AA-C551013E7AEB}"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1159128F-F9C0-4540-ADB1-E16AFDC12CFB}">
      <dgm:prSet/>
      <dgm:spPr>
        <a:solidFill>
          <a:schemeClr val="accent4">
            <a:lumMod val="60000"/>
            <a:lumOff val="40000"/>
          </a:schemeClr>
        </a:solidFill>
      </dgm:spPr>
      <dgm:t>
        <a:bodyPr/>
        <a:lstStyle/>
        <a:p>
          <a:pPr rtl="0"/>
          <a:r>
            <a:rPr lang="en-US" b="1" i="1" dirty="0" smtClean="0">
              <a:solidFill>
                <a:schemeClr val="tx1"/>
              </a:solidFill>
            </a:rPr>
            <a:t>Drug called verteporfin is injected into arm</a:t>
          </a:r>
          <a:endParaRPr lang="en-US" b="1" i="1" dirty="0">
            <a:solidFill>
              <a:schemeClr val="tx1"/>
            </a:solidFill>
          </a:endParaRPr>
        </a:p>
      </dgm:t>
    </dgm:pt>
    <dgm:pt modelId="{B3415493-6626-4755-B8AC-B6DC3527D371}" type="parTrans" cxnId="{B76267C4-243E-49D4-A24A-4FC2CB36D5E8}">
      <dgm:prSet/>
      <dgm:spPr/>
      <dgm:t>
        <a:bodyPr/>
        <a:lstStyle/>
        <a:p>
          <a:endParaRPr lang="en-US"/>
        </a:p>
      </dgm:t>
    </dgm:pt>
    <dgm:pt modelId="{D1C0627A-06A0-4E13-B239-3C2DC19FDF6C}" type="sibTrans" cxnId="{B76267C4-243E-49D4-A24A-4FC2CB36D5E8}">
      <dgm:prSet/>
      <dgm:spPr>
        <a:solidFill>
          <a:srgbClr val="000000"/>
        </a:solidFill>
      </dgm:spPr>
      <dgm:t>
        <a:bodyPr/>
        <a:lstStyle/>
        <a:p>
          <a:endParaRPr lang="en-US"/>
        </a:p>
      </dgm:t>
    </dgm:pt>
    <dgm:pt modelId="{F9383312-EC14-426A-973C-C4F77067F47D}">
      <dgm:prSet/>
      <dgm:spPr>
        <a:solidFill>
          <a:schemeClr val="accent4">
            <a:lumMod val="60000"/>
            <a:lumOff val="40000"/>
          </a:schemeClr>
        </a:solidFill>
      </dgm:spPr>
      <dgm:t>
        <a:bodyPr/>
        <a:lstStyle/>
        <a:p>
          <a:pPr rtl="0"/>
          <a:r>
            <a:rPr lang="en-US" b="1" i="1" dirty="0" smtClean="0">
              <a:solidFill>
                <a:schemeClr val="tx1"/>
              </a:solidFill>
            </a:rPr>
            <a:t>It travels throughout the body, including new blood vessels in eye</a:t>
          </a:r>
          <a:endParaRPr lang="en-US" b="1" i="1" dirty="0">
            <a:solidFill>
              <a:schemeClr val="tx1"/>
            </a:solidFill>
          </a:endParaRPr>
        </a:p>
      </dgm:t>
    </dgm:pt>
    <dgm:pt modelId="{4F1F7E45-B3C8-488E-8F6D-9A0D9E638A4D}" type="parTrans" cxnId="{C9F7FA49-25C8-47A2-8DB0-7B91D0CD66C6}">
      <dgm:prSet/>
      <dgm:spPr/>
      <dgm:t>
        <a:bodyPr/>
        <a:lstStyle/>
        <a:p>
          <a:endParaRPr lang="en-US"/>
        </a:p>
      </dgm:t>
    </dgm:pt>
    <dgm:pt modelId="{F031F3FA-8791-4BE3-B9BD-F53380AFB9F6}" type="sibTrans" cxnId="{C9F7FA49-25C8-47A2-8DB0-7B91D0CD66C6}">
      <dgm:prSet/>
      <dgm:spPr>
        <a:solidFill>
          <a:srgbClr val="000000"/>
        </a:solidFill>
      </dgm:spPr>
      <dgm:t>
        <a:bodyPr/>
        <a:lstStyle/>
        <a:p>
          <a:endParaRPr lang="en-US"/>
        </a:p>
      </dgm:t>
    </dgm:pt>
    <dgm:pt modelId="{7BAC4303-6039-47F7-82F1-A8925EC0E8F4}">
      <dgm:prSet/>
      <dgm:spPr>
        <a:solidFill>
          <a:schemeClr val="accent4">
            <a:lumMod val="60000"/>
            <a:lumOff val="40000"/>
          </a:schemeClr>
        </a:solidFill>
      </dgm:spPr>
      <dgm:t>
        <a:bodyPr/>
        <a:lstStyle/>
        <a:p>
          <a:pPr rtl="0"/>
          <a:r>
            <a:rPr lang="en-US" b="1" i="1" dirty="0" smtClean="0">
              <a:solidFill>
                <a:schemeClr val="tx1"/>
              </a:solidFill>
            </a:rPr>
            <a:t>Drug tends to stick to surface of new blood vessels</a:t>
          </a:r>
          <a:endParaRPr lang="en-US" b="1" i="1" dirty="0">
            <a:solidFill>
              <a:schemeClr val="tx1"/>
            </a:solidFill>
          </a:endParaRPr>
        </a:p>
      </dgm:t>
    </dgm:pt>
    <dgm:pt modelId="{0AB4C6FA-D69C-4154-A80C-A69C38520EDA}" type="parTrans" cxnId="{06928C3C-2142-494B-AE13-6E0A1C8CD85F}">
      <dgm:prSet/>
      <dgm:spPr/>
      <dgm:t>
        <a:bodyPr/>
        <a:lstStyle/>
        <a:p>
          <a:endParaRPr lang="en-US"/>
        </a:p>
      </dgm:t>
    </dgm:pt>
    <dgm:pt modelId="{C042B2D4-067F-4A34-A106-5EE26C375F19}" type="sibTrans" cxnId="{06928C3C-2142-494B-AE13-6E0A1C8CD85F}">
      <dgm:prSet/>
      <dgm:spPr>
        <a:solidFill>
          <a:srgbClr val="000000"/>
        </a:solidFill>
      </dgm:spPr>
      <dgm:t>
        <a:bodyPr/>
        <a:lstStyle/>
        <a:p>
          <a:endParaRPr lang="en-US"/>
        </a:p>
      </dgm:t>
    </dgm:pt>
    <dgm:pt modelId="{4BBDA85E-805E-4659-BF9C-9C5F5411B8EC}">
      <dgm:prSet/>
      <dgm:spPr>
        <a:solidFill>
          <a:schemeClr val="accent4">
            <a:lumMod val="60000"/>
            <a:lumOff val="40000"/>
          </a:schemeClr>
        </a:solidFill>
      </dgm:spPr>
      <dgm:t>
        <a:bodyPr/>
        <a:lstStyle/>
        <a:p>
          <a:pPr rtl="0"/>
          <a:r>
            <a:rPr lang="en-US" b="1" i="1" dirty="0" smtClean="0">
              <a:solidFill>
                <a:schemeClr val="tx1"/>
              </a:solidFill>
            </a:rPr>
            <a:t>Light is shined into eye for 90secs, it activates the drug</a:t>
          </a:r>
          <a:endParaRPr lang="en-US" b="1" i="1" dirty="0">
            <a:solidFill>
              <a:schemeClr val="tx1"/>
            </a:solidFill>
          </a:endParaRPr>
        </a:p>
      </dgm:t>
    </dgm:pt>
    <dgm:pt modelId="{C1AD7CE2-797F-4B5D-B627-6287AC50A607}" type="parTrans" cxnId="{7C991711-845A-450E-9981-DA80E3928F72}">
      <dgm:prSet/>
      <dgm:spPr/>
      <dgm:t>
        <a:bodyPr/>
        <a:lstStyle/>
        <a:p>
          <a:endParaRPr lang="en-US"/>
        </a:p>
      </dgm:t>
    </dgm:pt>
    <dgm:pt modelId="{69E72244-7A6E-4FC6-BBE3-CAAC8906A8BF}" type="sibTrans" cxnId="{7C991711-845A-450E-9981-DA80E3928F72}">
      <dgm:prSet/>
      <dgm:spPr>
        <a:solidFill>
          <a:srgbClr val="000000"/>
        </a:solidFill>
      </dgm:spPr>
      <dgm:t>
        <a:bodyPr/>
        <a:lstStyle/>
        <a:p>
          <a:endParaRPr lang="en-US"/>
        </a:p>
      </dgm:t>
    </dgm:pt>
    <dgm:pt modelId="{2D19F13F-F91D-4467-92F6-FDAF22367DB5}">
      <dgm:prSet/>
      <dgm:spPr>
        <a:solidFill>
          <a:schemeClr val="accent4">
            <a:lumMod val="60000"/>
            <a:lumOff val="40000"/>
          </a:schemeClr>
        </a:solidFill>
      </dgm:spPr>
      <dgm:t>
        <a:bodyPr/>
        <a:lstStyle/>
        <a:p>
          <a:pPr rtl="0"/>
          <a:r>
            <a:rPr lang="en-US" b="1" i="1" dirty="0" smtClean="0">
              <a:solidFill>
                <a:schemeClr val="tx1"/>
              </a:solidFill>
            </a:rPr>
            <a:t>Activated drug destroys new blood vessels </a:t>
          </a:r>
          <a:endParaRPr lang="en-US" b="1" i="1" dirty="0">
            <a:solidFill>
              <a:schemeClr val="tx1"/>
            </a:solidFill>
          </a:endParaRPr>
        </a:p>
      </dgm:t>
    </dgm:pt>
    <dgm:pt modelId="{FD3C3282-A60C-4299-8F07-F9F09932D2C7}" type="parTrans" cxnId="{257A26EB-A49F-4DF7-B9CD-6679DBDD59DE}">
      <dgm:prSet/>
      <dgm:spPr/>
      <dgm:t>
        <a:bodyPr/>
        <a:lstStyle/>
        <a:p>
          <a:endParaRPr lang="en-US"/>
        </a:p>
      </dgm:t>
    </dgm:pt>
    <dgm:pt modelId="{2CD92A9D-99C5-4F2D-989C-5904C103BBC0}" type="sibTrans" cxnId="{257A26EB-A49F-4DF7-B9CD-6679DBDD59DE}">
      <dgm:prSet/>
      <dgm:spPr/>
      <dgm:t>
        <a:bodyPr/>
        <a:lstStyle/>
        <a:p>
          <a:endParaRPr lang="en-US"/>
        </a:p>
      </dgm:t>
    </dgm:pt>
    <dgm:pt modelId="{B7E33422-C549-411E-A09E-E910CE3D24CA}" type="pres">
      <dgm:prSet presAssocID="{C47EB7F8-94F2-4E39-B3AA-C551013E7AEB}" presName="Name0" presStyleCnt="0">
        <dgm:presLayoutVars>
          <dgm:dir/>
          <dgm:resizeHandles val="exact"/>
        </dgm:presLayoutVars>
      </dgm:prSet>
      <dgm:spPr/>
      <dgm:t>
        <a:bodyPr/>
        <a:lstStyle/>
        <a:p>
          <a:endParaRPr lang="en-US"/>
        </a:p>
      </dgm:t>
    </dgm:pt>
    <dgm:pt modelId="{30F87E07-D4B6-4991-AB0D-4E3A117464A6}" type="pres">
      <dgm:prSet presAssocID="{1159128F-F9C0-4540-ADB1-E16AFDC12CFB}" presName="node" presStyleLbl="node1" presStyleIdx="0" presStyleCnt="5">
        <dgm:presLayoutVars>
          <dgm:bulletEnabled val="1"/>
        </dgm:presLayoutVars>
      </dgm:prSet>
      <dgm:spPr/>
      <dgm:t>
        <a:bodyPr/>
        <a:lstStyle/>
        <a:p>
          <a:endParaRPr lang="en-US"/>
        </a:p>
      </dgm:t>
    </dgm:pt>
    <dgm:pt modelId="{FD39B726-3715-432E-B57E-947BC5684C41}" type="pres">
      <dgm:prSet presAssocID="{D1C0627A-06A0-4E13-B239-3C2DC19FDF6C}" presName="sibTrans" presStyleLbl="sibTrans2D1" presStyleIdx="0" presStyleCnt="4"/>
      <dgm:spPr/>
      <dgm:t>
        <a:bodyPr/>
        <a:lstStyle/>
        <a:p>
          <a:endParaRPr lang="en-US"/>
        </a:p>
      </dgm:t>
    </dgm:pt>
    <dgm:pt modelId="{2F1EF1B4-BF8F-4D24-94AB-6562053B7B3E}" type="pres">
      <dgm:prSet presAssocID="{D1C0627A-06A0-4E13-B239-3C2DC19FDF6C}" presName="connectorText" presStyleLbl="sibTrans2D1" presStyleIdx="0" presStyleCnt="4"/>
      <dgm:spPr/>
      <dgm:t>
        <a:bodyPr/>
        <a:lstStyle/>
        <a:p>
          <a:endParaRPr lang="en-US"/>
        </a:p>
      </dgm:t>
    </dgm:pt>
    <dgm:pt modelId="{6E362D7D-FA87-4FB2-BFD1-A93A942AC228}" type="pres">
      <dgm:prSet presAssocID="{F9383312-EC14-426A-973C-C4F77067F47D}" presName="node" presStyleLbl="node1" presStyleIdx="1" presStyleCnt="5">
        <dgm:presLayoutVars>
          <dgm:bulletEnabled val="1"/>
        </dgm:presLayoutVars>
      </dgm:prSet>
      <dgm:spPr/>
      <dgm:t>
        <a:bodyPr/>
        <a:lstStyle/>
        <a:p>
          <a:endParaRPr lang="en-US"/>
        </a:p>
      </dgm:t>
    </dgm:pt>
    <dgm:pt modelId="{60D06AF6-C710-481A-8534-646033315E42}" type="pres">
      <dgm:prSet presAssocID="{F031F3FA-8791-4BE3-B9BD-F53380AFB9F6}" presName="sibTrans" presStyleLbl="sibTrans2D1" presStyleIdx="1" presStyleCnt="4"/>
      <dgm:spPr/>
      <dgm:t>
        <a:bodyPr/>
        <a:lstStyle/>
        <a:p>
          <a:endParaRPr lang="en-US"/>
        </a:p>
      </dgm:t>
    </dgm:pt>
    <dgm:pt modelId="{A50E7D52-469F-409B-A010-F3DE2F01E5AD}" type="pres">
      <dgm:prSet presAssocID="{F031F3FA-8791-4BE3-B9BD-F53380AFB9F6}" presName="connectorText" presStyleLbl="sibTrans2D1" presStyleIdx="1" presStyleCnt="4"/>
      <dgm:spPr/>
      <dgm:t>
        <a:bodyPr/>
        <a:lstStyle/>
        <a:p>
          <a:endParaRPr lang="en-US"/>
        </a:p>
      </dgm:t>
    </dgm:pt>
    <dgm:pt modelId="{F87E11B6-5D8D-4671-8F75-C34C1556A1E7}" type="pres">
      <dgm:prSet presAssocID="{7BAC4303-6039-47F7-82F1-A8925EC0E8F4}" presName="node" presStyleLbl="node1" presStyleIdx="2" presStyleCnt="5" custLinFactNeighborX="2658" custLinFactNeighborY="-2308">
        <dgm:presLayoutVars>
          <dgm:bulletEnabled val="1"/>
        </dgm:presLayoutVars>
      </dgm:prSet>
      <dgm:spPr/>
      <dgm:t>
        <a:bodyPr/>
        <a:lstStyle/>
        <a:p>
          <a:endParaRPr lang="en-US"/>
        </a:p>
      </dgm:t>
    </dgm:pt>
    <dgm:pt modelId="{1E4C9A47-B858-4936-B8DE-0841BCD69439}" type="pres">
      <dgm:prSet presAssocID="{C042B2D4-067F-4A34-A106-5EE26C375F19}" presName="sibTrans" presStyleLbl="sibTrans2D1" presStyleIdx="2" presStyleCnt="4"/>
      <dgm:spPr/>
      <dgm:t>
        <a:bodyPr/>
        <a:lstStyle/>
        <a:p>
          <a:endParaRPr lang="en-US"/>
        </a:p>
      </dgm:t>
    </dgm:pt>
    <dgm:pt modelId="{2098FE7A-3522-43D8-8086-8A6DDEA2F53E}" type="pres">
      <dgm:prSet presAssocID="{C042B2D4-067F-4A34-A106-5EE26C375F19}" presName="connectorText" presStyleLbl="sibTrans2D1" presStyleIdx="2" presStyleCnt="4"/>
      <dgm:spPr/>
      <dgm:t>
        <a:bodyPr/>
        <a:lstStyle/>
        <a:p>
          <a:endParaRPr lang="en-US"/>
        </a:p>
      </dgm:t>
    </dgm:pt>
    <dgm:pt modelId="{7A2C0D32-D385-4431-BF5C-CF1D0880932D}" type="pres">
      <dgm:prSet presAssocID="{4BBDA85E-805E-4659-BF9C-9C5F5411B8EC}" presName="node" presStyleLbl="node1" presStyleIdx="3" presStyleCnt="5">
        <dgm:presLayoutVars>
          <dgm:bulletEnabled val="1"/>
        </dgm:presLayoutVars>
      </dgm:prSet>
      <dgm:spPr/>
      <dgm:t>
        <a:bodyPr/>
        <a:lstStyle/>
        <a:p>
          <a:endParaRPr lang="en-US"/>
        </a:p>
      </dgm:t>
    </dgm:pt>
    <dgm:pt modelId="{C235EBA2-F8DF-4B45-852A-006772B722DD}" type="pres">
      <dgm:prSet presAssocID="{69E72244-7A6E-4FC6-BBE3-CAAC8906A8BF}" presName="sibTrans" presStyleLbl="sibTrans2D1" presStyleIdx="3" presStyleCnt="4"/>
      <dgm:spPr/>
      <dgm:t>
        <a:bodyPr/>
        <a:lstStyle/>
        <a:p>
          <a:endParaRPr lang="en-US"/>
        </a:p>
      </dgm:t>
    </dgm:pt>
    <dgm:pt modelId="{3C0436B8-B431-4BA0-A337-00A1940843B2}" type="pres">
      <dgm:prSet presAssocID="{69E72244-7A6E-4FC6-BBE3-CAAC8906A8BF}" presName="connectorText" presStyleLbl="sibTrans2D1" presStyleIdx="3" presStyleCnt="4"/>
      <dgm:spPr/>
      <dgm:t>
        <a:bodyPr/>
        <a:lstStyle/>
        <a:p>
          <a:endParaRPr lang="en-US"/>
        </a:p>
      </dgm:t>
    </dgm:pt>
    <dgm:pt modelId="{BE362B24-2D81-48E9-8A62-710300A783EA}" type="pres">
      <dgm:prSet presAssocID="{2D19F13F-F91D-4467-92F6-FDAF22367DB5}" presName="node" presStyleLbl="node1" presStyleIdx="4" presStyleCnt="5">
        <dgm:presLayoutVars>
          <dgm:bulletEnabled val="1"/>
        </dgm:presLayoutVars>
      </dgm:prSet>
      <dgm:spPr/>
      <dgm:t>
        <a:bodyPr/>
        <a:lstStyle/>
        <a:p>
          <a:endParaRPr lang="en-US"/>
        </a:p>
      </dgm:t>
    </dgm:pt>
  </dgm:ptLst>
  <dgm:cxnLst>
    <dgm:cxn modelId="{257A26EB-A49F-4DF7-B9CD-6679DBDD59DE}" srcId="{C47EB7F8-94F2-4E39-B3AA-C551013E7AEB}" destId="{2D19F13F-F91D-4467-92F6-FDAF22367DB5}" srcOrd="4" destOrd="0" parTransId="{FD3C3282-A60C-4299-8F07-F9F09932D2C7}" sibTransId="{2CD92A9D-99C5-4F2D-989C-5904C103BBC0}"/>
    <dgm:cxn modelId="{06928C3C-2142-494B-AE13-6E0A1C8CD85F}" srcId="{C47EB7F8-94F2-4E39-B3AA-C551013E7AEB}" destId="{7BAC4303-6039-47F7-82F1-A8925EC0E8F4}" srcOrd="2" destOrd="0" parTransId="{0AB4C6FA-D69C-4154-A80C-A69C38520EDA}" sibTransId="{C042B2D4-067F-4A34-A106-5EE26C375F19}"/>
    <dgm:cxn modelId="{674237E2-49DC-4862-B423-56FB559377C4}" type="presOf" srcId="{C47EB7F8-94F2-4E39-B3AA-C551013E7AEB}" destId="{B7E33422-C549-411E-A09E-E910CE3D24CA}" srcOrd="0" destOrd="0" presId="urn:microsoft.com/office/officeart/2005/8/layout/process1"/>
    <dgm:cxn modelId="{FA578220-3381-45E6-8B66-236277519222}" type="presOf" srcId="{4BBDA85E-805E-4659-BF9C-9C5F5411B8EC}" destId="{7A2C0D32-D385-4431-BF5C-CF1D0880932D}" srcOrd="0" destOrd="0" presId="urn:microsoft.com/office/officeart/2005/8/layout/process1"/>
    <dgm:cxn modelId="{D218D3DC-97AB-403A-89BC-F33AF9C2C6A2}" type="presOf" srcId="{C042B2D4-067F-4A34-A106-5EE26C375F19}" destId="{2098FE7A-3522-43D8-8086-8A6DDEA2F53E}" srcOrd="1" destOrd="0" presId="urn:microsoft.com/office/officeart/2005/8/layout/process1"/>
    <dgm:cxn modelId="{552EBF38-E360-4F37-ADE4-378C6A15D7F8}" type="presOf" srcId="{C042B2D4-067F-4A34-A106-5EE26C375F19}" destId="{1E4C9A47-B858-4936-B8DE-0841BCD69439}" srcOrd="0" destOrd="0" presId="urn:microsoft.com/office/officeart/2005/8/layout/process1"/>
    <dgm:cxn modelId="{B76267C4-243E-49D4-A24A-4FC2CB36D5E8}" srcId="{C47EB7F8-94F2-4E39-B3AA-C551013E7AEB}" destId="{1159128F-F9C0-4540-ADB1-E16AFDC12CFB}" srcOrd="0" destOrd="0" parTransId="{B3415493-6626-4755-B8AC-B6DC3527D371}" sibTransId="{D1C0627A-06A0-4E13-B239-3C2DC19FDF6C}"/>
    <dgm:cxn modelId="{4E4D3411-115F-4292-BD8B-87BBE50AD6BE}" type="presOf" srcId="{69E72244-7A6E-4FC6-BBE3-CAAC8906A8BF}" destId="{3C0436B8-B431-4BA0-A337-00A1940843B2}" srcOrd="1" destOrd="0" presId="urn:microsoft.com/office/officeart/2005/8/layout/process1"/>
    <dgm:cxn modelId="{44DF5865-08F6-4305-97C2-729072F2973C}" type="presOf" srcId="{F9383312-EC14-426A-973C-C4F77067F47D}" destId="{6E362D7D-FA87-4FB2-BFD1-A93A942AC228}" srcOrd="0" destOrd="0" presId="urn:microsoft.com/office/officeart/2005/8/layout/process1"/>
    <dgm:cxn modelId="{1A90B38B-DC8D-482F-9371-105EEB9B645C}" type="presOf" srcId="{1159128F-F9C0-4540-ADB1-E16AFDC12CFB}" destId="{30F87E07-D4B6-4991-AB0D-4E3A117464A6}" srcOrd="0" destOrd="0" presId="urn:microsoft.com/office/officeart/2005/8/layout/process1"/>
    <dgm:cxn modelId="{A468822C-9683-405B-96DB-E7496C49A894}" type="presOf" srcId="{2D19F13F-F91D-4467-92F6-FDAF22367DB5}" destId="{BE362B24-2D81-48E9-8A62-710300A783EA}" srcOrd="0" destOrd="0" presId="urn:microsoft.com/office/officeart/2005/8/layout/process1"/>
    <dgm:cxn modelId="{4C2EFDA0-CB77-4765-AFAC-B10E23CF7420}" type="presOf" srcId="{D1C0627A-06A0-4E13-B239-3C2DC19FDF6C}" destId="{2F1EF1B4-BF8F-4D24-94AB-6562053B7B3E}" srcOrd="1" destOrd="0" presId="urn:microsoft.com/office/officeart/2005/8/layout/process1"/>
    <dgm:cxn modelId="{B33BB7FB-D360-4925-B48F-8C9A899F4644}" type="presOf" srcId="{D1C0627A-06A0-4E13-B239-3C2DC19FDF6C}" destId="{FD39B726-3715-432E-B57E-947BC5684C41}" srcOrd="0" destOrd="0" presId="urn:microsoft.com/office/officeart/2005/8/layout/process1"/>
    <dgm:cxn modelId="{11DFFCE4-A99E-4DD0-9272-90B8E8554435}" type="presOf" srcId="{F031F3FA-8791-4BE3-B9BD-F53380AFB9F6}" destId="{A50E7D52-469F-409B-A010-F3DE2F01E5AD}" srcOrd="1" destOrd="0" presId="urn:microsoft.com/office/officeart/2005/8/layout/process1"/>
    <dgm:cxn modelId="{908A01BA-992C-4F50-99F4-B1E3E9309916}" type="presOf" srcId="{F031F3FA-8791-4BE3-B9BD-F53380AFB9F6}" destId="{60D06AF6-C710-481A-8534-646033315E42}" srcOrd="0" destOrd="0" presId="urn:microsoft.com/office/officeart/2005/8/layout/process1"/>
    <dgm:cxn modelId="{7C991711-845A-450E-9981-DA80E3928F72}" srcId="{C47EB7F8-94F2-4E39-B3AA-C551013E7AEB}" destId="{4BBDA85E-805E-4659-BF9C-9C5F5411B8EC}" srcOrd="3" destOrd="0" parTransId="{C1AD7CE2-797F-4B5D-B627-6287AC50A607}" sibTransId="{69E72244-7A6E-4FC6-BBE3-CAAC8906A8BF}"/>
    <dgm:cxn modelId="{C9F7FA49-25C8-47A2-8DB0-7B91D0CD66C6}" srcId="{C47EB7F8-94F2-4E39-B3AA-C551013E7AEB}" destId="{F9383312-EC14-426A-973C-C4F77067F47D}" srcOrd="1" destOrd="0" parTransId="{4F1F7E45-B3C8-488E-8F6D-9A0D9E638A4D}" sibTransId="{F031F3FA-8791-4BE3-B9BD-F53380AFB9F6}"/>
    <dgm:cxn modelId="{CB8C0976-A596-4EAA-AD45-D7A8252B3B2D}" type="presOf" srcId="{69E72244-7A6E-4FC6-BBE3-CAAC8906A8BF}" destId="{C235EBA2-F8DF-4B45-852A-006772B722DD}" srcOrd="0" destOrd="0" presId="urn:microsoft.com/office/officeart/2005/8/layout/process1"/>
    <dgm:cxn modelId="{E52B6B66-3066-4FC1-A875-0DB699F5FB7E}" type="presOf" srcId="{7BAC4303-6039-47F7-82F1-A8925EC0E8F4}" destId="{F87E11B6-5D8D-4671-8F75-C34C1556A1E7}" srcOrd="0" destOrd="0" presId="urn:microsoft.com/office/officeart/2005/8/layout/process1"/>
    <dgm:cxn modelId="{B6038D58-7715-4663-A4F6-6A0CBDF49F16}" type="presParOf" srcId="{B7E33422-C549-411E-A09E-E910CE3D24CA}" destId="{30F87E07-D4B6-4991-AB0D-4E3A117464A6}" srcOrd="0" destOrd="0" presId="urn:microsoft.com/office/officeart/2005/8/layout/process1"/>
    <dgm:cxn modelId="{E997C858-939D-467F-8CEE-CD7F7271E300}" type="presParOf" srcId="{B7E33422-C549-411E-A09E-E910CE3D24CA}" destId="{FD39B726-3715-432E-B57E-947BC5684C41}" srcOrd="1" destOrd="0" presId="urn:microsoft.com/office/officeart/2005/8/layout/process1"/>
    <dgm:cxn modelId="{9C6E50E4-E84B-452F-A2CD-B75448755849}" type="presParOf" srcId="{FD39B726-3715-432E-B57E-947BC5684C41}" destId="{2F1EF1B4-BF8F-4D24-94AB-6562053B7B3E}" srcOrd="0" destOrd="0" presId="urn:microsoft.com/office/officeart/2005/8/layout/process1"/>
    <dgm:cxn modelId="{27A37B9A-4638-40A2-AB72-08A8E9DD46BE}" type="presParOf" srcId="{B7E33422-C549-411E-A09E-E910CE3D24CA}" destId="{6E362D7D-FA87-4FB2-BFD1-A93A942AC228}" srcOrd="2" destOrd="0" presId="urn:microsoft.com/office/officeart/2005/8/layout/process1"/>
    <dgm:cxn modelId="{6D9B29A1-A6CA-403D-B6A3-95D64FD36FA3}" type="presParOf" srcId="{B7E33422-C549-411E-A09E-E910CE3D24CA}" destId="{60D06AF6-C710-481A-8534-646033315E42}" srcOrd="3" destOrd="0" presId="urn:microsoft.com/office/officeart/2005/8/layout/process1"/>
    <dgm:cxn modelId="{4AA2F37B-2B59-4734-8900-7981BA5908D6}" type="presParOf" srcId="{60D06AF6-C710-481A-8534-646033315E42}" destId="{A50E7D52-469F-409B-A010-F3DE2F01E5AD}" srcOrd="0" destOrd="0" presId="urn:microsoft.com/office/officeart/2005/8/layout/process1"/>
    <dgm:cxn modelId="{C3CFD386-9866-43E7-B905-AD50E622C9A2}" type="presParOf" srcId="{B7E33422-C549-411E-A09E-E910CE3D24CA}" destId="{F87E11B6-5D8D-4671-8F75-C34C1556A1E7}" srcOrd="4" destOrd="0" presId="urn:microsoft.com/office/officeart/2005/8/layout/process1"/>
    <dgm:cxn modelId="{A4672ECB-BF1F-4CD6-ABC2-0A4EB48AFAA4}" type="presParOf" srcId="{B7E33422-C549-411E-A09E-E910CE3D24CA}" destId="{1E4C9A47-B858-4936-B8DE-0841BCD69439}" srcOrd="5" destOrd="0" presId="urn:microsoft.com/office/officeart/2005/8/layout/process1"/>
    <dgm:cxn modelId="{E0F23093-8321-4DCB-9E08-F0C547E47388}" type="presParOf" srcId="{1E4C9A47-B858-4936-B8DE-0841BCD69439}" destId="{2098FE7A-3522-43D8-8086-8A6DDEA2F53E}" srcOrd="0" destOrd="0" presId="urn:microsoft.com/office/officeart/2005/8/layout/process1"/>
    <dgm:cxn modelId="{A8A56EC4-F31F-4F2F-A4AD-D94293D9BE6E}" type="presParOf" srcId="{B7E33422-C549-411E-A09E-E910CE3D24CA}" destId="{7A2C0D32-D385-4431-BF5C-CF1D0880932D}" srcOrd="6" destOrd="0" presId="urn:microsoft.com/office/officeart/2005/8/layout/process1"/>
    <dgm:cxn modelId="{57754C80-AC68-4842-9C8F-5147B7BE2958}" type="presParOf" srcId="{B7E33422-C549-411E-A09E-E910CE3D24CA}" destId="{C235EBA2-F8DF-4B45-852A-006772B722DD}" srcOrd="7" destOrd="0" presId="urn:microsoft.com/office/officeart/2005/8/layout/process1"/>
    <dgm:cxn modelId="{9E6A4A6B-DA4C-414B-910F-B85CA9949336}" type="presParOf" srcId="{C235EBA2-F8DF-4B45-852A-006772B722DD}" destId="{3C0436B8-B431-4BA0-A337-00A1940843B2}" srcOrd="0" destOrd="0" presId="urn:microsoft.com/office/officeart/2005/8/layout/process1"/>
    <dgm:cxn modelId="{3F74D66E-CFBF-46ED-9CC5-DB91F777C306}" type="presParOf" srcId="{B7E33422-C549-411E-A09E-E910CE3D24CA}" destId="{BE362B24-2D81-48E9-8A62-710300A783EA}" srcOrd="8" destOrd="0" presId="urn:microsoft.com/office/officeart/2005/8/layout/process1"/>
  </dgm:cxnLst>
  <dgm:bg/>
  <dgm:whole/>
</dgm:dataModel>
</file>

<file path=ppt/diagrams/data3.xml><?xml version="1.0" encoding="utf-8"?>
<dgm:dataModel xmlns:dgm="http://schemas.openxmlformats.org/drawingml/2006/diagram" xmlns:a="http://schemas.openxmlformats.org/drawingml/2006/main">
  <dgm:ptLst>
    <dgm:pt modelId="{0ADE9FCC-F6CD-449F-A0DF-EB162801C3E7}"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B9B93B3D-7B08-48A2-A960-C7641EEAECA9}">
      <dgm:prSet/>
      <dgm:spPr/>
      <dgm:t>
        <a:bodyPr/>
        <a:lstStyle/>
        <a:p>
          <a:pPr rtl="0"/>
          <a:endParaRPr lang="en-US" dirty="0"/>
        </a:p>
      </dgm:t>
    </dgm:pt>
    <dgm:pt modelId="{994641BC-A4C5-4A13-8770-0FA30C4A7E79}" type="parTrans" cxnId="{DA988785-0058-4D60-813A-511E1B6463F4}">
      <dgm:prSet/>
      <dgm:spPr/>
      <dgm:t>
        <a:bodyPr/>
        <a:lstStyle/>
        <a:p>
          <a:endParaRPr lang="en-US"/>
        </a:p>
      </dgm:t>
    </dgm:pt>
    <dgm:pt modelId="{DF21D834-3A47-47B7-9939-6A4F683B8025}" type="sibTrans" cxnId="{DA988785-0058-4D60-813A-511E1B6463F4}">
      <dgm:prSet/>
      <dgm:spPr/>
      <dgm:t>
        <a:bodyPr/>
        <a:lstStyle/>
        <a:p>
          <a:endParaRPr lang="en-US"/>
        </a:p>
      </dgm:t>
    </dgm:pt>
    <dgm:pt modelId="{C2C6645E-1D3F-48A1-BF91-CB6E7EFBC532}">
      <dgm:prSet/>
      <dgm:spPr/>
      <dgm:t>
        <a:bodyPr/>
        <a:lstStyle/>
        <a:p>
          <a:pPr rtl="0"/>
          <a:endParaRPr lang="en-US" dirty="0"/>
        </a:p>
      </dgm:t>
    </dgm:pt>
    <dgm:pt modelId="{2FD65C69-9C72-4C44-B5F2-BB820C07A5B5}" type="parTrans" cxnId="{4EC516A8-15C7-4697-AFE5-08FD8A54AAE0}">
      <dgm:prSet/>
      <dgm:spPr/>
      <dgm:t>
        <a:bodyPr/>
        <a:lstStyle/>
        <a:p>
          <a:endParaRPr lang="en-US"/>
        </a:p>
      </dgm:t>
    </dgm:pt>
    <dgm:pt modelId="{54E63EDD-83B8-40D1-9178-C00CE1728BB0}" type="sibTrans" cxnId="{4EC516A8-15C7-4697-AFE5-08FD8A54AAE0}">
      <dgm:prSet/>
      <dgm:spPr/>
      <dgm:t>
        <a:bodyPr/>
        <a:lstStyle/>
        <a:p>
          <a:endParaRPr lang="en-US"/>
        </a:p>
      </dgm:t>
    </dgm:pt>
    <dgm:pt modelId="{7C3D0EFA-339C-4005-B1DF-833DD6630043}">
      <dgm:prSet/>
      <dgm:spPr/>
      <dgm:t>
        <a:bodyPr/>
        <a:lstStyle/>
        <a:p>
          <a:pPr rtl="0"/>
          <a:endParaRPr lang="en-US" dirty="0"/>
        </a:p>
      </dgm:t>
    </dgm:pt>
    <dgm:pt modelId="{D68FE3E6-8F75-49F8-ACAA-627CD634FCB6}" type="parTrans" cxnId="{3D720223-3FFD-480C-BF4B-54B15FC4B9FF}">
      <dgm:prSet/>
      <dgm:spPr/>
      <dgm:t>
        <a:bodyPr/>
        <a:lstStyle/>
        <a:p>
          <a:endParaRPr lang="en-US"/>
        </a:p>
      </dgm:t>
    </dgm:pt>
    <dgm:pt modelId="{528A21F0-E1C1-4C7E-A32C-B48828FC5D52}" type="sibTrans" cxnId="{3D720223-3FFD-480C-BF4B-54B15FC4B9FF}">
      <dgm:prSet/>
      <dgm:spPr/>
      <dgm:t>
        <a:bodyPr/>
        <a:lstStyle/>
        <a:p>
          <a:endParaRPr lang="en-US"/>
        </a:p>
      </dgm:t>
    </dgm:pt>
    <dgm:pt modelId="{4D02DF81-B943-45D6-892C-BE8EDEEC59A6}">
      <dgm:prSet/>
      <dgm:spPr/>
      <dgm:t>
        <a:bodyPr/>
        <a:lstStyle/>
        <a:p>
          <a:pPr rtl="0"/>
          <a:endParaRPr lang="en-US" dirty="0"/>
        </a:p>
      </dgm:t>
    </dgm:pt>
    <dgm:pt modelId="{75AB2B25-45EC-4BEF-A0C9-6382748D27D9}" type="parTrans" cxnId="{AE3CC597-560F-4B59-9A04-B3BA86E5AABE}">
      <dgm:prSet/>
      <dgm:spPr/>
      <dgm:t>
        <a:bodyPr/>
        <a:lstStyle/>
        <a:p>
          <a:endParaRPr lang="en-US"/>
        </a:p>
      </dgm:t>
    </dgm:pt>
    <dgm:pt modelId="{D9FAFE74-281C-4AFA-AED4-D270DB5BAC09}" type="sibTrans" cxnId="{AE3CC597-560F-4B59-9A04-B3BA86E5AABE}">
      <dgm:prSet/>
      <dgm:spPr/>
      <dgm:t>
        <a:bodyPr/>
        <a:lstStyle/>
        <a:p>
          <a:endParaRPr lang="en-US"/>
        </a:p>
      </dgm:t>
    </dgm:pt>
    <dgm:pt modelId="{A3A84041-CE7D-42D1-91B8-8878FEDAD6EF}">
      <dgm:prSet/>
      <dgm:spPr/>
      <dgm:t>
        <a:bodyPr/>
        <a:lstStyle/>
        <a:p>
          <a:r>
            <a:rPr lang="en-US" b="1" dirty="0" smtClean="0"/>
            <a:t>Mild nonproliferative retinopathy </a:t>
          </a:r>
          <a:r>
            <a:rPr lang="en-US" dirty="0" smtClean="0"/>
            <a:t>– microaneurysms occur (small areas of balloon like swelling in retina’s blood vessel)</a:t>
          </a:r>
          <a:endParaRPr lang="en-US" dirty="0"/>
        </a:p>
      </dgm:t>
    </dgm:pt>
    <dgm:pt modelId="{EC2503D4-224C-4E81-84DC-339F5C920FF1}" type="parTrans" cxnId="{52559639-D1B6-4558-BFC3-C4EB12C248D3}">
      <dgm:prSet/>
      <dgm:spPr/>
      <dgm:t>
        <a:bodyPr/>
        <a:lstStyle/>
        <a:p>
          <a:endParaRPr lang="en-US"/>
        </a:p>
      </dgm:t>
    </dgm:pt>
    <dgm:pt modelId="{3876A369-4494-4AF7-8C5E-E7C1F1F19393}" type="sibTrans" cxnId="{52559639-D1B6-4558-BFC3-C4EB12C248D3}">
      <dgm:prSet/>
      <dgm:spPr/>
      <dgm:t>
        <a:bodyPr/>
        <a:lstStyle/>
        <a:p>
          <a:endParaRPr lang="en-US"/>
        </a:p>
      </dgm:t>
    </dgm:pt>
    <dgm:pt modelId="{D62FD529-6D82-4000-BE0A-CF9A0A99EE44}">
      <dgm:prSet/>
      <dgm:spPr/>
      <dgm:t>
        <a:bodyPr/>
        <a:lstStyle/>
        <a:p>
          <a:pPr rtl="0"/>
          <a:r>
            <a:rPr lang="en-US" b="1" dirty="0" smtClean="0"/>
            <a:t>Moderate nonproliferative retinopathy </a:t>
          </a:r>
          <a:r>
            <a:rPr lang="en-US" dirty="0" smtClean="0"/>
            <a:t>– blood vessels that nourish the retina are blocked</a:t>
          </a:r>
          <a:endParaRPr lang="en-US" dirty="0"/>
        </a:p>
      </dgm:t>
    </dgm:pt>
    <dgm:pt modelId="{87B6C739-2D6F-4BB8-B62D-2FFD12344B75}" type="parTrans" cxnId="{F78A509A-2B92-450A-9A33-EC0626DD83E1}">
      <dgm:prSet/>
      <dgm:spPr/>
      <dgm:t>
        <a:bodyPr/>
        <a:lstStyle/>
        <a:p>
          <a:endParaRPr lang="en-US"/>
        </a:p>
      </dgm:t>
    </dgm:pt>
    <dgm:pt modelId="{3240FA48-7C8E-4E71-B91A-44E0AC1AD850}" type="sibTrans" cxnId="{F78A509A-2B92-450A-9A33-EC0626DD83E1}">
      <dgm:prSet/>
      <dgm:spPr/>
      <dgm:t>
        <a:bodyPr/>
        <a:lstStyle/>
        <a:p>
          <a:endParaRPr lang="en-US"/>
        </a:p>
      </dgm:t>
    </dgm:pt>
    <dgm:pt modelId="{D5A4438F-CE68-4DF1-9C12-FB3AE2110D9A}">
      <dgm:prSet/>
      <dgm:spPr/>
      <dgm:t>
        <a:bodyPr/>
        <a:lstStyle/>
        <a:p>
          <a:pPr rtl="0"/>
          <a:r>
            <a:rPr lang="en-US" b="1" dirty="0" smtClean="0"/>
            <a:t>Severe nonproliferative retinopathy </a:t>
          </a:r>
          <a:r>
            <a:rPr lang="en-US" dirty="0" smtClean="0"/>
            <a:t>– more blood vessels blocked, retina sends signals to grow new blood vessels for nourishment</a:t>
          </a:r>
          <a:endParaRPr lang="en-US" dirty="0"/>
        </a:p>
      </dgm:t>
    </dgm:pt>
    <dgm:pt modelId="{D25A4216-A764-4A3F-A8D9-84757CCB99D1}" type="parTrans" cxnId="{7C092941-2CAF-4152-BD20-644983D4F986}">
      <dgm:prSet/>
      <dgm:spPr/>
      <dgm:t>
        <a:bodyPr/>
        <a:lstStyle/>
        <a:p>
          <a:endParaRPr lang="en-US"/>
        </a:p>
      </dgm:t>
    </dgm:pt>
    <dgm:pt modelId="{028B18D0-8F61-42B1-9D3A-E2C4CF518B71}" type="sibTrans" cxnId="{7C092941-2CAF-4152-BD20-644983D4F986}">
      <dgm:prSet/>
      <dgm:spPr/>
      <dgm:t>
        <a:bodyPr/>
        <a:lstStyle/>
        <a:p>
          <a:endParaRPr lang="en-US"/>
        </a:p>
      </dgm:t>
    </dgm:pt>
    <dgm:pt modelId="{5782C9C3-FC0B-4A71-A423-AB809BB1F727}">
      <dgm:prSet/>
      <dgm:spPr/>
      <dgm:t>
        <a:bodyPr/>
        <a:lstStyle/>
        <a:p>
          <a:pPr rtl="0"/>
          <a:r>
            <a:rPr lang="en-US" b="1" dirty="0" smtClean="0"/>
            <a:t>Proliferative retinopathy </a:t>
          </a:r>
          <a:r>
            <a:rPr lang="en-US" dirty="0" smtClean="0"/>
            <a:t>– new blood vessels grown are abnormal and fragile, grow along the vitreous gel </a:t>
          </a:r>
          <a:endParaRPr lang="en-US" dirty="0"/>
        </a:p>
      </dgm:t>
    </dgm:pt>
    <dgm:pt modelId="{132BD51A-FCFF-4C52-9529-E20E55E77AB4}" type="parTrans" cxnId="{5BE83148-9B39-4396-BA70-17B9ED62EF50}">
      <dgm:prSet/>
      <dgm:spPr/>
      <dgm:t>
        <a:bodyPr/>
        <a:lstStyle/>
        <a:p>
          <a:endParaRPr lang="en-US"/>
        </a:p>
      </dgm:t>
    </dgm:pt>
    <dgm:pt modelId="{4B6C81F5-9E80-4A3D-959A-AC7DCFF1746A}" type="sibTrans" cxnId="{5BE83148-9B39-4396-BA70-17B9ED62EF50}">
      <dgm:prSet/>
      <dgm:spPr/>
      <dgm:t>
        <a:bodyPr/>
        <a:lstStyle/>
        <a:p>
          <a:endParaRPr lang="en-US"/>
        </a:p>
      </dgm:t>
    </dgm:pt>
    <dgm:pt modelId="{30C382F1-BD9C-4332-9E48-3D9F79129DF9}" type="pres">
      <dgm:prSet presAssocID="{0ADE9FCC-F6CD-449F-A0DF-EB162801C3E7}" presName="linearFlow" presStyleCnt="0">
        <dgm:presLayoutVars>
          <dgm:dir/>
          <dgm:animLvl val="lvl"/>
          <dgm:resizeHandles val="exact"/>
        </dgm:presLayoutVars>
      </dgm:prSet>
      <dgm:spPr/>
      <dgm:t>
        <a:bodyPr/>
        <a:lstStyle/>
        <a:p>
          <a:endParaRPr lang="en-US"/>
        </a:p>
      </dgm:t>
    </dgm:pt>
    <dgm:pt modelId="{78C0A5F2-E851-4DE3-B7BB-683AFD0E7DD3}" type="pres">
      <dgm:prSet presAssocID="{B9B93B3D-7B08-48A2-A960-C7641EEAECA9}" presName="composite" presStyleCnt="0"/>
      <dgm:spPr/>
    </dgm:pt>
    <dgm:pt modelId="{99F423F0-AFD2-4BE4-8D02-6BE35BC2A654}" type="pres">
      <dgm:prSet presAssocID="{B9B93B3D-7B08-48A2-A960-C7641EEAECA9}" presName="parentText" presStyleLbl="alignNode1" presStyleIdx="0" presStyleCnt="4">
        <dgm:presLayoutVars>
          <dgm:chMax val="1"/>
          <dgm:bulletEnabled val="1"/>
        </dgm:presLayoutVars>
      </dgm:prSet>
      <dgm:spPr/>
      <dgm:t>
        <a:bodyPr/>
        <a:lstStyle/>
        <a:p>
          <a:endParaRPr lang="en-US"/>
        </a:p>
      </dgm:t>
    </dgm:pt>
    <dgm:pt modelId="{4EB5622F-8F78-485F-9876-62273DABC115}" type="pres">
      <dgm:prSet presAssocID="{B9B93B3D-7B08-48A2-A960-C7641EEAECA9}" presName="descendantText" presStyleLbl="alignAcc1" presStyleIdx="0" presStyleCnt="4" custLinFactNeighborX="-118" custLinFactNeighborY="-538">
        <dgm:presLayoutVars>
          <dgm:bulletEnabled val="1"/>
        </dgm:presLayoutVars>
      </dgm:prSet>
      <dgm:spPr/>
      <dgm:t>
        <a:bodyPr/>
        <a:lstStyle/>
        <a:p>
          <a:endParaRPr lang="en-US"/>
        </a:p>
      </dgm:t>
    </dgm:pt>
    <dgm:pt modelId="{279C1302-1EC5-4797-B67C-3C5B93CCAA1E}" type="pres">
      <dgm:prSet presAssocID="{DF21D834-3A47-47B7-9939-6A4F683B8025}" presName="sp" presStyleCnt="0"/>
      <dgm:spPr/>
    </dgm:pt>
    <dgm:pt modelId="{B42D0285-3BBF-46FF-945A-D8A27795E5DA}" type="pres">
      <dgm:prSet presAssocID="{C2C6645E-1D3F-48A1-BF91-CB6E7EFBC532}" presName="composite" presStyleCnt="0"/>
      <dgm:spPr/>
    </dgm:pt>
    <dgm:pt modelId="{8A3C93E2-F58B-4A5F-8959-68E59A3E745A}" type="pres">
      <dgm:prSet presAssocID="{C2C6645E-1D3F-48A1-BF91-CB6E7EFBC532}" presName="parentText" presStyleLbl="alignNode1" presStyleIdx="1" presStyleCnt="4">
        <dgm:presLayoutVars>
          <dgm:chMax val="1"/>
          <dgm:bulletEnabled val="1"/>
        </dgm:presLayoutVars>
      </dgm:prSet>
      <dgm:spPr/>
      <dgm:t>
        <a:bodyPr/>
        <a:lstStyle/>
        <a:p>
          <a:endParaRPr lang="en-US"/>
        </a:p>
      </dgm:t>
    </dgm:pt>
    <dgm:pt modelId="{474DCCEF-8D6B-4F0A-873A-2D48DEC76716}" type="pres">
      <dgm:prSet presAssocID="{C2C6645E-1D3F-48A1-BF91-CB6E7EFBC532}" presName="descendantText" presStyleLbl="alignAcc1" presStyleIdx="1" presStyleCnt="4">
        <dgm:presLayoutVars>
          <dgm:bulletEnabled val="1"/>
        </dgm:presLayoutVars>
      </dgm:prSet>
      <dgm:spPr/>
      <dgm:t>
        <a:bodyPr/>
        <a:lstStyle/>
        <a:p>
          <a:endParaRPr lang="en-US"/>
        </a:p>
      </dgm:t>
    </dgm:pt>
    <dgm:pt modelId="{0CACC4F8-3FD9-4950-BD10-01EDF9263A9C}" type="pres">
      <dgm:prSet presAssocID="{54E63EDD-83B8-40D1-9178-C00CE1728BB0}" presName="sp" presStyleCnt="0"/>
      <dgm:spPr/>
    </dgm:pt>
    <dgm:pt modelId="{A21EBF1E-A410-4869-952C-19E0B398D9CB}" type="pres">
      <dgm:prSet presAssocID="{7C3D0EFA-339C-4005-B1DF-833DD6630043}" presName="composite" presStyleCnt="0"/>
      <dgm:spPr/>
    </dgm:pt>
    <dgm:pt modelId="{E28705A8-2440-44E8-8415-2E3F8AD5F203}" type="pres">
      <dgm:prSet presAssocID="{7C3D0EFA-339C-4005-B1DF-833DD6630043}" presName="parentText" presStyleLbl="alignNode1" presStyleIdx="2" presStyleCnt="4">
        <dgm:presLayoutVars>
          <dgm:chMax val="1"/>
          <dgm:bulletEnabled val="1"/>
        </dgm:presLayoutVars>
      </dgm:prSet>
      <dgm:spPr/>
      <dgm:t>
        <a:bodyPr/>
        <a:lstStyle/>
        <a:p>
          <a:endParaRPr lang="en-US"/>
        </a:p>
      </dgm:t>
    </dgm:pt>
    <dgm:pt modelId="{541724E1-AF68-410E-9E5D-C0E426EFE23B}" type="pres">
      <dgm:prSet presAssocID="{7C3D0EFA-339C-4005-B1DF-833DD6630043}" presName="descendantText" presStyleLbl="alignAcc1" presStyleIdx="2" presStyleCnt="4">
        <dgm:presLayoutVars>
          <dgm:bulletEnabled val="1"/>
        </dgm:presLayoutVars>
      </dgm:prSet>
      <dgm:spPr/>
      <dgm:t>
        <a:bodyPr/>
        <a:lstStyle/>
        <a:p>
          <a:endParaRPr lang="en-US"/>
        </a:p>
      </dgm:t>
    </dgm:pt>
    <dgm:pt modelId="{64669538-956E-4107-B8BC-732017AAD5DD}" type="pres">
      <dgm:prSet presAssocID="{528A21F0-E1C1-4C7E-A32C-B48828FC5D52}" presName="sp" presStyleCnt="0"/>
      <dgm:spPr/>
    </dgm:pt>
    <dgm:pt modelId="{349BF605-CD79-4F3F-92BF-8B7C1C17ABE7}" type="pres">
      <dgm:prSet presAssocID="{4D02DF81-B943-45D6-892C-BE8EDEEC59A6}" presName="composite" presStyleCnt="0"/>
      <dgm:spPr/>
    </dgm:pt>
    <dgm:pt modelId="{1A7E1DA0-C984-47D9-8BBB-F546419A7251}" type="pres">
      <dgm:prSet presAssocID="{4D02DF81-B943-45D6-892C-BE8EDEEC59A6}" presName="parentText" presStyleLbl="alignNode1" presStyleIdx="3" presStyleCnt="4">
        <dgm:presLayoutVars>
          <dgm:chMax val="1"/>
          <dgm:bulletEnabled val="1"/>
        </dgm:presLayoutVars>
      </dgm:prSet>
      <dgm:spPr/>
      <dgm:t>
        <a:bodyPr/>
        <a:lstStyle/>
        <a:p>
          <a:endParaRPr lang="en-US"/>
        </a:p>
      </dgm:t>
    </dgm:pt>
    <dgm:pt modelId="{6398F139-48B2-4C06-A00B-4A9489E282A3}" type="pres">
      <dgm:prSet presAssocID="{4D02DF81-B943-45D6-892C-BE8EDEEC59A6}" presName="descendantText" presStyleLbl="alignAcc1" presStyleIdx="3" presStyleCnt="4">
        <dgm:presLayoutVars>
          <dgm:bulletEnabled val="1"/>
        </dgm:presLayoutVars>
      </dgm:prSet>
      <dgm:spPr/>
      <dgm:t>
        <a:bodyPr/>
        <a:lstStyle/>
        <a:p>
          <a:endParaRPr lang="en-US"/>
        </a:p>
      </dgm:t>
    </dgm:pt>
  </dgm:ptLst>
  <dgm:cxnLst>
    <dgm:cxn modelId="{8C38BB5A-80A1-49C5-9DEA-B82845AECED2}" type="presOf" srcId="{5782C9C3-FC0B-4A71-A423-AB809BB1F727}" destId="{6398F139-48B2-4C06-A00B-4A9489E282A3}" srcOrd="0" destOrd="0" presId="urn:microsoft.com/office/officeart/2005/8/layout/chevron2"/>
    <dgm:cxn modelId="{0664F85F-A97C-47FE-A460-7361F0CA7AE8}" type="presOf" srcId="{B9B93B3D-7B08-48A2-A960-C7641EEAECA9}" destId="{99F423F0-AFD2-4BE4-8D02-6BE35BC2A654}" srcOrd="0" destOrd="0" presId="urn:microsoft.com/office/officeart/2005/8/layout/chevron2"/>
    <dgm:cxn modelId="{5BE83148-9B39-4396-BA70-17B9ED62EF50}" srcId="{4D02DF81-B943-45D6-892C-BE8EDEEC59A6}" destId="{5782C9C3-FC0B-4A71-A423-AB809BB1F727}" srcOrd="0" destOrd="0" parTransId="{132BD51A-FCFF-4C52-9529-E20E55E77AB4}" sibTransId="{4B6C81F5-9E80-4A3D-959A-AC7DCFF1746A}"/>
    <dgm:cxn modelId="{6EC23276-B75B-4B4A-91CB-8F699B7EFCE8}" type="presOf" srcId="{D62FD529-6D82-4000-BE0A-CF9A0A99EE44}" destId="{474DCCEF-8D6B-4F0A-873A-2D48DEC76716}" srcOrd="0" destOrd="0" presId="urn:microsoft.com/office/officeart/2005/8/layout/chevron2"/>
    <dgm:cxn modelId="{3D720223-3FFD-480C-BF4B-54B15FC4B9FF}" srcId="{0ADE9FCC-F6CD-449F-A0DF-EB162801C3E7}" destId="{7C3D0EFA-339C-4005-B1DF-833DD6630043}" srcOrd="2" destOrd="0" parTransId="{D68FE3E6-8F75-49F8-ACAA-627CD634FCB6}" sibTransId="{528A21F0-E1C1-4C7E-A32C-B48828FC5D52}"/>
    <dgm:cxn modelId="{365AE5ED-80E7-4657-B6FB-DA3FA60335D2}" type="presOf" srcId="{7C3D0EFA-339C-4005-B1DF-833DD6630043}" destId="{E28705A8-2440-44E8-8415-2E3F8AD5F203}" srcOrd="0" destOrd="0" presId="urn:microsoft.com/office/officeart/2005/8/layout/chevron2"/>
    <dgm:cxn modelId="{F78A509A-2B92-450A-9A33-EC0626DD83E1}" srcId="{C2C6645E-1D3F-48A1-BF91-CB6E7EFBC532}" destId="{D62FD529-6D82-4000-BE0A-CF9A0A99EE44}" srcOrd="0" destOrd="0" parTransId="{87B6C739-2D6F-4BB8-B62D-2FFD12344B75}" sibTransId="{3240FA48-7C8E-4E71-B91A-44E0AC1AD850}"/>
    <dgm:cxn modelId="{52559639-D1B6-4558-BFC3-C4EB12C248D3}" srcId="{B9B93B3D-7B08-48A2-A960-C7641EEAECA9}" destId="{A3A84041-CE7D-42D1-91B8-8878FEDAD6EF}" srcOrd="0" destOrd="0" parTransId="{EC2503D4-224C-4E81-84DC-339F5C920FF1}" sibTransId="{3876A369-4494-4AF7-8C5E-E7C1F1F19393}"/>
    <dgm:cxn modelId="{4EC516A8-15C7-4697-AFE5-08FD8A54AAE0}" srcId="{0ADE9FCC-F6CD-449F-A0DF-EB162801C3E7}" destId="{C2C6645E-1D3F-48A1-BF91-CB6E7EFBC532}" srcOrd="1" destOrd="0" parTransId="{2FD65C69-9C72-4C44-B5F2-BB820C07A5B5}" sibTransId="{54E63EDD-83B8-40D1-9178-C00CE1728BB0}"/>
    <dgm:cxn modelId="{C0C5C8AE-FFA7-4F6A-B49F-71BA161EC0B1}" type="presOf" srcId="{C2C6645E-1D3F-48A1-BF91-CB6E7EFBC532}" destId="{8A3C93E2-F58B-4A5F-8959-68E59A3E745A}" srcOrd="0" destOrd="0" presId="urn:microsoft.com/office/officeart/2005/8/layout/chevron2"/>
    <dgm:cxn modelId="{96FE9321-2C23-4973-8C4F-A31B9A87272C}" type="presOf" srcId="{D5A4438F-CE68-4DF1-9C12-FB3AE2110D9A}" destId="{541724E1-AF68-410E-9E5D-C0E426EFE23B}" srcOrd="0" destOrd="0" presId="urn:microsoft.com/office/officeart/2005/8/layout/chevron2"/>
    <dgm:cxn modelId="{3F5E369C-E947-480A-9AB3-F030009CA097}" type="presOf" srcId="{0ADE9FCC-F6CD-449F-A0DF-EB162801C3E7}" destId="{30C382F1-BD9C-4332-9E48-3D9F79129DF9}" srcOrd="0" destOrd="0" presId="urn:microsoft.com/office/officeart/2005/8/layout/chevron2"/>
    <dgm:cxn modelId="{89DD6308-D583-4CA2-8DA5-1440CF06CBBC}" type="presOf" srcId="{4D02DF81-B943-45D6-892C-BE8EDEEC59A6}" destId="{1A7E1DA0-C984-47D9-8BBB-F546419A7251}" srcOrd="0" destOrd="0" presId="urn:microsoft.com/office/officeart/2005/8/layout/chevron2"/>
    <dgm:cxn modelId="{690F124F-B2AE-4AD7-AFBD-98BF9670D751}" type="presOf" srcId="{A3A84041-CE7D-42D1-91B8-8878FEDAD6EF}" destId="{4EB5622F-8F78-485F-9876-62273DABC115}" srcOrd="0" destOrd="0" presId="urn:microsoft.com/office/officeart/2005/8/layout/chevron2"/>
    <dgm:cxn modelId="{7C092941-2CAF-4152-BD20-644983D4F986}" srcId="{7C3D0EFA-339C-4005-B1DF-833DD6630043}" destId="{D5A4438F-CE68-4DF1-9C12-FB3AE2110D9A}" srcOrd="0" destOrd="0" parTransId="{D25A4216-A764-4A3F-A8D9-84757CCB99D1}" sibTransId="{028B18D0-8F61-42B1-9D3A-E2C4CF518B71}"/>
    <dgm:cxn modelId="{AE3CC597-560F-4B59-9A04-B3BA86E5AABE}" srcId="{0ADE9FCC-F6CD-449F-A0DF-EB162801C3E7}" destId="{4D02DF81-B943-45D6-892C-BE8EDEEC59A6}" srcOrd="3" destOrd="0" parTransId="{75AB2B25-45EC-4BEF-A0C9-6382748D27D9}" sibTransId="{D9FAFE74-281C-4AFA-AED4-D270DB5BAC09}"/>
    <dgm:cxn modelId="{DA988785-0058-4D60-813A-511E1B6463F4}" srcId="{0ADE9FCC-F6CD-449F-A0DF-EB162801C3E7}" destId="{B9B93B3D-7B08-48A2-A960-C7641EEAECA9}" srcOrd="0" destOrd="0" parTransId="{994641BC-A4C5-4A13-8770-0FA30C4A7E79}" sibTransId="{DF21D834-3A47-47B7-9939-6A4F683B8025}"/>
    <dgm:cxn modelId="{89BEB4F6-0933-47EE-B34B-305488D628E7}" type="presParOf" srcId="{30C382F1-BD9C-4332-9E48-3D9F79129DF9}" destId="{78C0A5F2-E851-4DE3-B7BB-683AFD0E7DD3}" srcOrd="0" destOrd="0" presId="urn:microsoft.com/office/officeart/2005/8/layout/chevron2"/>
    <dgm:cxn modelId="{AD42539D-C431-4E9A-AC25-B006E192BC3E}" type="presParOf" srcId="{78C0A5F2-E851-4DE3-B7BB-683AFD0E7DD3}" destId="{99F423F0-AFD2-4BE4-8D02-6BE35BC2A654}" srcOrd="0" destOrd="0" presId="urn:microsoft.com/office/officeart/2005/8/layout/chevron2"/>
    <dgm:cxn modelId="{7BA04E2C-CCDF-4EE3-87E8-CB1AF5D788AC}" type="presParOf" srcId="{78C0A5F2-E851-4DE3-B7BB-683AFD0E7DD3}" destId="{4EB5622F-8F78-485F-9876-62273DABC115}" srcOrd="1" destOrd="0" presId="urn:microsoft.com/office/officeart/2005/8/layout/chevron2"/>
    <dgm:cxn modelId="{4809CBE8-1E95-4328-9BA3-F636B6F35EF3}" type="presParOf" srcId="{30C382F1-BD9C-4332-9E48-3D9F79129DF9}" destId="{279C1302-1EC5-4797-B67C-3C5B93CCAA1E}" srcOrd="1" destOrd="0" presId="urn:microsoft.com/office/officeart/2005/8/layout/chevron2"/>
    <dgm:cxn modelId="{217DBD4E-FBA0-46AD-9E03-3F035D70C3BE}" type="presParOf" srcId="{30C382F1-BD9C-4332-9E48-3D9F79129DF9}" destId="{B42D0285-3BBF-46FF-945A-D8A27795E5DA}" srcOrd="2" destOrd="0" presId="urn:microsoft.com/office/officeart/2005/8/layout/chevron2"/>
    <dgm:cxn modelId="{9D636418-D30A-413A-A353-C2A5360C86A4}" type="presParOf" srcId="{B42D0285-3BBF-46FF-945A-D8A27795E5DA}" destId="{8A3C93E2-F58B-4A5F-8959-68E59A3E745A}" srcOrd="0" destOrd="0" presId="urn:microsoft.com/office/officeart/2005/8/layout/chevron2"/>
    <dgm:cxn modelId="{7EF03EBA-2054-42A2-AD13-AA013A852824}" type="presParOf" srcId="{B42D0285-3BBF-46FF-945A-D8A27795E5DA}" destId="{474DCCEF-8D6B-4F0A-873A-2D48DEC76716}" srcOrd="1" destOrd="0" presId="urn:microsoft.com/office/officeart/2005/8/layout/chevron2"/>
    <dgm:cxn modelId="{AF41E0F5-16E4-4D79-9150-730C78C9FE13}" type="presParOf" srcId="{30C382F1-BD9C-4332-9E48-3D9F79129DF9}" destId="{0CACC4F8-3FD9-4950-BD10-01EDF9263A9C}" srcOrd="3" destOrd="0" presId="urn:microsoft.com/office/officeart/2005/8/layout/chevron2"/>
    <dgm:cxn modelId="{E7AB450D-D88C-47E3-9E26-3EDAC5450529}" type="presParOf" srcId="{30C382F1-BD9C-4332-9E48-3D9F79129DF9}" destId="{A21EBF1E-A410-4869-952C-19E0B398D9CB}" srcOrd="4" destOrd="0" presId="urn:microsoft.com/office/officeart/2005/8/layout/chevron2"/>
    <dgm:cxn modelId="{D0296F36-699F-4EB2-A97C-17E25B041D28}" type="presParOf" srcId="{A21EBF1E-A410-4869-952C-19E0B398D9CB}" destId="{E28705A8-2440-44E8-8415-2E3F8AD5F203}" srcOrd="0" destOrd="0" presId="urn:microsoft.com/office/officeart/2005/8/layout/chevron2"/>
    <dgm:cxn modelId="{78BBD58A-C5D3-4D9F-8E14-0BF63F73E955}" type="presParOf" srcId="{A21EBF1E-A410-4869-952C-19E0B398D9CB}" destId="{541724E1-AF68-410E-9E5D-C0E426EFE23B}" srcOrd="1" destOrd="0" presId="urn:microsoft.com/office/officeart/2005/8/layout/chevron2"/>
    <dgm:cxn modelId="{E3C73C2B-BAA8-4E93-A808-08135FBFF2E8}" type="presParOf" srcId="{30C382F1-BD9C-4332-9E48-3D9F79129DF9}" destId="{64669538-956E-4107-B8BC-732017AAD5DD}" srcOrd="5" destOrd="0" presId="urn:microsoft.com/office/officeart/2005/8/layout/chevron2"/>
    <dgm:cxn modelId="{041594E9-C7D6-4626-AB73-ABD87815B87F}" type="presParOf" srcId="{30C382F1-BD9C-4332-9E48-3D9F79129DF9}" destId="{349BF605-CD79-4F3F-92BF-8B7C1C17ABE7}" srcOrd="6" destOrd="0" presId="urn:microsoft.com/office/officeart/2005/8/layout/chevron2"/>
    <dgm:cxn modelId="{CB8ECE09-15C4-44BA-93A5-EFBD7E104AEA}" type="presParOf" srcId="{349BF605-CD79-4F3F-92BF-8B7C1C17ABE7}" destId="{1A7E1DA0-C984-47D9-8BBB-F546419A7251}" srcOrd="0" destOrd="0" presId="urn:microsoft.com/office/officeart/2005/8/layout/chevron2"/>
    <dgm:cxn modelId="{9A4E3FB3-7A8F-4D06-8DBC-22561DF6EB2E}" type="presParOf" srcId="{349BF605-CD79-4F3F-92BF-8B7C1C17ABE7}" destId="{6398F139-48B2-4C06-A00B-4A9489E282A3}" srcOrd="1" destOrd="0" presId="urn:microsoft.com/office/officeart/2005/8/layout/chevron2"/>
  </dgm:cxnLst>
  <dgm:bg/>
  <dgm:whole/>
</dgm:dataModel>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7663" cy="4921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773488" y="0"/>
            <a:ext cx="2887662" cy="492125"/>
          </a:xfrm>
          <a:prstGeom prst="rect">
            <a:avLst/>
          </a:prstGeom>
        </p:spPr>
        <p:txBody>
          <a:bodyPr vert="horz" lIns="91440" tIns="45720" rIns="91440" bIns="45720" rtlCol="0"/>
          <a:lstStyle>
            <a:lvl1pPr algn="r">
              <a:defRPr sz="1200"/>
            </a:lvl1pPr>
          </a:lstStyle>
          <a:p>
            <a:fld id="{D88A3786-0D19-4FE4-8C1F-9C4674CF69EC}" type="datetimeFigureOut">
              <a:rPr lang="en-US" smtClean="0"/>
              <a:pPr/>
              <a:t>9/3/2010</a:t>
            </a:fld>
            <a:endParaRPr lang="en-US"/>
          </a:p>
        </p:txBody>
      </p:sp>
      <p:sp>
        <p:nvSpPr>
          <p:cNvPr id="4" name="Footer Placeholder 3"/>
          <p:cNvSpPr>
            <a:spLocks noGrp="1"/>
          </p:cNvSpPr>
          <p:nvPr>
            <p:ph type="ftr" sz="quarter" idx="2"/>
          </p:nvPr>
        </p:nvSpPr>
        <p:spPr>
          <a:xfrm>
            <a:off x="0" y="9339263"/>
            <a:ext cx="2887663" cy="4921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773488" y="9339263"/>
            <a:ext cx="2887662" cy="492125"/>
          </a:xfrm>
          <a:prstGeom prst="rect">
            <a:avLst/>
          </a:prstGeom>
        </p:spPr>
        <p:txBody>
          <a:bodyPr vert="horz" lIns="91440" tIns="45720" rIns="91440" bIns="45720" rtlCol="0" anchor="b"/>
          <a:lstStyle>
            <a:lvl1pPr algn="r">
              <a:defRPr sz="1200"/>
            </a:lvl1pPr>
          </a:lstStyle>
          <a:p>
            <a:fld id="{E680DB2E-31E4-49F3-923F-42D3A1A16BB2}"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564CF2E0-CCC4-4E1E-9902-C3C36AB3FDA4}" type="datetimeFigureOut">
              <a:rPr lang="en-US" smtClean="0"/>
              <a:pPr/>
              <a:t>9/3/2010</a:t>
            </a:fld>
            <a:endParaRPr lang="en-US"/>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kumimoji="0" lang="en-US"/>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6F42FDE4-A7DD-41A7-A0A6-9B649FB43336}" type="slidenum">
              <a:rPr kumimoji="0" lang="en-US" smtClean="0"/>
              <a:pPr/>
              <a:t>‹#›</a:t>
            </a:fld>
            <a:endParaRPr kumimoji="0" lang="en-US" sz="1400" dirty="0">
              <a:solidFill>
                <a:srgbClr val="FFFFFF"/>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64CF2E0-CCC4-4E1E-9902-C3C36AB3FDA4}" type="datetimeFigureOut">
              <a:rPr lang="en-US" smtClean="0"/>
              <a:pPr/>
              <a:t>9/3/2010</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fld id="{6F42FDE4-A7DD-41A7-A0A6-9B649FB43336}" type="slidenum">
              <a:rPr kumimoji="0" lang="en-US" smtClean="0"/>
              <a:pPr/>
              <a:t>‹#›</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fld id="{564CF2E0-CCC4-4E1E-9902-C3C36AB3FDA4}" type="datetimeFigureOut">
              <a:rPr lang="en-US" smtClean="0"/>
              <a:pPr/>
              <a:t>9/3/2010</a:t>
            </a:fld>
            <a:endParaRPr lang="en-US"/>
          </a:p>
        </p:txBody>
      </p:sp>
      <p:sp>
        <p:nvSpPr>
          <p:cNvPr id="5" name="Footer Placeholder 4"/>
          <p:cNvSpPr>
            <a:spLocks noGrp="1"/>
          </p:cNvSpPr>
          <p:nvPr>
            <p:ph type="ftr" sz="quarter" idx="11"/>
          </p:nvPr>
        </p:nvSpPr>
        <p:spPr>
          <a:xfrm>
            <a:off x="457200" y="6556248"/>
            <a:ext cx="3657600" cy="228600"/>
          </a:xfrm>
        </p:spPr>
        <p:txBody>
          <a:bodyPr/>
          <a:lstStyle>
            <a:extLst/>
          </a:lstStyle>
          <a:p>
            <a:endParaRPr kumimoji="0" lang="en-US"/>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6F42FDE4-A7DD-41A7-A0A6-9B649FB43336}" type="slidenum">
              <a:rPr kumimoji="0" lang="en-US" smtClean="0"/>
              <a:pPr/>
              <a:t>‹#›</a:t>
            </a:fld>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64CF2E0-CCC4-4E1E-9902-C3C36AB3FDA4}" type="datetimeFigureOut">
              <a:rPr lang="en-US" smtClean="0"/>
              <a:pPr/>
              <a:t>9/3/2010</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fld id="{6F42FDE4-A7DD-41A7-A0A6-9B649FB43336}" type="slidenum">
              <a:rPr kumimoji="0" lang="en-US" smtClean="0"/>
              <a:pPr/>
              <a:t>‹#›</a:t>
            </a:fld>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564CF2E0-CCC4-4E1E-9902-C3C36AB3FDA4}" type="datetimeFigureOut">
              <a:rPr lang="en-US" smtClean="0"/>
              <a:pPr/>
              <a:t>9/3/2010</a:t>
            </a:fld>
            <a:endParaRPr lang="en-US"/>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kumimoji="0" lang="en-US" dirty="0"/>
          </a:p>
        </p:txBody>
      </p:sp>
      <p:sp>
        <p:nvSpPr>
          <p:cNvPr id="6" name="Slide Number Placeholder 5"/>
          <p:cNvSpPr>
            <a:spLocks noGrp="1"/>
          </p:cNvSpPr>
          <p:nvPr>
            <p:ph type="sldNum" sz="quarter" idx="12"/>
          </p:nvPr>
        </p:nvSpPr>
        <p:spPr>
          <a:xfrm>
            <a:off x="6733952" y="6555112"/>
            <a:ext cx="588336" cy="228600"/>
          </a:xfrm>
        </p:spPr>
        <p:txBody>
          <a:bodyPr/>
          <a:lstStyle>
            <a:extLst/>
          </a:lstStyle>
          <a:p>
            <a:fld id="{6F42FDE4-A7DD-41A7-A0A6-9B649FB43336}" type="slidenum">
              <a:rPr kumimoji="0" lang="en-US" smtClean="0"/>
              <a:pPr/>
              <a:t>‹#›</a:t>
            </a:fld>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64CF2E0-CCC4-4E1E-9902-C3C36AB3FDA4}" type="datetimeFigureOut">
              <a:rPr lang="en-US" smtClean="0"/>
              <a:pPr/>
              <a:t>9/3/2010</a:t>
            </a:fld>
            <a:endParaRPr lang="en-US"/>
          </a:p>
        </p:txBody>
      </p:sp>
      <p:sp>
        <p:nvSpPr>
          <p:cNvPr id="6" name="Footer Placeholder 5"/>
          <p:cNvSpPr>
            <a:spLocks noGrp="1"/>
          </p:cNvSpPr>
          <p:nvPr>
            <p:ph type="ftr" sz="quarter" idx="11"/>
          </p:nvPr>
        </p:nvSpPr>
        <p:spPr/>
        <p:txBody>
          <a:bodyPr/>
          <a:lstStyle>
            <a:extLst/>
          </a:lstStyle>
          <a:p>
            <a:endParaRPr kumimoji="0" lang="en-US"/>
          </a:p>
        </p:txBody>
      </p:sp>
      <p:sp>
        <p:nvSpPr>
          <p:cNvPr id="7" name="Slide Number Placeholder 6"/>
          <p:cNvSpPr>
            <a:spLocks noGrp="1"/>
          </p:cNvSpPr>
          <p:nvPr>
            <p:ph type="sldNum" sz="quarter" idx="12"/>
          </p:nvPr>
        </p:nvSpPr>
        <p:spPr/>
        <p:txBody>
          <a:bodyPr/>
          <a:lstStyle>
            <a:extLst/>
          </a:lstStyle>
          <a:p>
            <a:fld id="{6F42FDE4-A7DD-41A7-A0A6-9B649FB43336}" type="slidenum">
              <a:rPr kumimoji="0" lang="en-US" smtClean="0"/>
              <a:pPr/>
              <a:t>‹#›</a:t>
            </a:fld>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64CF2E0-CCC4-4E1E-9902-C3C36AB3FDA4}" type="datetimeFigureOut">
              <a:rPr lang="en-US" smtClean="0"/>
              <a:pPr/>
              <a:t>9/3/2010</a:t>
            </a:fld>
            <a:endParaRPr lang="en-US"/>
          </a:p>
        </p:txBody>
      </p:sp>
      <p:sp>
        <p:nvSpPr>
          <p:cNvPr id="8" name="Footer Placeholder 7"/>
          <p:cNvSpPr>
            <a:spLocks noGrp="1"/>
          </p:cNvSpPr>
          <p:nvPr>
            <p:ph type="ftr" sz="quarter" idx="11"/>
          </p:nvPr>
        </p:nvSpPr>
        <p:spPr/>
        <p:txBody>
          <a:bodyPr/>
          <a:lstStyle>
            <a:extLst/>
          </a:lstStyle>
          <a:p>
            <a:endParaRPr kumimoji="0" lang="en-US"/>
          </a:p>
        </p:txBody>
      </p:sp>
      <p:sp>
        <p:nvSpPr>
          <p:cNvPr id="9" name="Slide Number Placeholder 8"/>
          <p:cNvSpPr>
            <a:spLocks noGrp="1"/>
          </p:cNvSpPr>
          <p:nvPr>
            <p:ph type="sldNum" sz="quarter" idx="12"/>
          </p:nvPr>
        </p:nvSpPr>
        <p:spPr/>
        <p:txBody>
          <a:bodyPr/>
          <a:lstStyle>
            <a:extLst/>
          </a:lstStyle>
          <a:p>
            <a:fld id="{6F42FDE4-A7DD-41A7-A0A6-9B649FB43336}" type="slidenum">
              <a:rPr kumimoji="0" lang="en-US" smtClean="0"/>
              <a:pPr/>
              <a:t>‹#›</a:t>
            </a:fld>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564CF2E0-CCC4-4E1E-9902-C3C36AB3FDA4}" type="datetimeFigureOut">
              <a:rPr lang="en-US" smtClean="0"/>
              <a:pPr/>
              <a:t>9/3/2010</a:t>
            </a:fld>
            <a:endParaRPr lang="en-US"/>
          </a:p>
        </p:txBody>
      </p:sp>
      <p:sp>
        <p:nvSpPr>
          <p:cNvPr id="4" name="Footer Placeholder 3"/>
          <p:cNvSpPr>
            <a:spLocks noGrp="1"/>
          </p:cNvSpPr>
          <p:nvPr>
            <p:ph type="ftr" sz="quarter" idx="11"/>
          </p:nvPr>
        </p:nvSpPr>
        <p:spPr/>
        <p:txBody>
          <a:bodyPr/>
          <a:lstStyle>
            <a:extLst/>
          </a:lstStyle>
          <a:p>
            <a:endParaRPr kumimoji="0" lang="en-US"/>
          </a:p>
        </p:txBody>
      </p:sp>
      <p:sp>
        <p:nvSpPr>
          <p:cNvPr id="5" name="Slide Number Placeholder 4"/>
          <p:cNvSpPr>
            <a:spLocks noGrp="1"/>
          </p:cNvSpPr>
          <p:nvPr>
            <p:ph type="sldNum" sz="quarter" idx="12"/>
          </p:nvPr>
        </p:nvSpPr>
        <p:spPr/>
        <p:txBody>
          <a:bodyPr/>
          <a:lstStyle>
            <a:extLst/>
          </a:lstStyle>
          <a:p>
            <a:fld id="{6F42FDE4-A7DD-41A7-A0A6-9B649FB43336}" type="slidenum">
              <a:rPr kumimoji="0" lang="en-US" smtClean="0"/>
              <a:pPr/>
              <a:t>‹#›</a:t>
            </a:fld>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fld id="{564CF2E0-CCC4-4E1E-9902-C3C36AB3FDA4}" type="datetimeFigureOut">
              <a:rPr lang="en-US" smtClean="0"/>
              <a:pPr/>
              <a:t>9/3/2010</a:t>
            </a:fld>
            <a:endParaRPr lang="en-US"/>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kumimoji="0" lang="en-US"/>
          </a:p>
        </p:txBody>
      </p:sp>
      <p:sp>
        <p:nvSpPr>
          <p:cNvPr id="4" name="Slide Number Placeholder 3"/>
          <p:cNvSpPr>
            <a:spLocks noGrp="1"/>
          </p:cNvSpPr>
          <p:nvPr>
            <p:ph type="sldNum" sz="quarter" idx="12"/>
          </p:nvPr>
        </p:nvSpPr>
        <p:spPr/>
        <p:txBody>
          <a:bodyPr/>
          <a:lstStyle>
            <a:extLst/>
          </a:lstStyle>
          <a:p>
            <a:fld id="{6F42FDE4-A7DD-41A7-A0A6-9B649FB43336}" type="slidenum">
              <a:rPr kumimoji="0" lang="en-US" smtClean="0"/>
              <a:pPr/>
              <a:t>‹#›</a:t>
            </a:fld>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64CF2E0-CCC4-4E1E-9902-C3C36AB3FDA4}" type="datetimeFigureOut">
              <a:rPr lang="en-US" smtClean="0"/>
              <a:pPr/>
              <a:t>9/3/2010</a:t>
            </a:fld>
            <a:endParaRPr lang="en-US"/>
          </a:p>
        </p:txBody>
      </p:sp>
      <p:sp>
        <p:nvSpPr>
          <p:cNvPr id="6" name="Footer Placeholder 5"/>
          <p:cNvSpPr>
            <a:spLocks noGrp="1"/>
          </p:cNvSpPr>
          <p:nvPr>
            <p:ph type="ftr" sz="quarter" idx="11"/>
          </p:nvPr>
        </p:nvSpPr>
        <p:spPr/>
        <p:txBody>
          <a:bodyPr/>
          <a:lstStyle>
            <a:extLst/>
          </a:lstStyle>
          <a:p>
            <a:endParaRPr kumimoji="0" lang="en-US"/>
          </a:p>
        </p:txBody>
      </p:sp>
      <p:sp>
        <p:nvSpPr>
          <p:cNvPr id="7" name="Slide Number Placeholder 6"/>
          <p:cNvSpPr>
            <a:spLocks noGrp="1"/>
          </p:cNvSpPr>
          <p:nvPr>
            <p:ph type="sldNum" sz="quarter" idx="12"/>
          </p:nvPr>
        </p:nvSpPr>
        <p:spPr/>
        <p:txBody>
          <a:bodyPr/>
          <a:lstStyle>
            <a:extLst/>
          </a:lstStyle>
          <a:p>
            <a:fld id="{6F42FDE4-A7DD-41A7-A0A6-9B649FB43336}" type="slidenum">
              <a:rPr kumimoji="0" lang="en-US" smtClean="0"/>
              <a:pPr/>
              <a:t>‹#›</a:t>
            </a:fld>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fld id="{564CF2E0-CCC4-4E1E-9902-C3C36AB3FDA4}" type="datetimeFigureOut">
              <a:rPr lang="en-US" smtClean="0"/>
              <a:pPr/>
              <a:t>9/3/2010</a:t>
            </a:fld>
            <a:endParaRPr lang="en-US"/>
          </a:p>
        </p:txBody>
      </p:sp>
      <p:sp>
        <p:nvSpPr>
          <p:cNvPr id="6" name="Footer Placeholder 5"/>
          <p:cNvSpPr>
            <a:spLocks noGrp="1"/>
          </p:cNvSpPr>
          <p:nvPr>
            <p:ph type="ftr" sz="quarter" idx="11"/>
          </p:nvPr>
        </p:nvSpPr>
        <p:spPr/>
        <p:txBody>
          <a:bodyPr/>
          <a:lstStyle>
            <a:extLst/>
          </a:lstStyle>
          <a:p>
            <a:endParaRPr kumimoji="0" lang="en-US" dirty="0"/>
          </a:p>
        </p:txBody>
      </p:sp>
      <p:sp>
        <p:nvSpPr>
          <p:cNvPr id="7" name="Slide Number Placeholder 6"/>
          <p:cNvSpPr>
            <a:spLocks noGrp="1"/>
          </p:cNvSpPr>
          <p:nvPr>
            <p:ph type="sldNum" sz="quarter" idx="12"/>
          </p:nvPr>
        </p:nvSpPr>
        <p:spPr/>
        <p:txBody>
          <a:bodyPr/>
          <a:lstStyle>
            <a:extLst/>
          </a:lstStyle>
          <a:p>
            <a:fld id="{6F42FDE4-A7DD-41A7-A0A6-9B649FB43336}" type="slidenum">
              <a:rPr kumimoji="0" lang="en-US" smtClean="0"/>
              <a:pPr/>
              <a:t>‹#›</a:t>
            </a:fld>
            <a:endParaRPr kumimoji="0" lang="en-US" dirty="0"/>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pPr algn="r" eaLnBrk="1" latinLnBrk="0" hangingPunct="1"/>
            <a:fld id="{564CF2E0-CCC4-4E1E-9902-C3C36AB3FDA4}" type="datetimeFigureOut">
              <a:rPr lang="en-US" smtClean="0"/>
              <a:pPr algn="r" eaLnBrk="1" latinLnBrk="0" hangingPunct="1"/>
              <a:t>9/3/2010</a:t>
            </a:fld>
            <a:endParaRPr lang="en-US" sz="1400" dirty="0">
              <a:solidFill>
                <a:schemeClr val="tx2"/>
              </a:solidFill>
            </a:endParaRPr>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kumimoji="0" lang="en-US" sz="1400" dirty="0">
              <a:solidFill>
                <a:schemeClr val="tx2"/>
              </a:solidFill>
            </a:endParaRPr>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pPr algn="ctr" eaLnBrk="1" latinLnBrk="0" hangingPunct="1"/>
            <a:fld id="{6F42FDE4-A7DD-41A7-A0A6-9B649FB43336}" type="slidenum">
              <a:rPr kumimoji="0" lang="en-US" smtClean="0"/>
              <a:pPr algn="ctr" eaLnBrk="1" latinLnBrk="0" hangingPunct="1"/>
              <a:t>‹#›</a:t>
            </a:fld>
            <a:endParaRPr kumimoji="0" lang="en-US" sz="1400" dirty="0">
              <a:solidFill>
                <a:srgbClr val="FFFFFF"/>
              </a:solidFill>
              <a:latin typeface="+mj-lt"/>
              <a:ea typeface="+mj-ea"/>
              <a:cs typeface="+mj-cs"/>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gif"/><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26.brinkster.com/cowjam/photos/red%20eye.jpg" TargetMode="Externa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6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6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7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7.jpeg"/></Relationships>
</file>

<file path=ppt/slides/_rels/slide7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7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8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openxmlformats.org/officeDocument/2006/relationships/image" Target="../media/image102.gif"/><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9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581400" y="304800"/>
            <a:ext cx="4890868" cy="3505200"/>
          </a:xfrm>
        </p:spPr>
        <p:txBody>
          <a:bodyPr/>
          <a:lstStyle/>
          <a:p>
            <a:pPr algn="ctr"/>
            <a:r>
              <a:rPr lang="en-US" sz="5400" i="1" dirty="0" smtClean="0"/>
              <a:t>OCULAR DISEASES IN GERIATRIC PATIENTS</a:t>
            </a:r>
            <a:endParaRPr lang="en-US" sz="5400" i="1" dirty="0"/>
          </a:p>
        </p:txBody>
      </p:sp>
      <p:sp>
        <p:nvSpPr>
          <p:cNvPr id="4" name="Rectangle 3"/>
          <p:cNvSpPr/>
          <p:nvPr/>
        </p:nvSpPr>
        <p:spPr>
          <a:xfrm>
            <a:off x="3733800" y="4419600"/>
            <a:ext cx="5029200" cy="1938992"/>
          </a:xfrm>
          <a:prstGeom prst="rect">
            <a:avLst/>
          </a:prstGeom>
          <a:solidFill>
            <a:schemeClr val="accent4">
              <a:lumMod val="20000"/>
              <a:lumOff val="80000"/>
            </a:schemeClr>
          </a:solidFill>
        </p:spPr>
        <p:txBody>
          <a:bodyPr wrap="square">
            <a:spAutoFit/>
          </a:bodyPr>
          <a:lstStyle/>
          <a:p>
            <a:pPr algn="ctr"/>
            <a:r>
              <a:rPr lang="en-US" sz="2000" b="1" dirty="0" smtClean="0">
                <a:solidFill>
                  <a:schemeClr val="accent1">
                    <a:lumMod val="50000"/>
                  </a:schemeClr>
                </a:solidFill>
              </a:rPr>
              <a:t>See Well for Life, Get Your Eyes Examined Regularly</a:t>
            </a:r>
          </a:p>
          <a:p>
            <a:pPr algn="ctr"/>
            <a:r>
              <a:rPr lang="en-US" sz="2000" b="1" dirty="0" smtClean="0">
                <a:solidFill>
                  <a:schemeClr val="accent1">
                    <a:lumMod val="50000"/>
                  </a:schemeClr>
                </a:solidFill>
              </a:rPr>
              <a:t/>
            </a:r>
            <a:br>
              <a:rPr lang="en-US" sz="2000" b="1" dirty="0" smtClean="0">
                <a:solidFill>
                  <a:schemeClr val="accent1">
                    <a:lumMod val="50000"/>
                  </a:schemeClr>
                </a:solidFill>
              </a:rPr>
            </a:br>
            <a:r>
              <a:rPr lang="en-US" sz="2000" b="1" dirty="0" smtClean="0">
                <a:solidFill>
                  <a:schemeClr val="accent1">
                    <a:lumMod val="50000"/>
                  </a:schemeClr>
                </a:solidFill>
              </a:rPr>
              <a:t>Age-Related Eye Disease Doesn't Have to Steal Your Sight </a:t>
            </a:r>
            <a:br>
              <a:rPr lang="en-US" sz="2000" b="1" dirty="0" smtClean="0">
                <a:solidFill>
                  <a:schemeClr val="accent1">
                    <a:lumMod val="50000"/>
                  </a:schemeClr>
                </a:solidFill>
              </a:rPr>
            </a:br>
            <a:endParaRPr lang="en-US" sz="2000" b="1" dirty="0">
              <a:solidFill>
                <a:schemeClr val="accent1">
                  <a:lumMod val="50000"/>
                </a:schemeClr>
              </a:solidFill>
            </a:endParaRPr>
          </a:p>
        </p:txBody>
      </p:sp>
      <p:pic>
        <p:nvPicPr>
          <p:cNvPr id="16386" name="Picture 2" descr="http://i2.cdn.turner.com/cnn/2008/HEALTH/dailydose/12/03/smoking.macular.degeneration/art.old.man.eye.jpg"/>
          <p:cNvPicPr>
            <a:picLocks noChangeAspect="1" noChangeArrowheads="1"/>
          </p:cNvPicPr>
          <p:nvPr/>
        </p:nvPicPr>
        <p:blipFill>
          <a:blip r:embed="rId2"/>
          <a:srcRect/>
          <a:stretch>
            <a:fillRect/>
          </a:stretch>
        </p:blipFill>
        <p:spPr bwMode="auto">
          <a:xfrm>
            <a:off x="228600" y="381000"/>
            <a:ext cx="3276600" cy="2895600"/>
          </a:xfrm>
          <a:prstGeom prst="rect">
            <a:avLst/>
          </a:prstGeom>
          <a:noFill/>
        </p:spPr>
      </p:pic>
      <p:pic>
        <p:nvPicPr>
          <p:cNvPr id="16388" name="Picture 4" descr="http://images.agoramedia.com/everydayhealth/gcms/photogallery_health_conditions_to_watch_for_as_you_age_04_th.jpg"/>
          <p:cNvPicPr>
            <a:picLocks noChangeAspect="1" noChangeArrowheads="1"/>
          </p:cNvPicPr>
          <p:nvPr/>
        </p:nvPicPr>
        <p:blipFill>
          <a:blip r:embed="rId3"/>
          <a:srcRect/>
          <a:stretch>
            <a:fillRect/>
          </a:stretch>
        </p:blipFill>
        <p:spPr bwMode="auto">
          <a:xfrm>
            <a:off x="228600" y="3657600"/>
            <a:ext cx="3124200" cy="28194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239000" cy="1005840"/>
          </a:xfrm>
        </p:spPr>
        <p:txBody>
          <a:bodyPr/>
          <a:lstStyle/>
          <a:p>
            <a:pPr algn="ctr"/>
            <a:r>
              <a:rPr lang="en-US" dirty="0" smtClean="0"/>
              <a:t>DIAGNOSIS</a:t>
            </a:r>
            <a:endParaRPr lang="en-US" dirty="0"/>
          </a:p>
        </p:txBody>
      </p:sp>
      <p:pic>
        <p:nvPicPr>
          <p:cNvPr id="1026" name="Picture 2" descr="http://www.srl.cam.ac.uk/epic/images/logmar.jpg"/>
          <p:cNvPicPr>
            <a:picLocks noChangeAspect="1" noChangeArrowheads="1"/>
          </p:cNvPicPr>
          <p:nvPr/>
        </p:nvPicPr>
        <p:blipFill>
          <a:blip r:embed="rId2"/>
          <a:srcRect/>
          <a:stretch>
            <a:fillRect/>
          </a:stretch>
        </p:blipFill>
        <p:spPr bwMode="auto">
          <a:xfrm>
            <a:off x="457200" y="1752600"/>
            <a:ext cx="3200400" cy="2590800"/>
          </a:xfrm>
          <a:prstGeom prst="rect">
            <a:avLst/>
          </a:prstGeom>
          <a:noFill/>
        </p:spPr>
      </p:pic>
      <p:sp>
        <p:nvSpPr>
          <p:cNvPr id="5" name="Rectangle 4"/>
          <p:cNvSpPr/>
          <p:nvPr/>
        </p:nvSpPr>
        <p:spPr>
          <a:xfrm>
            <a:off x="533400" y="4343400"/>
            <a:ext cx="3124200" cy="144780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smtClean="0"/>
              <a:t>VISUAL ACUITY</a:t>
            </a:r>
          </a:p>
          <a:p>
            <a:pPr algn="ctr"/>
            <a:r>
              <a:rPr lang="en-US" sz="1400" b="1" i="1" dirty="0" smtClean="0"/>
              <a:t>A Chart test measures how well you see at various distances </a:t>
            </a:r>
            <a:endParaRPr lang="en-US" sz="1400" b="1" i="1" dirty="0"/>
          </a:p>
        </p:txBody>
      </p:sp>
      <p:sp>
        <p:nvSpPr>
          <p:cNvPr id="6" name="Rectangle 5"/>
          <p:cNvSpPr/>
          <p:nvPr/>
        </p:nvSpPr>
        <p:spPr>
          <a:xfrm>
            <a:off x="4343400" y="6611779"/>
            <a:ext cx="3810000" cy="246221"/>
          </a:xfrm>
          <a:prstGeom prst="rect">
            <a:avLst/>
          </a:prstGeom>
        </p:spPr>
        <p:txBody>
          <a:bodyPr wrap="square">
            <a:spAutoFit/>
          </a:bodyPr>
          <a:lstStyle/>
          <a:p>
            <a:r>
              <a:rPr lang="en-US" sz="1000" dirty="0" smtClean="0"/>
              <a:t>http://www.nei.nih.gov/health/cataract/cataract_facts.asp</a:t>
            </a:r>
            <a:endParaRPr lang="en-US" sz="1000" dirty="0"/>
          </a:p>
        </p:txBody>
      </p:sp>
      <p:pic>
        <p:nvPicPr>
          <p:cNvPr id="1028" name="Picture 4" descr="http://www.preventblindness.org/glaucoma/images/exam1_300.jpg"/>
          <p:cNvPicPr>
            <a:picLocks noChangeAspect="1" noChangeArrowheads="1"/>
          </p:cNvPicPr>
          <p:nvPr/>
        </p:nvPicPr>
        <p:blipFill>
          <a:blip r:embed="rId3"/>
          <a:srcRect/>
          <a:stretch>
            <a:fillRect/>
          </a:stretch>
        </p:blipFill>
        <p:spPr bwMode="auto">
          <a:xfrm>
            <a:off x="4191000" y="1752600"/>
            <a:ext cx="3276600" cy="2590800"/>
          </a:xfrm>
          <a:prstGeom prst="rect">
            <a:avLst/>
          </a:prstGeom>
          <a:noFill/>
        </p:spPr>
      </p:pic>
      <p:sp>
        <p:nvSpPr>
          <p:cNvPr id="8" name="Rectangle 7"/>
          <p:cNvSpPr/>
          <p:nvPr/>
        </p:nvSpPr>
        <p:spPr>
          <a:xfrm>
            <a:off x="4191000" y="4343400"/>
            <a:ext cx="3124200" cy="144780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smtClean="0"/>
              <a:t>DILATED EYE EXAM</a:t>
            </a:r>
          </a:p>
          <a:p>
            <a:pPr algn="ctr"/>
            <a:r>
              <a:rPr lang="en-US" sz="1400" i="1" dirty="0" smtClean="0"/>
              <a:t>Drops are placed in eyes to widen, or dilate, the pupils. Eye care professional uses a special magnifying lens to examine the eye</a:t>
            </a:r>
            <a:endParaRPr lang="en-US" sz="1400" b="1" i="1"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TREATMENT</a:t>
            </a:r>
            <a:endParaRPr lang="en-US" dirty="0"/>
          </a:p>
        </p:txBody>
      </p:sp>
      <p:sp>
        <p:nvSpPr>
          <p:cNvPr id="4" name="Flowchart: Data 3"/>
          <p:cNvSpPr/>
          <p:nvPr/>
        </p:nvSpPr>
        <p:spPr>
          <a:xfrm>
            <a:off x="0" y="2057400"/>
            <a:ext cx="8153400" cy="3810000"/>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i="1" dirty="0" smtClean="0"/>
              <a:t>There are 1.5 million cataract operations done yearly; 95 percent of the people who have the surgery see well afterwards</a:t>
            </a:r>
            <a:endParaRPr lang="en-US" sz="3200" b="1" i="1" dirty="0"/>
          </a:p>
        </p:txBody>
      </p:sp>
      <p:sp>
        <p:nvSpPr>
          <p:cNvPr id="5" name="Rounded Rectangle 4"/>
          <p:cNvSpPr/>
          <p:nvPr/>
        </p:nvSpPr>
        <p:spPr>
          <a:xfrm>
            <a:off x="0" y="1600200"/>
            <a:ext cx="8001000" cy="4724400"/>
          </a:xfrm>
          <a:prstGeom prst="round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smtClean="0">
                <a:solidFill>
                  <a:schemeClr val="bg2">
                    <a:lumMod val="10000"/>
                  </a:schemeClr>
                </a:solidFill>
              </a:rPr>
              <a:t>By the year 2020, there will be more than 12 million individuals in the 65 or older age group who will probably need treatment for cataracts</a:t>
            </a:r>
            <a:endParaRPr lang="en-US" sz="3200" b="1" i="1" dirty="0">
              <a:solidFill>
                <a:schemeClr val="bg2">
                  <a:lumMod val="10000"/>
                </a:schemeClr>
              </a:solidFill>
            </a:endParaRPr>
          </a:p>
        </p:txBody>
      </p:sp>
      <p:sp>
        <p:nvSpPr>
          <p:cNvPr id="6" name="Rectangle 5"/>
          <p:cNvSpPr/>
          <p:nvPr/>
        </p:nvSpPr>
        <p:spPr>
          <a:xfrm>
            <a:off x="5486400" y="6457890"/>
            <a:ext cx="2971800" cy="400110"/>
          </a:xfrm>
          <a:prstGeom prst="rect">
            <a:avLst/>
          </a:prstGeom>
        </p:spPr>
        <p:txBody>
          <a:bodyPr wrap="square">
            <a:spAutoFit/>
          </a:bodyPr>
          <a:lstStyle/>
          <a:p>
            <a:r>
              <a:rPr lang="en-US" sz="1000" dirty="0" smtClean="0"/>
              <a:t>Adapted from: </a:t>
            </a:r>
          </a:p>
          <a:p>
            <a:r>
              <a:rPr lang="en-US" sz="1000" dirty="0" smtClean="0"/>
              <a:t>The NIH, The Word on Health, January 1999</a:t>
            </a:r>
            <a:endParaRPr lang="en-US" sz="1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7239000" cy="5693736"/>
          </a:xfrm>
          <a:blipFill>
            <a:blip r:embed="rId2"/>
            <a:tile tx="0" ty="0" sx="100000" sy="100000" flip="none" algn="tl"/>
          </a:blipFill>
        </p:spPr>
        <p:txBody>
          <a:bodyPr>
            <a:normAutofit lnSpcReduction="10000"/>
          </a:bodyPr>
          <a:lstStyle/>
          <a:p>
            <a:r>
              <a:rPr lang="en-US" sz="2400" b="1" i="1" dirty="0" smtClean="0"/>
              <a:t>Cataract surgery is the most common surgical procedure covered with over 1 million procedures performed annually</a:t>
            </a:r>
          </a:p>
          <a:p>
            <a:endParaRPr lang="en-US" sz="2400" b="1" i="1" dirty="0" smtClean="0"/>
          </a:p>
          <a:p>
            <a:r>
              <a:rPr lang="en-US" sz="2400" b="1" i="1" dirty="0" smtClean="0"/>
              <a:t> This surgery is considered when the cataract reduces vision function to a level that interferes with everyday activities</a:t>
            </a:r>
          </a:p>
          <a:p>
            <a:endParaRPr lang="en-US" sz="2400" b="1" i="1" dirty="0" smtClean="0"/>
          </a:p>
          <a:p>
            <a:r>
              <a:rPr lang="en-US" sz="2400" b="1" i="1" dirty="0" smtClean="0"/>
              <a:t>Cataract surgery is an outpatient procedure performed under local or topical anesthesia</a:t>
            </a:r>
          </a:p>
          <a:p>
            <a:endParaRPr lang="en-US" sz="2400" b="1" i="1" dirty="0" smtClean="0"/>
          </a:p>
          <a:p>
            <a:r>
              <a:rPr lang="en-US" sz="2400" b="1" i="1" dirty="0" smtClean="0"/>
              <a:t>Over 90 percent of patients undergoing cataract surgery experience visual improvement and improved quality of life if there is no ocular comorbidity</a:t>
            </a:r>
            <a:endParaRPr lang="en-US" sz="2400" b="1" i="1" dirty="0"/>
          </a:p>
        </p:txBody>
      </p:sp>
      <p:pic>
        <p:nvPicPr>
          <p:cNvPr id="23554" name="Picture 2" descr="http://upload.wikimedia.org/wikipedia/commons/7/71/Cataract_surgery.jpg"/>
          <p:cNvPicPr>
            <a:picLocks noChangeAspect="1" noChangeArrowheads="1"/>
          </p:cNvPicPr>
          <p:nvPr/>
        </p:nvPicPr>
        <p:blipFill>
          <a:blip r:embed="rId3" cstate="print"/>
          <a:srcRect/>
          <a:stretch>
            <a:fillRect/>
          </a:stretch>
        </p:blipFill>
        <p:spPr bwMode="auto">
          <a:xfrm>
            <a:off x="381000" y="533400"/>
            <a:ext cx="7467600" cy="5943600"/>
          </a:xfrm>
          <a:prstGeom prst="rect">
            <a:avLst/>
          </a:prstGeom>
          <a:noFill/>
        </p:spPr>
      </p:pic>
      <p:sp>
        <p:nvSpPr>
          <p:cNvPr id="5" name="Rectangle 4"/>
          <p:cNvSpPr/>
          <p:nvPr/>
        </p:nvSpPr>
        <p:spPr>
          <a:xfrm>
            <a:off x="5943600" y="6457890"/>
            <a:ext cx="2133600" cy="400110"/>
          </a:xfrm>
          <a:prstGeom prst="rect">
            <a:avLst/>
          </a:prstGeom>
        </p:spPr>
        <p:txBody>
          <a:bodyPr wrap="square">
            <a:spAutoFit/>
          </a:bodyPr>
          <a:lstStyle/>
          <a:p>
            <a:r>
              <a:rPr lang="en-US" sz="1000" dirty="0" smtClean="0"/>
              <a:t>Adapted from: </a:t>
            </a:r>
          </a:p>
          <a:p>
            <a:r>
              <a:rPr lang="en-US" sz="1000" dirty="0" smtClean="0"/>
              <a:t> Am </a:t>
            </a:r>
            <a:r>
              <a:rPr lang="en-US" sz="1000" dirty="0" err="1" smtClean="0"/>
              <a:t>Fam</a:t>
            </a:r>
            <a:r>
              <a:rPr lang="en-US" sz="1000" dirty="0" smtClean="0"/>
              <a:t> Physician 1999;60:99-10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blinds(horizontal)">
                                      <p:cBhvr>
                                        <p:cTn id="7" dur="5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239000" cy="853440"/>
          </a:xfrm>
        </p:spPr>
        <p:txBody>
          <a:bodyPr/>
          <a:lstStyle/>
          <a:p>
            <a:pPr algn="ctr"/>
            <a:r>
              <a:rPr lang="en-US" dirty="0" smtClean="0"/>
              <a:t>Extracapsular SURGERY</a:t>
            </a:r>
            <a:endParaRPr lang="en-US" dirty="0"/>
          </a:p>
        </p:txBody>
      </p:sp>
      <p:sp>
        <p:nvSpPr>
          <p:cNvPr id="3" name="Content Placeholder 2"/>
          <p:cNvSpPr>
            <a:spLocks noGrp="1"/>
          </p:cNvSpPr>
          <p:nvPr>
            <p:ph idx="1"/>
          </p:nvPr>
        </p:nvSpPr>
        <p:spPr>
          <a:xfrm>
            <a:off x="533400" y="1371600"/>
            <a:ext cx="7239000" cy="2048184"/>
          </a:xfrm>
          <a:solidFill>
            <a:schemeClr val="accent4">
              <a:lumMod val="40000"/>
              <a:lumOff val="60000"/>
            </a:schemeClr>
          </a:solidFill>
        </p:spPr>
        <p:txBody>
          <a:bodyPr>
            <a:normAutofit/>
          </a:bodyPr>
          <a:lstStyle/>
          <a:p>
            <a:r>
              <a:rPr lang="en-US" sz="2000" b="1" i="1" dirty="0" smtClean="0"/>
              <a:t>Incision is made between sclera and cornea</a:t>
            </a:r>
          </a:p>
          <a:p>
            <a:r>
              <a:rPr lang="en-US" sz="2000" b="1" i="1" dirty="0" smtClean="0"/>
              <a:t>Capsule containing lens is opened and nucleus of lens is removed</a:t>
            </a:r>
          </a:p>
          <a:p>
            <a:r>
              <a:rPr lang="en-US" sz="2000" b="1" i="1" dirty="0" smtClean="0"/>
              <a:t>Remaining portion is sucked out</a:t>
            </a:r>
          </a:p>
          <a:p>
            <a:r>
              <a:rPr lang="en-US" sz="2000" b="1" i="1" dirty="0" smtClean="0"/>
              <a:t>Next, an IOL is implanted</a:t>
            </a:r>
          </a:p>
          <a:p>
            <a:endParaRPr lang="en-US" sz="2800" dirty="0" smtClean="0"/>
          </a:p>
          <a:p>
            <a:endParaRPr lang="en-US" dirty="0"/>
          </a:p>
        </p:txBody>
      </p:sp>
      <p:sp>
        <p:nvSpPr>
          <p:cNvPr id="5" name="Rectangle 4"/>
          <p:cNvSpPr/>
          <p:nvPr/>
        </p:nvSpPr>
        <p:spPr>
          <a:xfrm>
            <a:off x="2819400" y="6611779"/>
            <a:ext cx="5334000" cy="246221"/>
          </a:xfrm>
          <a:prstGeom prst="rect">
            <a:avLst/>
          </a:prstGeom>
        </p:spPr>
        <p:txBody>
          <a:bodyPr wrap="square">
            <a:spAutoFit/>
          </a:bodyPr>
          <a:lstStyle/>
          <a:p>
            <a:r>
              <a:rPr lang="en-US" sz="1000" dirty="0" smtClean="0"/>
              <a:t>http://health.usnews.com/usnews/health/eye_vision/cataract/cat.treat.types.htm</a:t>
            </a:r>
            <a:endParaRPr lang="en-US" sz="1000" dirty="0"/>
          </a:p>
        </p:txBody>
      </p:sp>
      <p:pic>
        <p:nvPicPr>
          <p:cNvPr id="27650" name="Picture 2" descr="http://www.surgeryencyclopedia.com/images/gesu_01_img0084.jpg"/>
          <p:cNvPicPr>
            <a:picLocks noChangeAspect="1" noChangeArrowheads="1"/>
          </p:cNvPicPr>
          <p:nvPr/>
        </p:nvPicPr>
        <p:blipFill>
          <a:blip r:embed="rId2"/>
          <a:srcRect/>
          <a:stretch>
            <a:fillRect/>
          </a:stretch>
        </p:blipFill>
        <p:spPr bwMode="auto">
          <a:xfrm>
            <a:off x="609600" y="3657600"/>
            <a:ext cx="6934200" cy="280035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899160"/>
          </a:xfrm>
        </p:spPr>
        <p:txBody>
          <a:bodyPr/>
          <a:lstStyle/>
          <a:p>
            <a:pPr algn="ctr"/>
            <a:r>
              <a:rPr lang="en-US" dirty="0" smtClean="0"/>
              <a:t>PHACOEMULSIFICATION</a:t>
            </a:r>
            <a:endParaRPr lang="en-US" dirty="0"/>
          </a:p>
        </p:txBody>
      </p:sp>
      <p:sp>
        <p:nvSpPr>
          <p:cNvPr id="3" name="Content Placeholder 2"/>
          <p:cNvSpPr>
            <a:spLocks noGrp="1"/>
          </p:cNvSpPr>
          <p:nvPr>
            <p:ph idx="1"/>
          </p:nvPr>
        </p:nvSpPr>
        <p:spPr>
          <a:xfrm>
            <a:off x="457200" y="1447800"/>
            <a:ext cx="7239000" cy="1743384"/>
          </a:xfrm>
          <a:solidFill>
            <a:schemeClr val="accent4">
              <a:lumMod val="20000"/>
              <a:lumOff val="80000"/>
            </a:schemeClr>
          </a:solidFill>
        </p:spPr>
        <p:txBody>
          <a:bodyPr>
            <a:normAutofit lnSpcReduction="10000"/>
          </a:bodyPr>
          <a:lstStyle/>
          <a:p>
            <a:r>
              <a:rPr lang="en-US" sz="2000" b="1" i="1" dirty="0" smtClean="0"/>
              <a:t>Phacoemulsification represents the preferred method of lens removal</a:t>
            </a:r>
          </a:p>
          <a:p>
            <a:pPr>
              <a:buNone/>
            </a:pPr>
            <a:endParaRPr lang="en-US" sz="2000" b="1" i="1" dirty="0" smtClean="0"/>
          </a:p>
          <a:p>
            <a:r>
              <a:rPr lang="en-US" sz="2000" b="1" i="1" dirty="0" smtClean="0"/>
              <a:t> It involves fragmentation of the lens using ultrasound and insertion of an artificial intraocular lens</a:t>
            </a:r>
            <a:endParaRPr lang="en-US" sz="2000" b="1" i="1" dirty="0"/>
          </a:p>
        </p:txBody>
      </p:sp>
      <p:sp>
        <p:nvSpPr>
          <p:cNvPr id="4" name="Rectangle 3"/>
          <p:cNvSpPr/>
          <p:nvPr/>
        </p:nvSpPr>
        <p:spPr>
          <a:xfrm>
            <a:off x="5334000" y="6611779"/>
            <a:ext cx="2819400" cy="246221"/>
          </a:xfrm>
          <a:prstGeom prst="rect">
            <a:avLst/>
          </a:prstGeom>
        </p:spPr>
        <p:txBody>
          <a:bodyPr wrap="square">
            <a:spAutoFit/>
          </a:bodyPr>
          <a:lstStyle/>
          <a:p>
            <a:r>
              <a:rPr lang="de-DE" sz="1000" dirty="0" smtClean="0"/>
              <a:t>Praxis (Bern 1994). 2010 Aug 11;99(16):971-6</a:t>
            </a:r>
            <a:endParaRPr lang="en-US" dirty="0"/>
          </a:p>
        </p:txBody>
      </p:sp>
      <p:pic>
        <p:nvPicPr>
          <p:cNvPr id="26626" name="Picture 2" descr="http://www.surgeryencyclopedia.com/images/gesu_03_img0177.jpg"/>
          <p:cNvPicPr>
            <a:picLocks noChangeAspect="1" noChangeArrowheads="1"/>
          </p:cNvPicPr>
          <p:nvPr/>
        </p:nvPicPr>
        <p:blipFill>
          <a:blip r:embed="rId2"/>
          <a:srcRect/>
          <a:stretch>
            <a:fillRect/>
          </a:stretch>
        </p:blipFill>
        <p:spPr bwMode="auto">
          <a:xfrm>
            <a:off x="685800" y="3352800"/>
            <a:ext cx="6705600" cy="32004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PATIENT AWARENESS</a:t>
            </a:r>
            <a:endParaRPr lang="en-US" dirty="0"/>
          </a:p>
        </p:txBody>
      </p:sp>
      <p:sp>
        <p:nvSpPr>
          <p:cNvPr id="3" name="Content Placeholder 2"/>
          <p:cNvSpPr>
            <a:spLocks noGrp="1"/>
          </p:cNvSpPr>
          <p:nvPr>
            <p:ph idx="1"/>
          </p:nvPr>
        </p:nvSpPr>
        <p:spPr>
          <a:xfrm>
            <a:off x="533400" y="2819400"/>
            <a:ext cx="7239000" cy="2057400"/>
          </a:xfrm>
          <a:blipFill>
            <a:blip r:embed="rId2"/>
            <a:tile tx="0" ty="0" sx="100000" sy="100000" flip="none" algn="tl"/>
          </a:blipFill>
        </p:spPr>
        <p:txBody>
          <a:bodyPr>
            <a:normAutofit/>
          </a:bodyPr>
          <a:lstStyle/>
          <a:p>
            <a:r>
              <a:rPr lang="en-US" sz="2800" b="1" i="1" dirty="0" smtClean="0"/>
              <a:t>Changes  in vision may be signs of cataract</a:t>
            </a:r>
          </a:p>
          <a:p>
            <a:r>
              <a:rPr lang="en-US" sz="2800" b="1" i="1" dirty="0" smtClean="0"/>
              <a:t>Milky or yellowish spot in the pupil</a:t>
            </a:r>
          </a:p>
          <a:p>
            <a:r>
              <a:rPr lang="en-US" sz="2800" b="1" i="1" dirty="0" smtClean="0"/>
              <a:t>Changing eyeglass prescriptions often</a:t>
            </a:r>
            <a:endParaRPr lang="en-US" sz="2800" b="1" i="1" dirty="0"/>
          </a:p>
        </p:txBody>
      </p:sp>
      <p:sp>
        <p:nvSpPr>
          <p:cNvPr id="4" name="Rectangle 3"/>
          <p:cNvSpPr/>
          <p:nvPr/>
        </p:nvSpPr>
        <p:spPr>
          <a:xfrm>
            <a:off x="609600" y="1676400"/>
            <a:ext cx="6934200" cy="685800"/>
          </a:xfrm>
          <a:prstGeom prst="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HOW CAN I TELL IF I HAVE CATARACT?</a:t>
            </a:r>
            <a:endParaRPr lang="en-US" sz="2800" b="1" i="1" dirty="0"/>
          </a:p>
        </p:txBody>
      </p:sp>
      <p:sp>
        <p:nvSpPr>
          <p:cNvPr id="5" name="Rectangle 4"/>
          <p:cNvSpPr/>
          <p:nvPr/>
        </p:nvSpPr>
        <p:spPr>
          <a:xfrm>
            <a:off x="3429000" y="6611779"/>
            <a:ext cx="4724400" cy="246221"/>
          </a:xfrm>
          <a:prstGeom prst="rect">
            <a:avLst/>
          </a:prstGeom>
        </p:spPr>
        <p:txBody>
          <a:bodyPr wrap="square">
            <a:spAutoFit/>
          </a:bodyPr>
          <a:lstStyle/>
          <a:p>
            <a:r>
              <a:rPr lang="en-US" sz="1000" dirty="0" smtClean="0"/>
              <a:t>http://www.preventblindness.org/resources/factsheets/FS32_cataracts.PDF</a:t>
            </a:r>
            <a:endParaRPr lang="en-US" sz="10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746760"/>
          </a:xfrm>
        </p:spPr>
        <p:txBody>
          <a:bodyPr/>
          <a:lstStyle/>
          <a:p>
            <a:pPr algn="ctr"/>
            <a:r>
              <a:rPr lang="en-US" dirty="0" smtClean="0"/>
              <a:t>PATIENT AWARENESS</a:t>
            </a:r>
            <a:endParaRPr lang="en-US" dirty="0"/>
          </a:p>
        </p:txBody>
      </p:sp>
      <p:sp>
        <p:nvSpPr>
          <p:cNvPr id="3" name="Content Placeholder 2"/>
          <p:cNvSpPr>
            <a:spLocks noGrp="1"/>
          </p:cNvSpPr>
          <p:nvPr>
            <p:ph idx="1"/>
          </p:nvPr>
        </p:nvSpPr>
        <p:spPr>
          <a:xfrm>
            <a:off x="457200" y="3276600"/>
            <a:ext cx="7162800" cy="2057400"/>
          </a:xfrm>
          <a:gradFill>
            <a:gsLst>
              <a:gs pos="0">
                <a:schemeClr val="accent2">
                  <a:lumMod val="20000"/>
                  <a:lumOff val="80000"/>
                </a:schemeClr>
              </a:gs>
              <a:gs pos="50000">
                <a:schemeClr val="accent1">
                  <a:tint val="44500"/>
                  <a:satMod val="160000"/>
                </a:schemeClr>
              </a:gs>
              <a:gs pos="100000">
                <a:schemeClr val="accent1">
                  <a:tint val="23500"/>
                  <a:satMod val="160000"/>
                </a:schemeClr>
              </a:gs>
            </a:gsLst>
            <a:lin ang="5400000" scaled="0"/>
          </a:gradFill>
        </p:spPr>
        <p:txBody>
          <a:bodyPr/>
          <a:lstStyle/>
          <a:p>
            <a:r>
              <a:rPr lang="en-US" dirty="0" smtClean="0"/>
              <a:t>Cataracts cannot be treated with medicines</a:t>
            </a:r>
          </a:p>
          <a:p>
            <a:r>
              <a:rPr lang="en-US" dirty="0" smtClean="0"/>
              <a:t>Eye drops or other drugs will not dissolve a cataract or slow its progress</a:t>
            </a:r>
            <a:endParaRPr lang="en-US" dirty="0"/>
          </a:p>
        </p:txBody>
      </p:sp>
      <p:sp>
        <p:nvSpPr>
          <p:cNvPr id="6" name="Rectangle 5"/>
          <p:cNvSpPr/>
          <p:nvPr/>
        </p:nvSpPr>
        <p:spPr>
          <a:xfrm>
            <a:off x="533400" y="1524000"/>
            <a:ext cx="6934200" cy="685800"/>
          </a:xfrm>
          <a:prstGeom prst="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IS SURGERY THE ONLY TREATMENT?</a:t>
            </a:r>
            <a:endParaRPr lang="en-US" sz="2800" b="1" i="1" dirty="0"/>
          </a:p>
        </p:txBody>
      </p:sp>
      <p:sp>
        <p:nvSpPr>
          <p:cNvPr id="8" name="Rectangle 7"/>
          <p:cNvSpPr/>
          <p:nvPr/>
        </p:nvSpPr>
        <p:spPr>
          <a:xfrm>
            <a:off x="3048000" y="2362200"/>
            <a:ext cx="1676400" cy="6858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YES</a:t>
            </a:r>
            <a:endParaRPr lang="en-US" sz="2800" b="1" i="1" dirty="0"/>
          </a:p>
        </p:txBody>
      </p:sp>
      <p:sp>
        <p:nvSpPr>
          <p:cNvPr id="9" name="Rectangle 8"/>
          <p:cNvSpPr/>
          <p:nvPr/>
        </p:nvSpPr>
        <p:spPr>
          <a:xfrm>
            <a:off x="3429000" y="6611779"/>
            <a:ext cx="4724400" cy="246221"/>
          </a:xfrm>
          <a:prstGeom prst="rect">
            <a:avLst/>
          </a:prstGeom>
        </p:spPr>
        <p:txBody>
          <a:bodyPr wrap="square">
            <a:spAutoFit/>
          </a:bodyPr>
          <a:lstStyle/>
          <a:p>
            <a:r>
              <a:rPr lang="en-US" sz="1000" dirty="0" smtClean="0"/>
              <a:t>http://www.preventblindness.org/resources/factsheets/FS32_cataracts.PDF</a:t>
            </a:r>
            <a:endParaRPr lang="en-US" sz="10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822960"/>
          </a:xfrm>
        </p:spPr>
        <p:txBody>
          <a:bodyPr/>
          <a:lstStyle/>
          <a:p>
            <a:pPr algn="ctr"/>
            <a:r>
              <a:rPr lang="en-US" dirty="0" smtClean="0"/>
              <a:t>PATIENT AWARENESS</a:t>
            </a:r>
            <a:endParaRPr lang="en-US" dirty="0"/>
          </a:p>
        </p:txBody>
      </p:sp>
      <p:sp>
        <p:nvSpPr>
          <p:cNvPr id="3" name="Content Placeholder 2"/>
          <p:cNvSpPr>
            <a:spLocks noGrp="1"/>
          </p:cNvSpPr>
          <p:nvPr>
            <p:ph idx="1"/>
          </p:nvPr>
        </p:nvSpPr>
        <p:spPr>
          <a:xfrm>
            <a:off x="457200" y="2590800"/>
            <a:ext cx="7239000" cy="3200400"/>
          </a:xfrm>
          <a:solidFill>
            <a:schemeClr val="accent4">
              <a:lumMod val="20000"/>
              <a:lumOff val="80000"/>
            </a:schemeClr>
          </a:solidFill>
        </p:spPr>
        <p:txBody>
          <a:bodyPr>
            <a:normAutofit/>
          </a:bodyPr>
          <a:lstStyle/>
          <a:p>
            <a:r>
              <a:rPr lang="en-US" b="1" i="1" dirty="0" smtClean="0"/>
              <a:t>A cataract needs to be removed only when vision loss interferes with your everyday activities, such as driving, reading, or watching TV</a:t>
            </a:r>
          </a:p>
          <a:p>
            <a:endParaRPr lang="en-US" b="1" i="1" dirty="0" smtClean="0"/>
          </a:p>
          <a:p>
            <a:r>
              <a:rPr lang="en-US" b="1" i="1" dirty="0" smtClean="0"/>
              <a:t>You and your eye care professional can make this decision together</a:t>
            </a:r>
            <a:endParaRPr lang="en-US" b="1" i="1" dirty="0"/>
          </a:p>
        </p:txBody>
      </p:sp>
      <p:sp>
        <p:nvSpPr>
          <p:cNvPr id="4" name="Rectangle 3"/>
          <p:cNvSpPr/>
          <p:nvPr/>
        </p:nvSpPr>
        <p:spPr>
          <a:xfrm>
            <a:off x="533400" y="1295400"/>
            <a:ext cx="7162800" cy="914400"/>
          </a:xfrm>
          <a:prstGeom prst="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HOW DO I KNOW IF CATARACT SURGERY IS RIGHT FOR ME?</a:t>
            </a:r>
            <a:endParaRPr lang="en-US" sz="2800" b="1" i="1" dirty="0"/>
          </a:p>
        </p:txBody>
      </p:sp>
      <p:sp>
        <p:nvSpPr>
          <p:cNvPr id="5" name="Rectangle 4"/>
          <p:cNvSpPr/>
          <p:nvPr/>
        </p:nvSpPr>
        <p:spPr>
          <a:xfrm>
            <a:off x="4876800" y="6611779"/>
            <a:ext cx="3276600" cy="246221"/>
          </a:xfrm>
          <a:prstGeom prst="rect">
            <a:avLst/>
          </a:prstGeom>
        </p:spPr>
        <p:txBody>
          <a:bodyPr wrap="square">
            <a:spAutoFit/>
          </a:bodyPr>
          <a:lstStyle/>
          <a:p>
            <a:r>
              <a:rPr lang="en-US" sz="1000" dirty="0" smtClean="0"/>
              <a:t>http://nihseniorhealth.gov/cataract/faq/faq9a.html</a:t>
            </a:r>
            <a:endParaRPr lang="en-US" sz="10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PATIENT AWARENESS</a:t>
            </a:r>
            <a:endParaRPr lang="en-US" dirty="0"/>
          </a:p>
        </p:txBody>
      </p:sp>
      <p:sp>
        <p:nvSpPr>
          <p:cNvPr id="3" name="Content Placeholder 2"/>
          <p:cNvSpPr>
            <a:spLocks noGrp="1"/>
          </p:cNvSpPr>
          <p:nvPr>
            <p:ph idx="1"/>
          </p:nvPr>
        </p:nvSpPr>
        <p:spPr>
          <a:xfrm>
            <a:off x="457200" y="2819400"/>
            <a:ext cx="7239000" cy="3636336"/>
          </a:xfrm>
          <a:blipFill>
            <a:blip r:embed="rId2"/>
            <a:tile tx="0" ty="0" sx="100000" sy="100000" flip="none" algn="tl"/>
          </a:blipFill>
        </p:spPr>
        <p:txBody>
          <a:bodyPr/>
          <a:lstStyle/>
          <a:p>
            <a:r>
              <a:rPr lang="en-US" b="1" i="1" dirty="0" smtClean="0"/>
              <a:t>After the operation, a patch may be placed over your eye</a:t>
            </a:r>
          </a:p>
          <a:p>
            <a:r>
              <a:rPr lang="en-US" b="1" i="1" dirty="0" smtClean="0"/>
              <a:t> You will rest for a while. Your medical team will watch for any problems, such as bleeding</a:t>
            </a:r>
          </a:p>
          <a:p>
            <a:r>
              <a:rPr lang="en-US" b="1" i="1" dirty="0" smtClean="0"/>
              <a:t>Most people who have cataract surgery can go home the same day</a:t>
            </a:r>
            <a:endParaRPr lang="en-US" b="1" i="1" dirty="0"/>
          </a:p>
        </p:txBody>
      </p:sp>
      <p:sp>
        <p:nvSpPr>
          <p:cNvPr id="4" name="Rectangle 3"/>
          <p:cNvSpPr/>
          <p:nvPr/>
        </p:nvSpPr>
        <p:spPr>
          <a:xfrm>
            <a:off x="533400" y="1524000"/>
            <a:ext cx="7162800" cy="914400"/>
          </a:xfrm>
          <a:prstGeom prst="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WHAT HAPPENS AFTER SURGERY?</a:t>
            </a:r>
            <a:endParaRPr lang="en-US" sz="2800" b="1" i="1" dirty="0"/>
          </a:p>
        </p:txBody>
      </p:sp>
      <p:sp>
        <p:nvSpPr>
          <p:cNvPr id="5" name="Rectangle 4"/>
          <p:cNvSpPr/>
          <p:nvPr/>
        </p:nvSpPr>
        <p:spPr>
          <a:xfrm>
            <a:off x="4724400" y="6611779"/>
            <a:ext cx="3429000" cy="246221"/>
          </a:xfrm>
          <a:prstGeom prst="rect">
            <a:avLst/>
          </a:prstGeom>
        </p:spPr>
        <p:txBody>
          <a:bodyPr wrap="square">
            <a:spAutoFit/>
          </a:bodyPr>
          <a:lstStyle/>
          <a:p>
            <a:r>
              <a:rPr lang="en-US" sz="1000" dirty="0" smtClean="0"/>
              <a:t>http://nihseniorhealth.gov/cataract/faq/faq17a.html</a:t>
            </a:r>
            <a:endParaRPr lang="en-US" sz="10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PATIENT AWARENESS</a:t>
            </a:r>
            <a:endParaRPr lang="en-US" dirty="0"/>
          </a:p>
        </p:txBody>
      </p:sp>
      <p:sp>
        <p:nvSpPr>
          <p:cNvPr id="3" name="Content Placeholder 2"/>
          <p:cNvSpPr>
            <a:spLocks noGrp="1"/>
          </p:cNvSpPr>
          <p:nvPr>
            <p:ph idx="1"/>
          </p:nvPr>
        </p:nvSpPr>
        <p:spPr>
          <a:xfrm>
            <a:off x="457200" y="2895600"/>
            <a:ext cx="7239000" cy="2590800"/>
          </a:xfrm>
          <a:solidFill>
            <a:schemeClr val="bg2"/>
          </a:solidFill>
        </p:spPr>
        <p:txBody>
          <a:bodyPr>
            <a:normAutofit fontScale="92500"/>
          </a:bodyPr>
          <a:lstStyle/>
          <a:p>
            <a:r>
              <a:rPr lang="en-US" b="1" i="1" dirty="0" smtClean="0"/>
              <a:t>You can return quickly to many everyday activities, but your vision may be blurry</a:t>
            </a:r>
          </a:p>
          <a:p>
            <a:pPr>
              <a:buNone/>
            </a:pPr>
            <a:endParaRPr lang="en-US" b="1" i="1" dirty="0" smtClean="0"/>
          </a:p>
          <a:p>
            <a:r>
              <a:rPr lang="en-US" b="1" i="1" dirty="0" smtClean="0"/>
              <a:t> The healing eye needs time to adjust so that it can focus properly with the other eye, especially if the other eye has a cataract</a:t>
            </a:r>
            <a:endParaRPr lang="en-US" b="1" i="1" dirty="0"/>
          </a:p>
        </p:txBody>
      </p:sp>
      <p:sp>
        <p:nvSpPr>
          <p:cNvPr id="4" name="Rectangle 3"/>
          <p:cNvSpPr/>
          <p:nvPr/>
        </p:nvSpPr>
        <p:spPr>
          <a:xfrm>
            <a:off x="533400" y="1524000"/>
            <a:ext cx="7162800" cy="914400"/>
          </a:xfrm>
          <a:prstGeom prst="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WHEN WILL MY VISION BE NORMAL AGAIN?</a:t>
            </a:r>
            <a:endParaRPr lang="en-US" sz="2800" b="1" i="1" dirty="0"/>
          </a:p>
        </p:txBody>
      </p:sp>
      <p:sp>
        <p:nvSpPr>
          <p:cNvPr id="5" name="Rectangle 4"/>
          <p:cNvSpPr/>
          <p:nvPr/>
        </p:nvSpPr>
        <p:spPr>
          <a:xfrm>
            <a:off x="4800600" y="6611779"/>
            <a:ext cx="3352800" cy="246221"/>
          </a:xfrm>
          <a:prstGeom prst="rect">
            <a:avLst/>
          </a:prstGeom>
        </p:spPr>
        <p:txBody>
          <a:bodyPr wrap="square">
            <a:spAutoFit/>
          </a:bodyPr>
          <a:lstStyle/>
          <a:p>
            <a:r>
              <a:rPr lang="en-US" sz="1000" dirty="0" smtClean="0"/>
              <a:t>http://nihseniorhealth.gov/cataract/faq/faq19a.html</a:t>
            </a:r>
            <a:endParaRPr lang="en-US" sz="10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7239000" cy="3505200"/>
          </a:xfrm>
          <a:blipFill>
            <a:blip r:embed="rId2"/>
            <a:tile tx="0" ty="0" sx="100000" sy="100000" flip="none" algn="tl"/>
          </a:blipFill>
        </p:spPr>
        <p:txBody>
          <a:bodyPr/>
          <a:lstStyle/>
          <a:p>
            <a:endParaRPr lang="en-US" dirty="0" smtClean="0"/>
          </a:p>
          <a:p>
            <a:endParaRPr lang="en-US" dirty="0" smtClean="0"/>
          </a:p>
          <a:p>
            <a:r>
              <a:rPr lang="en-US" b="1" i="1" dirty="0" smtClean="0">
                <a:solidFill>
                  <a:schemeClr val="tx2">
                    <a:lumMod val="50000"/>
                  </a:schemeClr>
                </a:solidFill>
              </a:rPr>
              <a:t>As with other parts of the body, the eyes commence to undergo alters as they age</a:t>
            </a:r>
          </a:p>
          <a:p>
            <a:endParaRPr lang="en-US" b="1" i="1" dirty="0" smtClean="0">
              <a:solidFill>
                <a:schemeClr val="tx2">
                  <a:lumMod val="50000"/>
                </a:schemeClr>
              </a:solidFill>
            </a:endParaRPr>
          </a:p>
          <a:p>
            <a:r>
              <a:rPr lang="en-US" b="1" i="1" dirty="0" smtClean="0">
                <a:solidFill>
                  <a:schemeClr val="tx2">
                    <a:lumMod val="50000"/>
                  </a:schemeClr>
                </a:solidFill>
              </a:rPr>
              <a:t> In fact, vision problems are one of the initial signs of ageing</a:t>
            </a:r>
            <a:endParaRPr lang="en-US" b="1" i="1" dirty="0">
              <a:solidFill>
                <a:schemeClr val="tx2">
                  <a:lumMod val="50000"/>
                </a:schemeClr>
              </a:solidFill>
            </a:endParaRPr>
          </a:p>
        </p:txBody>
      </p:sp>
      <p:sp>
        <p:nvSpPr>
          <p:cNvPr id="4" name="Rectangle 3"/>
          <p:cNvSpPr/>
          <p:nvPr/>
        </p:nvSpPr>
        <p:spPr>
          <a:xfrm>
            <a:off x="5334000" y="6611779"/>
            <a:ext cx="2819400" cy="246221"/>
          </a:xfrm>
          <a:prstGeom prst="rect">
            <a:avLst/>
          </a:prstGeom>
        </p:spPr>
        <p:txBody>
          <a:bodyPr wrap="square">
            <a:spAutoFit/>
          </a:bodyPr>
          <a:lstStyle/>
          <a:p>
            <a:r>
              <a:rPr lang="en-US" sz="1000" dirty="0" smtClean="0"/>
              <a:t>http://www.squidoo.com/old-age-problems</a:t>
            </a:r>
            <a:endParaRPr lang="en-US" sz="10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899160"/>
          </a:xfrm>
        </p:spPr>
        <p:txBody>
          <a:bodyPr/>
          <a:lstStyle/>
          <a:p>
            <a:pPr algn="ctr"/>
            <a:r>
              <a:rPr lang="en-US" dirty="0" smtClean="0"/>
              <a:t>PATIENT AWARENESS</a:t>
            </a:r>
            <a:endParaRPr lang="en-US" dirty="0"/>
          </a:p>
        </p:txBody>
      </p:sp>
      <p:sp>
        <p:nvSpPr>
          <p:cNvPr id="3" name="Content Placeholder 2"/>
          <p:cNvSpPr>
            <a:spLocks noGrp="1"/>
          </p:cNvSpPr>
          <p:nvPr>
            <p:ph idx="1"/>
          </p:nvPr>
        </p:nvSpPr>
        <p:spPr>
          <a:xfrm>
            <a:off x="457200" y="2514600"/>
            <a:ext cx="7239000" cy="3941136"/>
          </a:xfrm>
          <a:blipFill>
            <a:blip r:embed="rId2"/>
            <a:tile tx="0" ty="0" sx="100000" sy="100000" flip="none" algn="tl"/>
          </a:blipFill>
        </p:spPr>
        <p:txBody>
          <a:bodyPr>
            <a:normAutofit fontScale="85000" lnSpcReduction="10000"/>
          </a:bodyPr>
          <a:lstStyle/>
          <a:p>
            <a:r>
              <a:rPr lang="en-US" sz="2200" b="1" i="1" dirty="0" smtClean="0"/>
              <a:t>If you have lost some sight from cataract or cataract surgery, ask your eye care professional about low vision services and devices that may help you make the most of your remaining vision</a:t>
            </a:r>
          </a:p>
          <a:p>
            <a:endParaRPr lang="en-US" sz="2200" b="1" i="1" dirty="0" smtClean="0"/>
          </a:p>
          <a:p>
            <a:r>
              <a:rPr lang="en-US" sz="2200" b="1" i="1" dirty="0" smtClean="0"/>
              <a:t>Ask for a referral to a specialist in low vision</a:t>
            </a:r>
          </a:p>
          <a:p>
            <a:endParaRPr lang="en-US" sz="2200" b="1" i="1" dirty="0" smtClean="0"/>
          </a:p>
          <a:p>
            <a:r>
              <a:rPr lang="en-US" sz="2200" b="1" i="1" dirty="0" smtClean="0"/>
              <a:t> Many community organizations and agencies offer information about low vision counseling, training, and other special services for people with visual impairments</a:t>
            </a:r>
          </a:p>
          <a:p>
            <a:endParaRPr lang="en-US" sz="2200" b="1" i="1" dirty="0" smtClean="0"/>
          </a:p>
          <a:p>
            <a:r>
              <a:rPr lang="en-US" sz="2200" b="1" i="1" dirty="0" smtClean="0"/>
              <a:t>A nearby school of medicine or optometry may provide low vision services</a:t>
            </a:r>
          </a:p>
          <a:p>
            <a:endParaRPr lang="en-US" dirty="0"/>
          </a:p>
        </p:txBody>
      </p:sp>
      <p:sp>
        <p:nvSpPr>
          <p:cNvPr id="4" name="Rectangle 3"/>
          <p:cNvSpPr/>
          <p:nvPr/>
        </p:nvSpPr>
        <p:spPr>
          <a:xfrm>
            <a:off x="533400" y="1295400"/>
            <a:ext cx="7162800" cy="1066800"/>
          </a:xfrm>
          <a:prstGeom prst="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p>
          <a:p>
            <a:pPr algn="ctr"/>
            <a:r>
              <a:rPr lang="en-US" sz="2800" b="1" i="1" dirty="0" smtClean="0"/>
              <a:t>WHAT CAN I DO IF I ALREADY HAVE LOST SOME VISION FROM CATARACT?</a:t>
            </a:r>
            <a:r>
              <a:rPr lang="en-US" sz="2800" dirty="0" smtClean="0"/>
              <a:t/>
            </a:r>
            <a:br>
              <a:rPr lang="en-US" sz="2800" dirty="0" smtClean="0"/>
            </a:br>
            <a:endParaRPr lang="en-US" sz="2800" b="1" i="1" dirty="0"/>
          </a:p>
        </p:txBody>
      </p:sp>
      <p:sp>
        <p:nvSpPr>
          <p:cNvPr id="5" name="Rectangle 4"/>
          <p:cNvSpPr/>
          <p:nvPr/>
        </p:nvSpPr>
        <p:spPr>
          <a:xfrm>
            <a:off x="4800600" y="6611779"/>
            <a:ext cx="3352800" cy="246221"/>
          </a:xfrm>
          <a:prstGeom prst="rect">
            <a:avLst/>
          </a:prstGeom>
        </p:spPr>
        <p:txBody>
          <a:bodyPr wrap="square">
            <a:spAutoFit/>
          </a:bodyPr>
          <a:lstStyle/>
          <a:p>
            <a:r>
              <a:rPr lang="en-US" sz="1000" dirty="0" smtClean="0"/>
              <a:t>http://nihseniorhealth.gov/cataract/faq/faq20a.html</a:t>
            </a:r>
            <a:endParaRPr lang="en-US" sz="10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594360"/>
          </a:xfrm>
        </p:spPr>
        <p:txBody>
          <a:bodyPr/>
          <a:lstStyle/>
          <a:p>
            <a:pPr algn="ctr"/>
            <a:r>
              <a:rPr lang="en-US" dirty="0" smtClean="0"/>
              <a:t>PATIENT AWARENESS</a:t>
            </a:r>
            <a:endParaRPr lang="en-US" dirty="0"/>
          </a:p>
        </p:txBody>
      </p:sp>
      <p:sp>
        <p:nvSpPr>
          <p:cNvPr id="4" name="Rectangle 3"/>
          <p:cNvSpPr/>
          <p:nvPr/>
        </p:nvSpPr>
        <p:spPr>
          <a:xfrm>
            <a:off x="381000" y="1295400"/>
            <a:ext cx="7162800" cy="838200"/>
          </a:xfrm>
          <a:prstGeom prst="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p>
          <a:p>
            <a:pPr algn="ctr"/>
            <a:r>
              <a:rPr lang="en-US" sz="2800" b="1" i="1" dirty="0" smtClean="0"/>
              <a:t>WHAT CAN I DO TO PROTECT MY VISION? </a:t>
            </a:r>
            <a:br>
              <a:rPr lang="en-US" sz="2800" b="1" i="1" dirty="0" smtClean="0"/>
            </a:br>
            <a:endParaRPr lang="en-US" sz="2800" b="1" i="1" dirty="0"/>
          </a:p>
        </p:txBody>
      </p:sp>
      <p:sp>
        <p:nvSpPr>
          <p:cNvPr id="5" name="Rectangle 4"/>
          <p:cNvSpPr/>
          <p:nvPr/>
        </p:nvSpPr>
        <p:spPr>
          <a:xfrm>
            <a:off x="4724400" y="6611779"/>
            <a:ext cx="3429000" cy="246221"/>
          </a:xfrm>
          <a:prstGeom prst="rect">
            <a:avLst/>
          </a:prstGeom>
        </p:spPr>
        <p:txBody>
          <a:bodyPr wrap="square">
            <a:spAutoFit/>
          </a:bodyPr>
          <a:lstStyle/>
          <a:p>
            <a:r>
              <a:rPr lang="en-US" sz="1000" dirty="0" smtClean="0"/>
              <a:t>http://nihseniorhealth.gov/cataract/faq/faq21a.html</a:t>
            </a:r>
            <a:endParaRPr lang="en-US" sz="1000" dirty="0"/>
          </a:p>
        </p:txBody>
      </p:sp>
      <p:pic>
        <p:nvPicPr>
          <p:cNvPr id="6" name="Picture 2"/>
          <p:cNvPicPr>
            <a:picLocks noGrp="1" noChangeAspect="1" noChangeArrowheads="1"/>
          </p:cNvPicPr>
          <p:nvPr>
            <p:ph idx="1"/>
          </p:nvPr>
        </p:nvPicPr>
        <p:blipFill>
          <a:blip r:embed="rId2"/>
          <a:srcRect/>
          <a:stretch>
            <a:fillRect/>
          </a:stretch>
        </p:blipFill>
        <p:spPr bwMode="auto">
          <a:xfrm>
            <a:off x="1143000" y="2362200"/>
            <a:ext cx="2209800" cy="1600200"/>
          </a:xfrm>
          <a:prstGeom prst="rect">
            <a:avLst/>
          </a:prstGeom>
          <a:noFill/>
          <a:ln w="9525">
            <a:noFill/>
            <a:miter lim="800000"/>
            <a:headEnd/>
            <a:tailEnd/>
          </a:ln>
          <a:effectLst/>
        </p:spPr>
      </p:pic>
      <p:pic>
        <p:nvPicPr>
          <p:cNvPr id="7" name="Picture 4"/>
          <p:cNvPicPr>
            <a:picLocks noChangeAspect="1" noChangeArrowheads="1"/>
          </p:cNvPicPr>
          <p:nvPr/>
        </p:nvPicPr>
        <p:blipFill>
          <a:blip r:embed="rId3"/>
          <a:srcRect/>
          <a:stretch>
            <a:fillRect/>
          </a:stretch>
        </p:blipFill>
        <p:spPr bwMode="auto">
          <a:xfrm>
            <a:off x="4267200" y="2438400"/>
            <a:ext cx="2209800" cy="1230923"/>
          </a:xfrm>
          <a:prstGeom prst="rect">
            <a:avLst/>
          </a:prstGeom>
          <a:noFill/>
          <a:ln w="9525">
            <a:noFill/>
            <a:miter lim="800000"/>
            <a:headEnd/>
            <a:tailEnd/>
          </a:ln>
          <a:effectLst/>
        </p:spPr>
      </p:pic>
      <p:sp>
        <p:nvSpPr>
          <p:cNvPr id="8" name="Rectangle 7"/>
          <p:cNvSpPr/>
          <p:nvPr/>
        </p:nvSpPr>
        <p:spPr>
          <a:xfrm>
            <a:off x="1066800" y="4038600"/>
            <a:ext cx="2362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Take good nutrition</a:t>
            </a:r>
            <a:endParaRPr lang="en-US" dirty="0"/>
          </a:p>
        </p:txBody>
      </p:sp>
      <p:sp>
        <p:nvSpPr>
          <p:cNvPr id="9" name="Rectangle 8"/>
          <p:cNvSpPr/>
          <p:nvPr/>
        </p:nvSpPr>
        <p:spPr>
          <a:xfrm>
            <a:off x="4191000" y="4038600"/>
            <a:ext cx="2362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Quit Smoking</a:t>
            </a:r>
            <a:endParaRPr lang="en-US" dirty="0"/>
          </a:p>
        </p:txBody>
      </p:sp>
      <p:pic>
        <p:nvPicPr>
          <p:cNvPr id="52226" name="Picture 2" descr="http://www.corbisimages.com/images/67/131149A7-9549-4961-A881-D6CF3235C005/AX038726.jpg"/>
          <p:cNvPicPr>
            <a:picLocks noChangeAspect="1" noChangeArrowheads="1"/>
          </p:cNvPicPr>
          <p:nvPr/>
        </p:nvPicPr>
        <p:blipFill>
          <a:blip r:embed="rId4"/>
          <a:srcRect/>
          <a:stretch>
            <a:fillRect/>
          </a:stretch>
        </p:blipFill>
        <p:spPr bwMode="auto">
          <a:xfrm>
            <a:off x="838200" y="4800600"/>
            <a:ext cx="2057400" cy="1752600"/>
          </a:xfrm>
          <a:prstGeom prst="rect">
            <a:avLst/>
          </a:prstGeom>
          <a:noFill/>
        </p:spPr>
      </p:pic>
      <p:sp>
        <p:nvSpPr>
          <p:cNvPr id="11" name="Rectangle 10"/>
          <p:cNvSpPr/>
          <p:nvPr/>
        </p:nvSpPr>
        <p:spPr>
          <a:xfrm>
            <a:off x="2895600" y="5410200"/>
            <a:ext cx="2362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Wear sunglasses</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uble Wave 3"/>
          <p:cNvSpPr/>
          <p:nvPr/>
        </p:nvSpPr>
        <p:spPr>
          <a:xfrm>
            <a:off x="0" y="1066800"/>
            <a:ext cx="8153400" cy="5181600"/>
          </a:xfrm>
          <a:prstGeom prst="doubleWave">
            <a:avLst>
              <a:gd name="adj1" fmla="val 6250"/>
              <a:gd name="adj2" fmla="val 0"/>
            </a:avLst>
          </a:prstGeom>
          <a:solidFill>
            <a:schemeClr val="tx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5400" b="1" dirty="0" smtClean="0"/>
          </a:p>
          <a:p>
            <a:pPr algn="ctr"/>
            <a:r>
              <a:rPr lang="en-US" sz="5400" b="1" dirty="0" smtClean="0"/>
              <a:t>GLAUCOMA </a:t>
            </a:r>
          </a:p>
          <a:p>
            <a:pPr algn="ctr"/>
            <a:r>
              <a:rPr lang="en-US" sz="5400" b="1" dirty="0" smtClean="0"/>
              <a:t> </a:t>
            </a:r>
            <a:r>
              <a:rPr lang="en-US" sz="5400" b="1" i="1" dirty="0" smtClean="0"/>
              <a:t>Thief of the Sight</a:t>
            </a:r>
            <a:endParaRPr lang="en-US" sz="5400" b="1" dirty="0" smtClean="0"/>
          </a:p>
          <a:p>
            <a:pPr algn="ctr"/>
            <a:endParaRPr lang="en-US" sz="5400" b="1" dirty="0"/>
          </a:p>
        </p:txBody>
      </p:sp>
      <p:pic>
        <p:nvPicPr>
          <p:cNvPr id="28674" name="Picture 2" descr="http://www.amazingeye.com/images/Glaucoma.jpg"/>
          <p:cNvPicPr>
            <a:picLocks noChangeAspect="1" noChangeArrowheads="1"/>
          </p:cNvPicPr>
          <p:nvPr/>
        </p:nvPicPr>
        <p:blipFill>
          <a:blip r:embed="rId2"/>
          <a:srcRect/>
          <a:stretch>
            <a:fillRect/>
          </a:stretch>
        </p:blipFill>
        <p:spPr bwMode="auto">
          <a:xfrm>
            <a:off x="304800" y="533400"/>
            <a:ext cx="3124201" cy="2362200"/>
          </a:xfrm>
          <a:prstGeom prst="rect">
            <a:avLst/>
          </a:prstGeom>
          <a:noFill/>
          <a:scene3d>
            <a:camera prst="orthographicFront">
              <a:rot lat="0" lon="0" rev="1500000"/>
            </a:camera>
            <a:lightRig rig="threePt" dir="t"/>
          </a:scene3d>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0" y="152400"/>
            <a:ext cx="8153400" cy="2286000"/>
          </a:xfrm>
          <a:prstGeom prst="horizontalScroll">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i="1" dirty="0" smtClean="0"/>
              <a:t>Glaucoma is the second leading cause of blindness in the world, according to the World Health Organization</a:t>
            </a:r>
            <a:r>
              <a:rPr lang="en-US" sz="3200" b="1" i="1" baseline="30000" dirty="0" smtClean="0"/>
              <a:t>1</a:t>
            </a:r>
            <a:endParaRPr lang="en-US" sz="3200" b="1" i="1" baseline="30000" dirty="0"/>
          </a:p>
        </p:txBody>
      </p:sp>
      <p:sp>
        <p:nvSpPr>
          <p:cNvPr id="3" name="Rectangle 2"/>
          <p:cNvSpPr/>
          <p:nvPr/>
        </p:nvSpPr>
        <p:spPr>
          <a:xfrm>
            <a:off x="304800" y="2667000"/>
            <a:ext cx="7620000" cy="3352800"/>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smtClean="0"/>
              <a:t>8.4 million people will be blind from primary glaucoma by 2010, rising to 11.1 million by 2020</a:t>
            </a:r>
            <a:r>
              <a:rPr lang="en-US" sz="3200" b="1" i="1" baseline="30000" dirty="0" smtClean="0"/>
              <a:t>2</a:t>
            </a:r>
            <a:endParaRPr lang="en-US" sz="3200" b="1" i="1" baseline="30000" dirty="0"/>
          </a:p>
        </p:txBody>
      </p:sp>
      <p:sp>
        <p:nvSpPr>
          <p:cNvPr id="4" name="Rectangle 3"/>
          <p:cNvSpPr/>
          <p:nvPr/>
        </p:nvSpPr>
        <p:spPr>
          <a:xfrm>
            <a:off x="4572000" y="6457890"/>
            <a:ext cx="3581400" cy="400110"/>
          </a:xfrm>
          <a:prstGeom prst="rect">
            <a:avLst/>
          </a:prstGeom>
        </p:spPr>
        <p:txBody>
          <a:bodyPr wrap="square">
            <a:spAutoFit/>
          </a:bodyPr>
          <a:lstStyle/>
          <a:p>
            <a:r>
              <a:rPr lang="en-US" sz="1000" dirty="0" smtClean="0"/>
              <a:t>1.http://www.glaucoma.org/learn/glaucoma_facts.php</a:t>
            </a:r>
          </a:p>
          <a:p>
            <a:r>
              <a:rPr lang="en-US" sz="1000" dirty="0" smtClean="0"/>
              <a:t>2. Br J Ophthalmol. 2006 March; 90(3): 253–254</a:t>
            </a:r>
            <a:endParaRPr lang="en-US" sz="10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idx="4294967295"/>
          </p:nvPr>
        </p:nvSpPr>
        <p:spPr>
          <a:xfrm>
            <a:off x="609600" y="381000"/>
            <a:ext cx="6096000" cy="1295400"/>
          </a:xfrm>
        </p:spPr>
        <p:txBody>
          <a:bodyPr/>
          <a:lstStyle/>
          <a:p>
            <a:pPr eaLnBrk="1" hangingPunct="1"/>
            <a:r>
              <a:rPr lang="en-US" sz="3000" b="1" dirty="0" smtClean="0">
                <a:solidFill>
                  <a:srgbClr val="FF9900"/>
                </a:solidFill>
              </a:rPr>
              <a:t>GLAUCOMA : INDIAN PREVALENCE </a:t>
            </a:r>
          </a:p>
        </p:txBody>
      </p:sp>
      <p:sp>
        <p:nvSpPr>
          <p:cNvPr id="112643" name="Rectangle 3"/>
          <p:cNvSpPr>
            <a:spLocks noGrp="1" noChangeArrowheads="1"/>
          </p:cNvSpPr>
          <p:nvPr>
            <p:ph type="body" idx="4294967295"/>
          </p:nvPr>
        </p:nvSpPr>
        <p:spPr>
          <a:xfrm>
            <a:off x="381000" y="1981200"/>
            <a:ext cx="4572000" cy="3733800"/>
          </a:xfrm>
          <a:solidFill>
            <a:srgbClr val="99FFCC"/>
          </a:solidFill>
        </p:spPr>
        <p:txBody>
          <a:bodyPr/>
          <a:lstStyle/>
          <a:p>
            <a:pPr eaLnBrk="1" hangingPunct="1">
              <a:spcBef>
                <a:spcPts val="1000"/>
              </a:spcBef>
              <a:buSzPct val="100000"/>
              <a:buFont typeface="Arial" charset="0"/>
              <a:buChar char="■"/>
            </a:pPr>
            <a:r>
              <a:rPr lang="en-US" sz="1900" b="1" i="1" dirty="0" smtClean="0"/>
              <a:t>Second leading cause of preventable blindness in INDIA</a:t>
            </a:r>
          </a:p>
          <a:p>
            <a:pPr eaLnBrk="1" hangingPunct="1">
              <a:spcBef>
                <a:spcPts val="1000"/>
              </a:spcBef>
              <a:buSzPct val="100000"/>
              <a:buFont typeface="Arial" charset="0"/>
              <a:buChar char="■"/>
            </a:pPr>
            <a:r>
              <a:rPr lang="en-US" sz="1900" b="1" i="1" dirty="0" smtClean="0"/>
              <a:t>12 million Indians will be affected by 2010, 16 million by 2020 </a:t>
            </a:r>
          </a:p>
          <a:p>
            <a:pPr eaLnBrk="1" hangingPunct="1">
              <a:spcBef>
                <a:spcPts val="1000"/>
              </a:spcBef>
              <a:buSzPct val="100000"/>
              <a:buFont typeface="Arial" charset="0"/>
              <a:buChar char="■"/>
            </a:pPr>
            <a:r>
              <a:rPr lang="en-US" sz="1900" b="1" i="1" dirty="0" smtClean="0"/>
              <a:t>POAG in a ≥40-year-old south Indian urban population was 3.51%</a:t>
            </a:r>
          </a:p>
          <a:p>
            <a:pPr eaLnBrk="1" hangingPunct="1">
              <a:spcBef>
                <a:spcPts val="1000"/>
              </a:spcBef>
              <a:buSzPct val="100000"/>
              <a:buFont typeface="Arial" charset="0"/>
              <a:buChar char="■"/>
            </a:pPr>
            <a:r>
              <a:rPr lang="en-US" sz="1900" b="1" i="1" dirty="0" smtClean="0"/>
              <a:t>POAG  in  Central India was 3.68%   </a:t>
            </a:r>
          </a:p>
          <a:p>
            <a:pPr eaLnBrk="1" hangingPunct="1">
              <a:spcBef>
                <a:spcPts val="1000"/>
              </a:spcBef>
              <a:buSzPct val="100000"/>
              <a:buFont typeface="Arial" charset="0"/>
              <a:buChar char="■"/>
            </a:pPr>
            <a:r>
              <a:rPr lang="en-US" sz="1900" b="1" i="1" dirty="0" smtClean="0"/>
              <a:t>&gt;90% were not aware of the disease.</a:t>
            </a:r>
          </a:p>
          <a:p>
            <a:pPr eaLnBrk="1" hangingPunct="1">
              <a:spcBef>
                <a:spcPts val="1000"/>
              </a:spcBef>
              <a:buSzPct val="100000"/>
              <a:buFont typeface="Arial" charset="0"/>
              <a:buChar char="■"/>
            </a:pPr>
            <a:endParaRPr lang="en-US" sz="2200" dirty="0" smtClean="0"/>
          </a:p>
        </p:txBody>
      </p:sp>
      <p:sp>
        <p:nvSpPr>
          <p:cNvPr id="112644" name="Text Box 4"/>
          <p:cNvSpPr txBox="1">
            <a:spLocks noChangeArrowheads="1"/>
          </p:cNvSpPr>
          <p:nvPr/>
        </p:nvSpPr>
        <p:spPr bwMode="auto">
          <a:xfrm>
            <a:off x="3124200" y="4953000"/>
            <a:ext cx="4724400" cy="366713"/>
          </a:xfrm>
          <a:prstGeom prst="rect">
            <a:avLst/>
          </a:prstGeom>
          <a:noFill/>
          <a:ln w="9525">
            <a:noFill/>
            <a:miter lim="800000"/>
            <a:headEnd/>
            <a:tailEnd/>
          </a:ln>
        </p:spPr>
        <p:txBody>
          <a:bodyPr>
            <a:spAutoFit/>
          </a:bodyPr>
          <a:lstStyle/>
          <a:p>
            <a:pPr>
              <a:spcBef>
                <a:spcPct val="50000"/>
              </a:spcBef>
            </a:pPr>
            <a:endParaRPr lang="en-US">
              <a:latin typeface="Verdana" pitchFamily="34" charset="0"/>
            </a:endParaRPr>
          </a:p>
        </p:txBody>
      </p:sp>
      <p:sp>
        <p:nvSpPr>
          <p:cNvPr id="112645" name="Text Box 5"/>
          <p:cNvSpPr txBox="1">
            <a:spLocks noChangeArrowheads="1"/>
          </p:cNvSpPr>
          <p:nvPr/>
        </p:nvSpPr>
        <p:spPr bwMode="auto">
          <a:xfrm>
            <a:off x="3733800" y="6288613"/>
            <a:ext cx="4419600" cy="569387"/>
          </a:xfrm>
          <a:prstGeom prst="rect">
            <a:avLst/>
          </a:prstGeom>
          <a:noFill/>
          <a:ln w="9525">
            <a:noFill/>
            <a:miter lim="800000"/>
            <a:headEnd/>
            <a:tailEnd/>
          </a:ln>
        </p:spPr>
        <p:txBody>
          <a:bodyPr>
            <a:spAutoFit/>
          </a:bodyPr>
          <a:lstStyle/>
          <a:p>
            <a:pPr marL="225425" indent="-225425"/>
            <a:r>
              <a:rPr lang="en-US" sz="1100" i="1" dirty="0"/>
              <a:t>1.	</a:t>
            </a:r>
            <a:r>
              <a:rPr lang="en-US" sz="1000" i="1" dirty="0"/>
              <a:t>Indian J of Ophthalmology , vol 56 no (2) , 2008 : 97-98 </a:t>
            </a:r>
          </a:p>
          <a:p>
            <a:pPr marL="225425" indent="-225425"/>
            <a:r>
              <a:rPr lang="en-US" sz="1000" i="1" dirty="0"/>
              <a:t>2. 	Indian J. of Ophthalmology , vol 56 , 2008 : 56- 72 </a:t>
            </a:r>
          </a:p>
          <a:p>
            <a:pPr marL="225425" indent="-225425"/>
            <a:r>
              <a:rPr lang="en-US" sz="1000" i="1" dirty="0"/>
              <a:t>3. 	Ophthalmology, Volume 115, Issue 4, Pages 648-654.e1 , 2008</a:t>
            </a:r>
            <a:r>
              <a:rPr lang="en-US" sz="1000" dirty="0">
                <a:latin typeface="Verdana" pitchFamily="34" charset="0"/>
              </a:rPr>
              <a:t> </a:t>
            </a:r>
          </a:p>
        </p:txBody>
      </p:sp>
      <p:pic>
        <p:nvPicPr>
          <p:cNvPr id="112646" name="Picture 6" descr="indiaflag"/>
          <p:cNvPicPr>
            <a:picLocks noChangeAspect="1" noChangeArrowheads="1" noCrop="1"/>
          </p:cNvPicPr>
          <p:nvPr/>
        </p:nvPicPr>
        <p:blipFill>
          <a:blip r:embed="rId2"/>
          <a:srcRect/>
          <a:stretch>
            <a:fillRect/>
          </a:stretch>
        </p:blipFill>
        <p:spPr bwMode="auto">
          <a:xfrm>
            <a:off x="5715000" y="228600"/>
            <a:ext cx="2514600" cy="990600"/>
          </a:xfrm>
          <a:prstGeom prst="rect">
            <a:avLst/>
          </a:prstGeom>
          <a:noFill/>
          <a:ln w="9525">
            <a:noFill/>
            <a:miter lim="800000"/>
            <a:headEnd/>
            <a:tailEnd/>
          </a:ln>
        </p:spPr>
      </p:pic>
      <p:pic>
        <p:nvPicPr>
          <p:cNvPr id="15367" name="Picture 7" descr="india"/>
          <p:cNvPicPr>
            <a:picLocks noChangeAspect="1" noChangeArrowheads="1"/>
          </p:cNvPicPr>
          <p:nvPr/>
        </p:nvPicPr>
        <p:blipFill>
          <a:blip r:embed="rId3"/>
          <a:srcRect/>
          <a:stretch>
            <a:fillRect/>
          </a:stretch>
        </p:blipFill>
        <p:spPr bwMode="auto">
          <a:xfrm>
            <a:off x="5105400" y="1981200"/>
            <a:ext cx="1543330" cy="1981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368" name="Picture 8" descr="india_tajmahal_2003_06_252"/>
          <p:cNvPicPr>
            <a:picLocks noChangeAspect="1" noChangeArrowheads="1"/>
          </p:cNvPicPr>
          <p:nvPr/>
        </p:nvPicPr>
        <p:blipFill>
          <a:blip r:embed="rId4"/>
          <a:srcRect/>
          <a:stretch>
            <a:fillRect/>
          </a:stretch>
        </p:blipFill>
        <p:spPr bwMode="auto">
          <a:xfrm>
            <a:off x="6553200" y="3810000"/>
            <a:ext cx="1371600" cy="19255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5800" y="304800"/>
            <a:ext cx="7086600" cy="1295400"/>
          </a:xfrm>
        </p:spPr>
        <p:txBody>
          <a:bodyPr>
            <a:noAutofit/>
          </a:bodyPr>
          <a:lstStyle/>
          <a:p>
            <a:pPr eaLnBrk="1" hangingPunct="1"/>
            <a:r>
              <a:rPr lang="en-US" sz="3200" b="1" dirty="0" smtClean="0">
                <a:solidFill>
                  <a:srgbClr val="FF9900"/>
                </a:solidFill>
              </a:rPr>
              <a:t>GLAUCOMA: HOW THE DEFINITON IS EVOLVED OVER THE YEARS</a:t>
            </a:r>
          </a:p>
        </p:txBody>
      </p:sp>
      <p:sp>
        <p:nvSpPr>
          <p:cNvPr id="33795" name="Rectangle 3"/>
          <p:cNvSpPr>
            <a:spLocks noGrp="1" noChangeArrowheads="1"/>
          </p:cNvSpPr>
          <p:nvPr>
            <p:ph type="body" idx="1"/>
          </p:nvPr>
        </p:nvSpPr>
        <p:spPr>
          <a:xfrm>
            <a:off x="533400" y="1905000"/>
            <a:ext cx="7010400" cy="4114800"/>
          </a:xfrm>
          <a:blipFill>
            <a:blip r:embed="rId2"/>
            <a:tile tx="0" ty="0" sx="100000" sy="100000" flip="none" algn="tl"/>
          </a:blipFill>
        </p:spPr>
        <p:txBody>
          <a:bodyPr>
            <a:normAutofit/>
          </a:bodyPr>
          <a:lstStyle/>
          <a:p>
            <a:pPr algn="just" eaLnBrk="1" hangingPunct="1">
              <a:spcBef>
                <a:spcPts val="1500"/>
              </a:spcBef>
              <a:defRPr/>
            </a:pPr>
            <a:r>
              <a:rPr lang="en-US" sz="2200" b="1" i="1" dirty="0" smtClean="0">
                <a:latin typeface="+mj-lt"/>
              </a:rPr>
              <a:t>Glaucoma was widely known as the disease related to the rise in intraocular pressure (IOP) &gt; 21 mm Hg</a:t>
            </a:r>
          </a:p>
          <a:p>
            <a:pPr algn="ctr" eaLnBrk="1" hangingPunct="1">
              <a:spcBef>
                <a:spcPts val="1500"/>
              </a:spcBef>
              <a:buFont typeface="Wingdings" pitchFamily="2" charset="2"/>
              <a:buNone/>
              <a:defRPr/>
            </a:pPr>
            <a:r>
              <a:rPr lang="en-US" sz="2400" b="1" i="1" dirty="0" smtClean="0">
                <a:solidFill>
                  <a:srgbClr val="C00000"/>
                </a:solidFill>
                <a:latin typeface="Monotype Corsiva" pitchFamily="66" charset="0"/>
              </a:rPr>
              <a:t>And now what is the current definition of  Glaucoma</a:t>
            </a:r>
          </a:p>
          <a:p>
            <a:pPr algn="just" eaLnBrk="1" hangingPunct="1">
              <a:spcBef>
                <a:spcPts val="1500"/>
              </a:spcBef>
              <a:defRPr/>
            </a:pPr>
            <a:r>
              <a:rPr lang="en-US" sz="2200" b="1" i="1" dirty="0" smtClean="0">
                <a:latin typeface="+mj-lt"/>
              </a:rPr>
              <a:t>An optic neuropathy characterized by a specific pattern of optic nerve head and visual field damage characterized by acquired loss of RGC cells and optic nerve atrophy</a:t>
            </a:r>
          </a:p>
        </p:txBody>
      </p:sp>
      <p:sp>
        <p:nvSpPr>
          <p:cNvPr id="33796" name="Rectangle 4"/>
          <p:cNvSpPr>
            <a:spLocks noChangeArrowheads="1"/>
          </p:cNvSpPr>
          <p:nvPr/>
        </p:nvSpPr>
        <p:spPr bwMode="auto">
          <a:xfrm>
            <a:off x="5562600" y="6596062"/>
            <a:ext cx="2616200" cy="246221"/>
          </a:xfrm>
          <a:prstGeom prst="rect">
            <a:avLst/>
          </a:prstGeom>
          <a:noFill/>
          <a:ln w="9525">
            <a:noFill/>
            <a:miter lim="800000"/>
            <a:headEnd/>
            <a:tailEnd/>
          </a:ln>
          <a:effectLst/>
        </p:spPr>
        <p:txBody>
          <a:bodyPr wrap="square">
            <a:spAutoFit/>
          </a:bodyPr>
          <a:lstStyle/>
          <a:p>
            <a:pPr algn="r">
              <a:spcBef>
                <a:spcPct val="20000"/>
              </a:spcBef>
              <a:buClr>
                <a:schemeClr val="tx2"/>
              </a:buClr>
              <a:buSzPct val="65000"/>
              <a:buFont typeface="Monotype Sorts" pitchFamily="2" charset="2"/>
              <a:buNone/>
              <a:defRPr/>
            </a:pPr>
            <a:r>
              <a:rPr kumimoji="1" lang="en-US" sz="1000" dirty="0">
                <a:latin typeface="+mj-lt"/>
              </a:rPr>
              <a:t>Ref:  AAO preferred Practice Patterns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AutoShape 2"/>
          <p:cNvSpPr>
            <a:spLocks noChangeArrowheads="1"/>
          </p:cNvSpPr>
          <p:nvPr/>
        </p:nvSpPr>
        <p:spPr bwMode="auto">
          <a:xfrm>
            <a:off x="5486400" y="4800600"/>
            <a:ext cx="3276600" cy="1866900"/>
          </a:xfrm>
          <a:prstGeom prst="irregularSeal2">
            <a:avLst/>
          </a:prstGeom>
          <a:solidFill>
            <a:srgbClr val="FF3300"/>
          </a:solidFill>
          <a:ln w="12700" cap="sq">
            <a:solidFill>
              <a:schemeClr val="tx1"/>
            </a:solidFill>
            <a:miter lim="800000"/>
            <a:headEnd type="none" w="sm" len="sm"/>
            <a:tailEnd type="none" w="sm" len="sm"/>
          </a:ln>
          <a:effectLst/>
        </p:spPr>
        <p:txBody>
          <a:bodyPr wrap="none" anchor="ctr"/>
          <a:lstStyle/>
          <a:p>
            <a:endParaRPr lang="en-US"/>
          </a:p>
        </p:txBody>
      </p:sp>
      <p:sp>
        <p:nvSpPr>
          <p:cNvPr id="316419" name="Text Box 3"/>
          <p:cNvSpPr txBox="1">
            <a:spLocks noChangeArrowheads="1"/>
          </p:cNvSpPr>
          <p:nvPr/>
        </p:nvSpPr>
        <p:spPr bwMode="auto">
          <a:xfrm>
            <a:off x="2276475" y="5768975"/>
            <a:ext cx="1379538" cy="822325"/>
          </a:xfrm>
          <a:prstGeom prst="rect">
            <a:avLst/>
          </a:prstGeom>
          <a:noFill/>
          <a:ln w="12700" cap="sq">
            <a:noFill/>
            <a:miter lim="800000"/>
            <a:headEnd type="none" w="sm" len="sm"/>
            <a:tailEnd type="none" w="sm" len="sm"/>
          </a:ln>
          <a:effectLst/>
        </p:spPr>
        <p:txBody>
          <a:bodyPr>
            <a:spAutoFit/>
          </a:bodyPr>
          <a:lstStyle/>
          <a:p>
            <a:pPr algn="r">
              <a:spcBef>
                <a:spcPct val="50000"/>
              </a:spcBef>
            </a:pPr>
            <a:r>
              <a:rPr lang="en-US" b="0">
                <a:latin typeface="Helvetica" pitchFamily="34" charset="0"/>
              </a:rPr>
              <a:t>Tunnel </a:t>
            </a:r>
            <a:br>
              <a:rPr lang="en-US" b="0">
                <a:latin typeface="Helvetica" pitchFamily="34" charset="0"/>
              </a:rPr>
            </a:br>
            <a:r>
              <a:rPr lang="en-US" b="0">
                <a:latin typeface="Helvetica" pitchFamily="34" charset="0"/>
              </a:rPr>
              <a:t>vision</a:t>
            </a:r>
          </a:p>
        </p:txBody>
      </p:sp>
      <p:pic>
        <p:nvPicPr>
          <p:cNvPr id="316420" name="Picture 4" descr="http://images.google.co.in/images?q=tbn:6lKX-ojhlHIJ:www26.brinkster.com/cowjam/photos/red%2520eye.jpg">
            <a:hlinkClick r:id="rId2"/>
          </p:cNvPr>
          <p:cNvPicPr>
            <a:picLocks noChangeAspect="1" noChangeArrowheads="1"/>
          </p:cNvPicPr>
          <p:nvPr/>
        </p:nvPicPr>
        <p:blipFill>
          <a:blip r:embed="rId3"/>
          <a:srcRect/>
          <a:stretch>
            <a:fillRect/>
          </a:stretch>
        </p:blipFill>
        <p:spPr bwMode="auto">
          <a:xfrm>
            <a:off x="228600" y="2362200"/>
            <a:ext cx="2254250" cy="1847850"/>
          </a:xfrm>
          <a:prstGeom prst="rect">
            <a:avLst/>
          </a:prstGeom>
          <a:noFill/>
        </p:spPr>
      </p:pic>
      <p:sp>
        <p:nvSpPr>
          <p:cNvPr id="316421" name="Text Box 5"/>
          <p:cNvSpPr txBox="1">
            <a:spLocks noChangeArrowheads="1"/>
          </p:cNvSpPr>
          <p:nvPr/>
        </p:nvSpPr>
        <p:spPr bwMode="auto">
          <a:xfrm>
            <a:off x="342900" y="4313238"/>
            <a:ext cx="2468563" cy="822325"/>
          </a:xfrm>
          <a:prstGeom prst="rect">
            <a:avLst/>
          </a:prstGeom>
          <a:noFill/>
          <a:ln w="12700" cap="sq">
            <a:noFill/>
            <a:miter lim="800000"/>
            <a:headEnd type="none" w="sm" len="sm"/>
            <a:tailEnd type="none" w="sm" len="sm"/>
          </a:ln>
          <a:effectLst/>
        </p:spPr>
        <p:txBody>
          <a:bodyPr>
            <a:spAutoFit/>
          </a:bodyPr>
          <a:lstStyle/>
          <a:p>
            <a:pPr>
              <a:spcBef>
                <a:spcPct val="50000"/>
              </a:spcBef>
            </a:pPr>
            <a:r>
              <a:rPr lang="en-US" b="0">
                <a:latin typeface="Helvetica" pitchFamily="34" charset="0"/>
              </a:rPr>
              <a:t>Red eye, pain in the eye, </a:t>
            </a:r>
          </a:p>
        </p:txBody>
      </p:sp>
      <p:pic>
        <p:nvPicPr>
          <p:cNvPr id="316422" name="Picture 6" descr="http://www.surgicaleyes.org/images/StraitedHalo2.jpg"/>
          <p:cNvPicPr>
            <a:picLocks noChangeAspect="1" noChangeArrowheads="1"/>
          </p:cNvPicPr>
          <p:nvPr/>
        </p:nvPicPr>
        <p:blipFill>
          <a:blip r:embed="rId4"/>
          <a:srcRect/>
          <a:stretch>
            <a:fillRect/>
          </a:stretch>
        </p:blipFill>
        <p:spPr bwMode="auto">
          <a:xfrm>
            <a:off x="3352800" y="228600"/>
            <a:ext cx="1971675" cy="2046288"/>
          </a:xfrm>
          <a:prstGeom prst="rect">
            <a:avLst/>
          </a:prstGeom>
          <a:noFill/>
        </p:spPr>
      </p:pic>
      <p:sp>
        <p:nvSpPr>
          <p:cNvPr id="316423" name="Text Box 7"/>
          <p:cNvSpPr txBox="1">
            <a:spLocks noChangeArrowheads="1"/>
          </p:cNvSpPr>
          <p:nvPr/>
        </p:nvSpPr>
        <p:spPr bwMode="auto">
          <a:xfrm>
            <a:off x="3217863" y="2312988"/>
            <a:ext cx="2808287" cy="457200"/>
          </a:xfrm>
          <a:prstGeom prst="rect">
            <a:avLst/>
          </a:prstGeom>
          <a:noFill/>
          <a:ln w="12700" cap="sq">
            <a:noFill/>
            <a:miter lim="800000"/>
            <a:headEnd type="none" w="sm" len="sm"/>
            <a:tailEnd type="none" w="sm" len="sm"/>
          </a:ln>
          <a:effectLst/>
        </p:spPr>
        <p:txBody>
          <a:bodyPr>
            <a:spAutoFit/>
          </a:bodyPr>
          <a:lstStyle/>
          <a:p>
            <a:pPr algn="ctr">
              <a:spcBef>
                <a:spcPct val="50000"/>
              </a:spcBef>
            </a:pPr>
            <a:r>
              <a:rPr lang="en-US" b="0">
                <a:latin typeface="Helvetica" pitchFamily="34" charset="0"/>
              </a:rPr>
              <a:t>Halo around lights</a:t>
            </a:r>
          </a:p>
        </p:txBody>
      </p:sp>
      <p:pic>
        <p:nvPicPr>
          <p:cNvPr id="316424" name="Picture 8" descr="http://www.nws.noaa.gov/sec508/images/cataract-vision.jpg"/>
          <p:cNvPicPr>
            <a:picLocks noChangeAspect="1" noChangeArrowheads="1"/>
          </p:cNvPicPr>
          <p:nvPr/>
        </p:nvPicPr>
        <p:blipFill>
          <a:blip r:embed="rId5"/>
          <a:srcRect/>
          <a:stretch>
            <a:fillRect/>
          </a:stretch>
        </p:blipFill>
        <p:spPr bwMode="auto">
          <a:xfrm>
            <a:off x="6019800" y="2286000"/>
            <a:ext cx="2125662" cy="2152650"/>
          </a:xfrm>
          <a:prstGeom prst="rect">
            <a:avLst/>
          </a:prstGeom>
          <a:noFill/>
        </p:spPr>
      </p:pic>
      <p:sp>
        <p:nvSpPr>
          <p:cNvPr id="316425" name="Text Box 9"/>
          <p:cNvSpPr txBox="1">
            <a:spLocks noChangeArrowheads="1"/>
          </p:cNvSpPr>
          <p:nvPr/>
        </p:nvSpPr>
        <p:spPr bwMode="auto">
          <a:xfrm>
            <a:off x="6057900" y="4598988"/>
            <a:ext cx="2478088" cy="457200"/>
          </a:xfrm>
          <a:prstGeom prst="rect">
            <a:avLst/>
          </a:prstGeom>
          <a:noFill/>
          <a:ln w="12700" cap="sq">
            <a:noFill/>
            <a:miter lim="800000"/>
            <a:headEnd type="none" w="sm" len="sm"/>
            <a:tailEnd type="none" w="sm" len="sm"/>
          </a:ln>
          <a:effectLst/>
        </p:spPr>
        <p:txBody>
          <a:bodyPr>
            <a:spAutoFit/>
          </a:bodyPr>
          <a:lstStyle/>
          <a:p>
            <a:pPr algn="ctr">
              <a:spcBef>
                <a:spcPct val="50000"/>
              </a:spcBef>
            </a:pPr>
            <a:r>
              <a:rPr lang="en-US" b="0">
                <a:latin typeface="Helvetica" pitchFamily="34" charset="0"/>
              </a:rPr>
              <a:t>Blurred vision </a:t>
            </a:r>
          </a:p>
        </p:txBody>
      </p:sp>
      <p:sp>
        <p:nvSpPr>
          <p:cNvPr id="316426" name="Text Box 10"/>
          <p:cNvSpPr txBox="1">
            <a:spLocks noChangeArrowheads="1"/>
          </p:cNvSpPr>
          <p:nvPr/>
        </p:nvSpPr>
        <p:spPr bwMode="auto">
          <a:xfrm>
            <a:off x="1900238" y="1912938"/>
            <a:ext cx="184150" cy="457200"/>
          </a:xfrm>
          <a:prstGeom prst="rect">
            <a:avLst/>
          </a:prstGeom>
          <a:noFill/>
          <a:ln w="12700" cap="sq">
            <a:noFill/>
            <a:miter lim="800000"/>
            <a:headEnd type="none" w="sm" len="sm"/>
            <a:tailEnd type="none" w="sm" len="sm"/>
          </a:ln>
          <a:effectLst/>
        </p:spPr>
        <p:txBody>
          <a:bodyPr>
            <a:spAutoFit/>
          </a:bodyPr>
          <a:lstStyle/>
          <a:p>
            <a:pPr>
              <a:spcBef>
                <a:spcPct val="50000"/>
              </a:spcBef>
            </a:pPr>
            <a:endParaRPr lang="en-US">
              <a:latin typeface="Helvetica" pitchFamily="34" charset="0"/>
            </a:endParaRPr>
          </a:p>
        </p:txBody>
      </p:sp>
      <p:pic>
        <p:nvPicPr>
          <p:cNvPr id="316427" name="Picture 11" descr="http://www.hinduonnet.com/thehindu/mag/2003/08/10/images/2003081000790703.jpg"/>
          <p:cNvPicPr>
            <a:picLocks noChangeAspect="1" noChangeArrowheads="1"/>
          </p:cNvPicPr>
          <p:nvPr/>
        </p:nvPicPr>
        <p:blipFill>
          <a:blip r:embed="rId6"/>
          <a:srcRect/>
          <a:stretch>
            <a:fillRect/>
          </a:stretch>
        </p:blipFill>
        <p:spPr bwMode="auto">
          <a:xfrm>
            <a:off x="3752850" y="4649788"/>
            <a:ext cx="1590675" cy="2055812"/>
          </a:xfrm>
          <a:prstGeom prst="rect">
            <a:avLst/>
          </a:prstGeom>
          <a:noFill/>
        </p:spPr>
      </p:pic>
      <p:sp>
        <p:nvSpPr>
          <p:cNvPr id="316428" name="Text Box 12"/>
          <p:cNvSpPr txBox="1">
            <a:spLocks noChangeArrowheads="1"/>
          </p:cNvSpPr>
          <p:nvPr/>
        </p:nvSpPr>
        <p:spPr bwMode="auto">
          <a:xfrm>
            <a:off x="6226175" y="5537200"/>
            <a:ext cx="2384425" cy="920750"/>
          </a:xfrm>
          <a:prstGeom prst="rect">
            <a:avLst/>
          </a:prstGeom>
          <a:noFill/>
          <a:ln w="12700" cap="sq">
            <a:noFill/>
            <a:miter lim="800000"/>
            <a:headEnd type="none" w="sm" len="sm"/>
            <a:tailEnd type="none" w="sm" len="sm"/>
          </a:ln>
          <a:effectLst/>
        </p:spPr>
        <p:txBody>
          <a:bodyPr>
            <a:spAutoFit/>
          </a:bodyPr>
          <a:lstStyle/>
          <a:p>
            <a:pPr algn="ctr">
              <a:lnSpc>
                <a:spcPct val="80000"/>
              </a:lnSpc>
              <a:spcBef>
                <a:spcPct val="50000"/>
              </a:spcBef>
            </a:pPr>
            <a:r>
              <a:rPr lang="en-US" sz="3400" dirty="0">
                <a:solidFill>
                  <a:srgbClr val="FFFF00"/>
                </a:solidFill>
                <a:latin typeface="Helvetica" pitchFamily="34" charset="0"/>
              </a:rPr>
              <a:t>Vision     loss </a:t>
            </a:r>
          </a:p>
        </p:txBody>
      </p:sp>
      <p:sp>
        <p:nvSpPr>
          <p:cNvPr id="316429" name="Text Box 13"/>
          <p:cNvSpPr txBox="1">
            <a:spLocks noChangeArrowheads="1"/>
          </p:cNvSpPr>
          <p:nvPr/>
        </p:nvSpPr>
        <p:spPr bwMode="auto">
          <a:xfrm>
            <a:off x="3810000" y="4019550"/>
            <a:ext cx="2914650" cy="457200"/>
          </a:xfrm>
          <a:prstGeom prst="rect">
            <a:avLst/>
          </a:prstGeom>
          <a:noFill/>
          <a:ln w="12700" cap="sq">
            <a:noFill/>
            <a:miter lim="800000"/>
            <a:headEnd type="none" w="sm" len="sm"/>
            <a:tailEnd type="none" w="sm" len="sm"/>
          </a:ln>
          <a:effectLst/>
        </p:spPr>
        <p:txBody>
          <a:bodyPr>
            <a:spAutoFit/>
          </a:bodyPr>
          <a:lstStyle/>
          <a:p>
            <a:pPr>
              <a:spcBef>
                <a:spcPct val="50000"/>
              </a:spcBef>
            </a:pPr>
            <a:r>
              <a:rPr lang="en-US">
                <a:latin typeface="Helvetica" pitchFamily="34" charset="0"/>
              </a:rPr>
              <a:t>   </a:t>
            </a:r>
            <a:endParaRPr lang="en-US" sz="3600">
              <a:solidFill>
                <a:srgbClr val="00FFFF"/>
              </a:solidFill>
              <a:latin typeface="Helvetica" pitchFamily="34" charset="0"/>
            </a:endParaRPr>
          </a:p>
        </p:txBody>
      </p:sp>
      <p:sp>
        <p:nvSpPr>
          <p:cNvPr id="316430" name="AutoShape 14"/>
          <p:cNvSpPr>
            <a:spLocks noChangeArrowheads="1"/>
          </p:cNvSpPr>
          <p:nvPr/>
        </p:nvSpPr>
        <p:spPr bwMode="auto">
          <a:xfrm>
            <a:off x="2857500" y="2743200"/>
            <a:ext cx="3143250" cy="1885950"/>
          </a:xfrm>
          <a:custGeom>
            <a:avLst/>
            <a:gdLst>
              <a:gd name="G0" fmla="+- 6480 0 0"/>
              <a:gd name="G1" fmla="+- 8640 0 0"/>
              <a:gd name="G2" fmla="+- 4320 0 0"/>
              <a:gd name="G3" fmla="+- 21600 0 6480"/>
              <a:gd name="G4" fmla="+- 21600 0 8640"/>
              <a:gd name="G5" fmla="+- 21600 0 4320"/>
              <a:gd name="G6" fmla="+- 6480 0 10800"/>
              <a:gd name="G7" fmla="+- 8640 0 10800"/>
              <a:gd name="G8" fmla="*/ G7 4320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gradFill rotWithShape="0">
            <a:gsLst>
              <a:gs pos="0">
                <a:schemeClr val="accent1"/>
              </a:gs>
              <a:gs pos="100000">
                <a:schemeClr val="bg1"/>
              </a:gs>
            </a:gsLst>
            <a:lin ang="5400000" scaled="1"/>
          </a:gradFill>
          <a:ln w="12700" cap="sq">
            <a:solidFill>
              <a:schemeClr val="tx1"/>
            </a:solidFill>
            <a:miter lim="800000"/>
            <a:headEnd type="none" w="sm" len="sm"/>
            <a:tailEnd type="none" w="sm" len="sm"/>
          </a:ln>
          <a:effectLst/>
        </p:spPr>
        <p:txBody>
          <a:bodyPr wrap="none" anchor="ctr"/>
          <a:lstStyle/>
          <a:p>
            <a:endParaRPr lang="en-US"/>
          </a:p>
        </p:txBody>
      </p:sp>
      <p:sp>
        <p:nvSpPr>
          <p:cNvPr id="316431" name="Text Box 15"/>
          <p:cNvSpPr txBox="1">
            <a:spLocks noChangeArrowheads="1"/>
          </p:cNvSpPr>
          <p:nvPr/>
        </p:nvSpPr>
        <p:spPr bwMode="auto">
          <a:xfrm>
            <a:off x="3562350" y="3484563"/>
            <a:ext cx="1981200" cy="457200"/>
          </a:xfrm>
          <a:prstGeom prst="rect">
            <a:avLst/>
          </a:prstGeom>
          <a:noFill/>
          <a:ln w="12700" cap="sq">
            <a:noFill/>
            <a:miter lim="800000"/>
            <a:headEnd type="none" w="sm" len="sm"/>
            <a:tailEnd type="none" w="sm" len="sm"/>
          </a:ln>
          <a:effectLst/>
        </p:spPr>
        <p:txBody>
          <a:bodyPr>
            <a:spAutoFit/>
          </a:bodyPr>
          <a:lstStyle/>
          <a:p>
            <a:pPr>
              <a:spcBef>
                <a:spcPct val="50000"/>
              </a:spcBef>
            </a:pPr>
            <a:r>
              <a:rPr lang="en-US">
                <a:latin typeface="Helvetica" pitchFamily="34" charset="0"/>
              </a:rPr>
              <a:t>SYMPTOMS</a:t>
            </a:r>
          </a:p>
        </p:txBody>
      </p:sp>
      <p:sp>
        <p:nvSpPr>
          <p:cNvPr id="16" name="Rectangle 15"/>
          <p:cNvSpPr/>
          <p:nvPr/>
        </p:nvSpPr>
        <p:spPr>
          <a:xfrm>
            <a:off x="4267200" y="6611779"/>
            <a:ext cx="3886200" cy="246221"/>
          </a:xfrm>
          <a:prstGeom prst="rect">
            <a:avLst/>
          </a:prstGeom>
        </p:spPr>
        <p:txBody>
          <a:bodyPr wrap="square">
            <a:spAutoFit/>
          </a:bodyPr>
          <a:lstStyle/>
          <a:p>
            <a:r>
              <a:rPr lang="en-US" sz="1000" dirty="0" smtClean="0"/>
              <a:t>http://www.nei.nih.gov/health/glaucoma/glaucoma_facts.asp</a:t>
            </a:r>
            <a:endParaRPr lang="en-US" sz="10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676400" y="762000"/>
            <a:ext cx="7010400" cy="609600"/>
          </a:xfrm>
        </p:spPr>
        <p:txBody>
          <a:bodyPr/>
          <a:lstStyle/>
          <a:p>
            <a:pPr eaLnBrk="1" hangingPunct="1"/>
            <a:r>
              <a:rPr lang="en-US" sz="3000" b="1" smtClean="0">
                <a:solidFill>
                  <a:srgbClr val="FF9900"/>
                </a:solidFill>
              </a:rPr>
              <a:t>GLAUCOMA SYMPTOMS </a:t>
            </a:r>
          </a:p>
        </p:txBody>
      </p:sp>
      <p:pic>
        <p:nvPicPr>
          <p:cNvPr id="13" name="Picture 12" descr="Picture2.tif"/>
          <p:cNvPicPr>
            <a:picLocks noChangeAspect="1"/>
          </p:cNvPicPr>
          <p:nvPr/>
        </p:nvPicPr>
        <p:blipFill>
          <a:blip r:embed="rId2"/>
          <a:stretch>
            <a:fillRect/>
          </a:stretch>
        </p:blipFill>
        <p:spPr>
          <a:xfrm>
            <a:off x="152400" y="1524000"/>
            <a:ext cx="7315200" cy="487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r>
              <a:rPr lang="en-US" smtClean="0"/>
              <a:t>GLAUCOMA : SYMPTOMS</a:t>
            </a:r>
          </a:p>
        </p:txBody>
      </p:sp>
      <p:graphicFrame>
        <p:nvGraphicFramePr>
          <p:cNvPr id="131079" name="Object 7">
            <a:hlinkClick r:id="" action="ppaction://ole?verb=0"/>
          </p:cNvPr>
          <p:cNvGraphicFramePr>
            <a:graphicFrameLocks noChangeAspect="1"/>
          </p:cNvGraphicFramePr>
          <p:nvPr>
            <p:ph idx="1"/>
          </p:nvPr>
        </p:nvGraphicFramePr>
        <p:xfrm>
          <a:off x="4724400" y="3681413"/>
          <a:ext cx="914400" cy="714375"/>
        </p:xfrm>
        <a:graphic>
          <a:graphicData uri="http://schemas.openxmlformats.org/presentationml/2006/ole">
            <p:oleObj spid="_x0000_s86018" name="Package" showAsIcon="1" r:id="rId3" imgW="914400" imgH="714240" progId="Package">
              <p:embed/>
            </p:oleObj>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idx="4294967295"/>
          </p:nvPr>
        </p:nvSpPr>
        <p:spPr>
          <a:xfrm>
            <a:off x="685800" y="76200"/>
            <a:ext cx="7010400" cy="990600"/>
          </a:xfrm>
        </p:spPr>
        <p:txBody>
          <a:bodyPr/>
          <a:lstStyle/>
          <a:p>
            <a:pPr algn="ctr"/>
            <a:r>
              <a:rPr lang="en-US" sz="2600" b="1" dirty="0" smtClean="0"/>
              <a:t>GLAUCOMA : RISK FACTORS</a:t>
            </a:r>
          </a:p>
        </p:txBody>
      </p:sp>
      <p:sp>
        <p:nvSpPr>
          <p:cNvPr id="119811" name="Rectangle 4"/>
          <p:cNvSpPr>
            <a:spLocks noChangeArrowheads="1"/>
          </p:cNvSpPr>
          <p:nvPr/>
        </p:nvSpPr>
        <p:spPr bwMode="auto">
          <a:xfrm>
            <a:off x="6477000" y="6642556"/>
            <a:ext cx="1704313" cy="430887"/>
          </a:xfrm>
          <a:prstGeom prst="rect">
            <a:avLst/>
          </a:prstGeom>
          <a:noFill/>
          <a:ln w="9525">
            <a:noFill/>
            <a:miter lim="800000"/>
            <a:headEnd/>
            <a:tailEnd/>
          </a:ln>
        </p:spPr>
        <p:txBody>
          <a:bodyPr wrap="square">
            <a:spAutoFit/>
          </a:bodyPr>
          <a:lstStyle/>
          <a:p>
            <a:r>
              <a:rPr lang="en-US" sz="1000" dirty="0"/>
              <a:t>Ref: Euro Times May 2004 </a:t>
            </a:r>
          </a:p>
          <a:p>
            <a:endParaRPr lang="en-US" sz="1200" dirty="0"/>
          </a:p>
        </p:txBody>
      </p:sp>
      <p:graphicFrame>
        <p:nvGraphicFramePr>
          <p:cNvPr id="5" name="Diagram 4"/>
          <p:cNvGraphicFramePr/>
          <p:nvPr/>
        </p:nvGraphicFramePr>
        <p:xfrm>
          <a:off x="0" y="1447800"/>
          <a:ext cx="8001560" cy="4921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orizontal Scroll 3"/>
          <p:cNvSpPr/>
          <p:nvPr/>
        </p:nvSpPr>
        <p:spPr>
          <a:xfrm>
            <a:off x="609600" y="76200"/>
            <a:ext cx="7315200" cy="632460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Of the 38 million people who are blind, the majority, 22 million, are 60 years of age or older</a:t>
            </a:r>
            <a:r>
              <a:rPr lang="en-US" sz="2400" b="1" baseline="30000" dirty="0" smtClean="0"/>
              <a:t>1 </a:t>
            </a:r>
          </a:p>
          <a:p>
            <a:pPr algn="ctr"/>
            <a:endParaRPr lang="en-US" sz="2400" b="1" baseline="30000" dirty="0" smtClean="0"/>
          </a:p>
          <a:p>
            <a:pPr algn="ctr"/>
            <a:endParaRPr lang="en-US" sz="2400" b="1" baseline="30000" dirty="0" smtClean="0"/>
          </a:p>
          <a:p>
            <a:pPr algn="ctr"/>
            <a:r>
              <a:rPr lang="en-US" sz="2400" b="1" dirty="0" smtClean="0"/>
              <a:t>Approximately one person in three has some form of vision-reducing eye disease by the age of 65</a:t>
            </a:r>
            <a:r>
              <a:rPr lang="en-US" sz="2400" b="1" baseline="30000" dirty="0" smtClean="0"/>
              <a:t>2 </a:t>
            </a:r>
          </a:p>
          <a:p>
            <a:endParaRPr lang="en-US" sz="2400" b="1" baseline="30000" dirty="0" smtClean="0"/>
          </a:p>
          <a:p>
            <a:pPr algn="ctr"/>
            <a:r>
              <a:rPr lang="en-US" sz="2400" b="1" dirty="0" smtClean="0"/>
              <a:t>People 80 years of age and older currently make up eight percent of the population, but account for 69 percent of blindness</a:t>
            </a:r>
            <a:r>
              <a:rPr lang="en-US" sz="2400" b="1" baseline="30000" dirty="0" smtClean="0"/>
              <a:t>3</a:t>
            </a:r>
          </a:p>
          <a:p>
            <a:r>
              <a:rPr lang="en-US" sz="2400" b="1" dirty="0" smtClean="0"/>
              <a:t>  </a:t>
            </a:r>
          </a:p>
        </p:txBody>
      </p:sp>
      <p:sp>
        <p:nvSpPr>
          <p:cNvPr id="5" name="Rectangle 4"/>
          <p:cNvSpPr/>
          <p:nvPr/>
        </p:nvSpPr>
        <p:spPr>
          <a:xfrm>
            <a:off x="5105400" y="6150114"/>
            <a:ext cx="2971800" cy="707886"/>
          </a:xfrm>
          <a:prstGeom prst="rect">
            <a:avLst/>
          </a:prstGeom>
        </p:spPr>
        <p:txBody>
          <a:bodyPr wrap="square">
            <a:spAutoFit/>
          </a:bodyPr>
          <a:lstStyle/>
          <a:p>
            <a:r>
              <a:rPr lang="en-US" sz="1000" dirty="0" smtClean="0"/>
              <a:t>Adapted from: </a:t>
            </a:r>
          </a:p>
          <a:p>
            <a:r>
              <a:rPr lang="en-US" sz="1000" dirty="0" smtClean="0"/>
              <a:t>1. Gerontology. 2003 Jan-Feb;49(1):1-11</a:t>
            </a:r>
          </a:p>
          <a:p>
            <a:r>
              <a:rPr lang="en-US" sz="1000" dirty="0" smtClean="0"/>
              <a:t>2. Am </a:t>
            </a:r>
            <a:r>
              <a:rPr lang="en-US" sz="1000" dirty="0" err="1" smtClean="0"/>
              <a:t>Fam</a:t>
            </a:r>
            <a:r>
              <a:rPr lang="en-US" sz="1000" dirty="0" smtClean="0"/>
              <a:t> Physician 1999;60:99-10</a:t>
            </a:r>
          </a:p>
          <a:p>
            <a:r>
              <a:rPr lang="en-US" sz="1000" dirty="0" smtClean="0"/>
              <a:t>3. http://technocrat.net/d/2007/6/16/21627/</a:t>
            </a:r>
            <a:endParaRPr lang="en-US" sz="1000" dirty="0"/>
          </a:p>
        </p:txBody>
      </p:sp>
      <p:sp>
        <p:nvSpPr>
          <p:cNvPr id="11" name="Content Placeholder 3"/>
          <p:cNvSpPr>
            <a:spLocks noGrp="1"/>
          </p:cNvSpPr>
          <p:nvPr>
            <p:ph idx="1"/>
          </p:nvPr>
        </p:nvSpPr>
        <p:spPr>
          <a:xfrm>
            <a:off x="533400" y="762000"/>
            <a:ext cx="7391400" cy="484632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b="1" dirty="0" smtClean="0">
                <a:solidFill>
                  <a:schemeClr val="tx1"/>
                </a:solidFill>
              </a:rPr>
              <a:t>The most common ocular diseases in geriatric people are as follows:</a:t>
            </a:r>
          </a:p>
          <a:p>
            <a:pPr algn="ctr">
              <a:buNone/>
            </a:pPr>
            <a:r>
              <a:rPr lang="en-US" b="1" dirty="0" smtClean="0">
                <a:solidFill>
                  <a:schemeClr val="tx1"/>
                </a:solidFill>
              </a:rPr>
              <a:t> </a:t>
            </a:r>
          </a:p>
          <a:p>
            <a:pPr algn="ctr">
              <a:buNone/>
            </a:pPr>
            <a:r>
              <a:rPr lang="en-US" b="1" dirty="0" smtClean="0">
                <a:solidFill>
                  <a:srgbClr val="C00000"/>
                </a:solidFill>
              </a:rPr>
              <a:t>Age-related macular degeneration (AMD)</a:t>
            </a:r>
          </a:p>
          <a:p>
            <a:pPr algn="ctr">
              <a:buNone/>
            </a:pPr>
            <a:r>
              <a:rPr lang="en-US" b="1" dirty="0" smtClean="0">
                <a:solidFill>
                  <a:srgbClr val="C00000"/>
                </a:solidFill>
              </a:rPr>
              <a:t>Cataract</a:t>
            </a:r>
            <a:endParaRPr lang="en-US" b="1" dirty="0" smtClean="0">
              <a:solidFill>
                <a:schemeClr val="tx1"/>
              </a:solidFill>
            </a:endParaRPr>
          </a:p>
          <a:p>
            <a:pPr algn="ctr">
              <a:buNone/>
            </a:pPr>
            <a:r>
              <a:rPr lang="en-US" b="1" dirty="0" smtClean="0">
                <a:solidFill>
                  <a:schemeClr val="tx1"/>
                </a:solidFill>
              </a:rPr>
              <a:t> </a:t>
            </a:r>
            <a:r>
              <a:rPr lang="en-US" b="1" dirty="0" smtClean="0">
                <a:solidFill>
                  <a:srgbClr val="C00000"/>
                </a:solidFill>
              </a:rPr>
              <a:t>Glaucoma</a:t>
            </a:r>
            <a:endParaRPr lang="en-US" b="1" dirty="0" smtClean="0">
              <a:solidFill>
                <a:schemeClr val="tx1"/>
              </a:solidFill>
            </a:endParaRPr>
          </a:p>
          <a:p>
            <a:pPr algn="ctr">
              <a:buNone/>
            </a:pPr>
            <a:r>
              <a:rPr lang="en-US" b="1" dirty="0" smtClean="0">
                <a:solidFill>
                  <a:schemeClr val="tx1"/>
                </a:solidFill>
              </a:rPr>
              <a:t> </a:t>
            </a:r>
            <a:r>
              <a:rPr lang="en-US" b="1" dirty="0" smtClean="0">
                <a:solidFill>
                  <a:srgbClr val="C00000"/>
                </a:solidFill>
              </a:rPr>
              <a:t>Diabetic retinopathy</a:t>
            </a:r>
            <a:r>
              <a:rPr lang="en-US" b="1" baseline="30000" dirty="0" smtClean="0">
                <a:solidFill>
                  <a:schemeClr val="tx1"/>
                </a:solidFill>
              </a:rPr>
              <a:t>1</a:t>
            </a: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blinds(horizontal)">
                                      <p:cBhvr>
                                        <p:cTn id="7" dur="500"/>
                                        <p:tgtEl>
                                          <p:spTgt spid="11">
                                            <p:bg/>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linds(horizontal)">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blinds(horizontal)">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blinds(horizontal)">
                                      <p:cBhvr>
                                        <p:cTn id="22" dur="500"/>
                                        <p:tgtEl>
                                          <p:spTgt spid="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blinds(horizontal)">
                                      <p:cBhvr>
                                        <p:cTn id="27" dur="500"/>
                                        <p:tgtEl>
                                          <p:spTgt spid="1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
                                            <p:txEl>
                                              <p:pRg st="4" end="4"/>
                                            </p:txEl>
                                          </p:spTgt>
                                        </p:tgtEl>
                                        <p:attrNameLst>
                                          <p:attrName>style.visibility</p:attrName>
                                        </p:attrNameLst>
                                      </p:cBhvr>
                                      <p:to>
                                        <p:strVal val="visible"/>
                                      </p:to>
                                    </p:set>
                                    <p:animEffect transition="in" filter="blinds(horizontal)">
                                      <p:cBhvr>
                                        <p:cTn id="32" dur="500"/>
                                        <p:tgtEl>
                                          <p:spTgt spid="11">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animEffect transition="in" filter="blinds(horizontal)">
                                      <p:cBhvr>
                                        <p:cTn id="37"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ChangeArrowheads="1"/>
          </p:cNvSpPr>
          <p:nvPr/>
        </p:nvSpPr>
        <p:spPr bwMode="auto">
          <a:xfrm>
            <a:off x="304800" y="304800"/>
            <a:ext cx="7631112" cy="838200"/>
          </a:xfrm>
          <a:prstGeom prst="rect">
            <a:avLst/>
          </a:prstGeom>
          <a:noFill/>
          <a:ln w="9525">
            <a:noFill/>
            <a:miter lim="800000"/>
            <a:headEnd/>
            <a:tailEnd/>
          </a:ln>
          <a:effectLst/>
        </p:spPr>
        <p:txBody>
          <a:bodyPr lIns="92075" tIns="46038" rIns="92075" bIns="46038" anchor="ctr"/>
          <a:lstStyle/>
          <a:p>
            <a:pPr algn="ctr"/>
            <a:r>
              <a:rPr kumimoji="1" lang="en-US" sz="3600" b="1" i="1" dirty="0">
                <a:solidFill>
                  <a:schemeClr val="tx2">
                    <a:lumMod val="50000"/>
                  </a:schemeClr>
                </a:solidFill>
              </a:rPr>
              <a:t>Glaucoma: The Disease</a:t>
            </a:r>
          </a:p>
        </p:txBody>
      </p:sp>
      <p:pic>
        <p:nvPicPr>
          <p:cNvPr id="296963" name="Picture 3" descr="D:\Jobs\Cipla\Sandhya\Glaucoma\NormalDrainage.gif"/>
          <p:cNvPicPr>
            <a:picLocks noChangeAspect="1" noChangeArrowheads="1"/>
          </p:cNvPicPr>
          <p:nvPr/>
        </p:nvPicPr>
        <p:blipFill>
          <a:blip r:embed="rId2"/>
          <a:srcRect/>
          <a:stretch>
            <a:fillRect/>
          </a:stretch>
        </p:blipFill>
        <p:spPr bwMode="auto">
          <a:xfrm>
            <a:off x="4343400" y="1644650"/>
            <a:ext cx="3284538" cy="4648200"/>
          </a:xfrm>
          <a:prstGeom prst="rect">
            <a:avLst/>
          </a:prstGeom>
          <a:noFill/>
        </p:spPr>
      </p:pic>
      <p:sp>
        <p:nvSpPr>
          <p:cNvPr id="296964" name="Line 4"/>
          <p:cNvSpPr>
            <a:spLocks noChangeShapeType="1"/>
          </p:cNvSpPr>
          <p:nvPr/>
        </p:nvSpPr>
        <p:spPr bwMode="auto">
          <a:xfrm flipH="1">
            <a:off x="5334000" y="4387850"/>
            <a:ext cx="457200" cy="152400"/>
          </a:xfrm>
          <a:prstGeom prst="line">
            <a:avLst/>
          </a:prstGeom>
          <a:noFill/>
          <a:ln w="38100" cap="sq">
            <a:solidFill>
              <a:schemeClr val="tx1">
                <a:lumMod val="85000"/>
                <a:lumOff val="15000"/>
              </a:schemeClr>
            </a:solidFill>
            <a:round/>
            <a:headEnd type="none" w="sm" len="sm"/>
            <a:tailEnd type="none" w="sm" len="sm"/>
          </a:ln>
          <a:effectLst/>
        </p:spPr>
        <p:txBody>
          <a:bodyPr/>
          <a:lstStyle/>
          <a:p>
            <a:endParaRPr lang="en-US"/>
          </a:p>
        </p:txBody>
      </p:sp>
      <p:sp>
        <p:nvSpPr>
          <p:cNvPr id="296965" name="Line 5"/>
          <p:cNvSpPr>
            <a:spLocks noChangeShapeType="1"/>
          </p:cNvSpPr>
          <p:nvPr/>
        </p:nvSpPr>
        <p:spPr bwMode="auto">
          <a:xfrm flipH="1">
            <a:off x="6248400" y="4997450"/>
            <a:ext cx="381000" cy="412750"/>
          </a:xfrm>
          <a:prstGeom prst="line">
            <a:avLst/>
          </a:prstGeom>
          <a:noFill/>
          <a:ln w="38100" cap="sq">
            <a:solidFill>
              <a:schemeClr val="tx1">
                <a:lumMod val="85000"/>
                <a:lumOff val="15000"/>
              </a:schemeClr>
            </a:solidFill>
            <a:round/>
            <a:headEnd type="none" w="sm" len="sm"/>
            <a:tailEnd type="none" w="sm" len="sm"/>
          </a:ln>
          <a:effectLst/>
        </p:spPr>
        <p:txBody>
          <a:bodyPr/>
          <a:lstStyle/>
          <a:p>
            <a:endParaRPr lang="en-US"/>
          </a:p>
        </p:txBody>
      </p:sp>
      <p:sp>
        <p:nvSpPr>
          <p:cNvPr id="296966" name="Text Box 6"/>
          <p:cNvSpPr txBox="1">
            <a:spLocks noChangeArrowheads="1"/>
          </p:cNvSpPr>
          <p:nvPr/>
        </p:nvSpPr>
        <p:spPr bwMode="auto">
          <a:xfrm>
            <a:off x="1295400" y="2635250"/>
            <a:ext cx="2628900" cy="701675"/>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2000" b="1" i="1" dirty="0">
                <a:solidFill>
                  <a:schemeClr val="accent2"/>
                </a:solidFill>
              </a:rPr>
              <a:t>Normal Drainage Picture</a:t>
            </a:r>
          </a:p>
        </p:txBody>
      </p:sp>
      <p:sp>
        <p:nvSpPr>
          <p:cNvPr id="296967" name="Text Box 7"/>
          <p:cNvSpPr txBox="1">
            <a:spLocks noChangeArrowheads="1"/>
          </p:cNvSpPr>
          <p:nvPr/>
        </p:nvSpPr>
        <p:spPr bwMode="auto">
          <a:xfrm>
            <a:off x="1905000" y="4391025"/>
            <a:ext cx="3429000" cy="581025"/>
          </a:xfrm>
          <a:prstGeom prst="rect">
            <a:avLst/>
          </a:prstGeom>
          <a:noFill/>
          <a:ln w="19050" cap="sq">
            <a:solidFill>
              <a:schemeClr val="tx1"/>
            </a:solidFill>
            <a:miter lim="800000"/>
            <a:headEnd type="none" w="sm" len="sm"/>
            <a:tailEnd type="none" w="sm" len="sm"/>
          </a:ln>
          <a:effectLst/>
        </p:spPr>
        <p:txBody>
          <a:bodyPr wrap="square">
            <a:spAutoFit/>
          </a:bodyPr>
          <a:lstStyle/>
          <a:p>
            <a:pPr>
              <a:spcBef>
                <a:spcPct val="50000"/>
              </a:spcBef>
            </a:pPr>
            <a:r>
              <a:rPr lang="en-US" sz="1600" b="0" dirty="0"/>
              <a:t>The Trabecular meshwork – is the eye’s drain</a:t>
            </a:r>
          </a:p>
        </p:txBody>
      </p:sp>
      <p:sp>
        <p:nvSpPr>
          <p:cNvPr id="296968" name="Text Box 8"/>
          <p:cNvSpPr txBox="1">
            <a:spLocks noChangeArrowheads="1"/>
          </p:cNvSpPr>
          <p:nvPr/>
        </p:nvSpPr>
        <p:spPr bwMode="auto">
          <a:xfrm>
            <a:off x="3048000" y="5407025"/>
            <a:ext cx="3797300" cy="584775"/>
          </a:xfrm>
          <a:prstGeom prst="rect">
            <a:avLst/>
          </a:prstGeom>
          <a:noFill/>
          <a:ln w="19050" cap="sq">
            <a:solidFill>
              <a:schemeClr val="tx1"/>
            </a:solidFill>
            <a:miter lim="800000"/>
            <a:headEnd type="none" w="sm" len="sm"/>
            <a:tailEnd type="none" w="sm" len="sm"/>
          </a:ln>
          <a:effectLst/>
        </p:spPr>
        <p:txBody>
          <a:bodyPr wrap="square">
            <a:spAutoFit/>
          </a:bodyPr>
          <a:lstStyle/>
          <a:p>
            <a:pPr>
              <a:spcBef>
                <a:spcPct val="50000"/>
              </a:spcBef>
            </a:pPr>
            <a:r>
              <a:rPr lang="en-US" sz="1600" b="0" dirty="0"/>
              <a:t>The Ciliary Body – is the eye’s “faucet” or “tap” where fluid is made</a:t>
            </a:r>
          </a:p>
        </p:txBody>
      </p:sp>
      <p:sp>
        <p:nvSpPr>
          <p:cNvPr id="296969" name="Text Box 9"/>
          <p:cNvSpPr txBox="1">
            <a:spLocks noChangeArrowheads="1"/>
          </p:cNvSpPr>
          <p:nvPr/>
        </p:nvSpPr>
        <p:spPr bwMode="auto">
          <a:xfrm>
            <a:off x="1676400" y="6019800"/>
            <a:ext cx="5334000" cy="641350"/>
          </a:xfrm>
          <a:prstGeom prst="rect">
            <a:avLst/>
          </a:prstGeom>
          <a:solidFill>
            <a:schemeClr val="bg2">
              <a:lumMod val="90000"/>
            </a:schemeClr>
          </a:solidFill>
          <a:ln w="12700" cap="sq">
            <a:noFill/>
            <a:miter lim="800000"/>
            <a:headEnd type="none" w="sm" len="sm"/>
            <a:tailEnd type="none" w="sm" len="sm"/>
          </a:ln>
          <a:effectLst/>
        </p:spPr>
        <p:txBody>
          <a:bodyPr>
            <a:spAutoFit/>
          </a:bodyPr>
          <a:lstStyle/>
          <a:p>
            <a:pPr>
              <a:spcBef>
                <a:spcPct val="50000"/>
              </a:spcBef>
            </a:pPr>
            <a:r>
              <a:rPr lang="en-US" sz="1800" b="1" i="1" dirty="0"/>
              <a:t>When this drainage of the fluid gets blocked, excess pressure is formed leading to Glaucoma</a:t>
            </a:r>
          </a:p>
        </p:txBody>
      </p:sp>
      <p:sp>
        <p:nvSpPr>
          <p:cNvPr id="296970" name="Text Box 10"/>
          <p:cNvSpPr txBox="1">
            <a:spLocks noChangeArrowheads="1"/>
          </p:cNvSpPr>
          <p:nvPr/>
        </p:nvSpPr>
        <p:spPr bwMode="auto">
          <a:xfrm>
            <a:off x="6337300" y="2070100"/>
            <a:ext cx="1143000" cy="396875"/>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2000" b="0">
                <a:solidFill>
                  <a:schemeClr val="bg2"/>
                </a:solidFill>
              </a:rPr>
              <a:t>Lens</a:t>
            </a:r>
          </a:p>
        </p:txBody>
      </p:sp>
      <p:sp>
        <p:nvSpPr>
          <p:cNvPr id="11" name="Rectangle 10"/>
          <p:cNvSpPr/>
          <p:nvPr/>
        </p:nvSpPr>
        <p:spPr>
          <a:xfrm>
            <a:off x="4267200" y="6611779"/>
            <a:ext cx="3886200" cy="246221"/>
          </a:xfrm>
          <a:prstGeom prst="rect">
            <a:avLst/>
          </a:prstGeom>
        </p:spPr>
        <p:txBody>
          <a:bodyPr wrap="square">
            <a:spAutoFit/>
          </a:bodyPr>
          <a:lstStyle/>
          <a:p>
            <a:r>
              <a:rPr lang="en-US" sz="1000" dirty="0" smtClean="0"/>
              <a:t>http://www.nei.nih.gov/health/glaucoma/glaucoma_facts.asp</a:t>
            </a:r>
            <a:endParaRPr lang="en-US" sz="1000" dirty="0"/>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685800" y="228600"/>
            <a:ext cx="6629400" cy="914400"/>
          </a:xfrm>
        </p:spPr>
        <p:txBody>
          <a:bodyPr>
            <a:normAutofit fontScale="90000"/>
          </a:bodyPr>
          <a:lstStyle/>
          <a:p>
            <a:pPr algn="ctr"/>
            <a:r>
              <a:rPr lang="en-US" sz="3100" dirty="0" smtClean="0"/>
              <a:t> AQUEOUS HUMOR: TRABECULAR MESHWORK FLOW</a:t>
            </a:r>
          </a:p>
        </p:txBody>
      </p:sp>
      <p:sp>
        <p:nvSpPr>
          <p:cNvPr id="206851" name="Rectangle 3"/>
          <p:cNvSpPr>
            <a:spLocks noGrp="1" noChangeArrowheads="1"/>
          </p:cNvSpPr>
          <p:nvPr>
            <p:ph type="body" idx="1"/>
          </p:nvPr>
        </p:nvSpPr>
        <p:spPr>
          <a:xfrm>
            <a:off x="1143000" y="6172200"/>
            <a:ext cx="6248400" cy="457200"/>
          </a:xfrm>
        </p:spPr>
        <p:txBody>
          <a:bodyPr>
            <a:normAutofit fontScale="77500" lnSpcReduction="20000"/>
          </a:bodyPr>
          <a:lstStyle/>
          <a:p>
            <a:pPr>
              <a:lnSpc>
                <a:spcPct val="90000"/>
              </a:lnSpc>
              <a:buSzPct val="85000"/>
              <a:buFont typeface="Wingdings" pitchFamily="2" charset="2"/>
              <a:buChar char="o"/>
            </a:pPr>
            <a:r>
              <a:rPr lang="en-US" sz="1600" smtClean="0"/>
              <a:t>50% trabecular meshwork</a:t>
            </a:r>
          </a:p>
          <a:p>
            <a:pPr>
              <a:lnSpc>
                <a:spcPct val="90000"/>
              </a:lnSpc>
              <a:buSzPct val="85000"/>
              <a:buFont typeface="Wingdings" pitchFamily="2" charset="2"/>
              <a:buChar char="o"/>
            </a:pPr>
            <a:r>
              <a:rPr lang="en-US" sz="1600" smtClean="0"/>
              <a:t>50% Uveoscleral outflow</a:t>
            </a:r>
          </a:p>
        </p:txBody>
      </p:sp>
      <p:pic>
        <p:nvPicPr>
          <p:cNvPr id="206852" name="Picture 4" descr="Sandhya3"/>
          <p:cNvPicPr>
            <a:picLocks noChangeAspect="1" noChangeArrowheads="1"/>
          </p:cNvPicPr>
          <p:nvPr/>
        </p:nvPicPr>
        <p:blipFill>
          <a:blip r:embed="rId2"/>
          <a:srcRect l="1614" t="3735" r="1747" b="2785"/>
          <a:stretch>
            <a:fillRect/>
          </a:stretch>
        </p:blipFill>
        <p:spPr bwMode="auto">
          <a:xfrm>
            <a:off x="457200" y="1905000"/>
            <a:ext cx="7162800" cy="4114800"/>
          </a:xfrm>
          <a:prstGeom prst="rect">
            <a:avLst/>
          </a:prstGeom>
          <a:noFill/>
        </p:spPr>
      </p:pic>
      <p:sp>
        <p:nvSpPr>
          <p:cNvPr id="206853" name="Rectangle 5"/>
          <p:cNvSpPr>
            <a:spLocks noChangeArrowheads="1"/>
          </p:cNvSpPr>
          <p:nvPr/>
        </p:nvSpPr>
        <p:spPr bwMode="auto">
          <a:xfrm>
            <a:off x="5943600" y="6604000"/>
            <a:ext cx="2216150" cy="254000"/>
          </a:xfrm>
          <a:prstGeom prst="rect">
            <a:avLst/>
          </a:prstGeom>
          <a:noFill/>
          <a:ln w="9525">
            <a:noFill/>
            <a:miter lim="800000"/>
            <a:headEnd/>
            <a:tailEnd/>
          </a:ln>
          <a:effectLst/>
        </p:spPr>
        <p:txBody>
          <a:bodyPr/>
          <a:lstStyle/>
          <a:p>
            <a:pPr marL="455613" indent="-455613" algn="r" eaLnBrk="1" hangingPunct="1">
              <a:spcAft>
                <a:spcPct val="40000"/>
              </a:spcAft>
              <a:buClr>
                <a:srgbClr val="FF3300"/>
              </a:buClr>
            </a:pPr>
            <a:r>
              <a:rPr lang="en-US" sz="1000" dirty="0">
                <a:latin typeface="Tahoma" charset="0"/>
              </a:rPr>
              <a:t>Basic Ophthalmology, 2</a:t>
            </a:r>
            <a:r>
              <a:rPr lang="en-US" sz="1000" baseline="30000" dirty="0">
                <a:latin typeface="Tahoma" charset="0"/>
              </a:rPr>
              <a:t>nd</a:t>
            </a:r>
            <a:r>
              <a:rPr lang="en-US" sz="1000" dirty="0">
                <a:latin typeface="Tahoma" charset="0"/>
              </a:rPr>
              <a:t> Ed., 180</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762000" y="533400"/>
            <a:ext cx="7010400" cy="990600"/>
          </a:xfrm>
        </p:spPr>
        <p:txBody>
          <a:bodyPr/>
          <a:lstStyle/>
          <a:p>
            <a:pPr algn="ctr"/>
            <a:r>
              <a:rPr lang="en-US" sz="3100" dirty="0" smtClean="0"/>
              <a:t>AQUEOUS HUMOR: UVEOSCLERAL OUTFLOW</a:t>
            </a:r>
          </a:p>
        </p:txBody>
      </p:sp>
      <p:sp>
        <p:nvSpPr>
          <p:cNvPr id="207875" name="Rectangle 3"/>
          <p:cNvSpPr>
            <a:spLocks noGrp="1" noChangeArrowheads="1"/>
          </p:cNvSpPr>
          <p:nvPr>
            <p:ph type="body" idx="1"/>
          </p:nvPr>
        </p:nvSpPr>
        <p:spPr>
          <a:xfrm>
            <a:off x="1676400" y="2133600"/>
            <a:ext cx="7010400" cy="1676400"/>
          </a:xfrm>
        </p:spPr>
        <p:txBody>
          <a:bodyPr/>
          <a:lstStyle/>
          <a:p>
            <a:pPr>
              <a:lnSpc>
                <a:spcPct val="120000"/>
              </a:lnSpc>
              <a:buSzPct val="85000"/>
              <a:buFont typeface="Wingdings" pitchFamily="2" charset="2"/>
              <a:buChar char="o"/>
            </a:pPr>
            <a:endParaRPr lang="en-US" sz="1600" i="1" smtClean="0"/>
          </a:p>
          <a:p>
            <a:pPr algn="r">
              <a:lnSpc>
                <a:spcPct val="120000"/>
              </a:lnSpc>
              <a:buSzPct val="85000"/>
              <a:buFont typeface="Wingdings" pitchFamily="2" charset="2"/>
              <a:buNone/>
            </a:pPr>
            <a:endParaRPr lang="en-US" sz="2000" b="1" i="1" smtClean="0"/>
          </a:p>
        </p:txBody>
      </p:sp>
      <p:pic>
        <p:nvPicPr>
          <p:cNvPr id="207876" name="Picture 4" descr="ib00401"/>
          <p:cNvPicPr>
            <a:picLocks noChangeAspect="1" noChangeArrowheads="1"/>
          </p:cNvPicPr>
          <p:nvPr/>
        </p:nvPicPr>
        <p:blipFill>
          <a:blip r:embed="rId2"/>
          <a:srcRect/>
          <a:stretch>
            <a:fillRect/>
          </a:stretch>
        </p:blipFill>
        <p:spPr bwMode="auto">
          <a:xfrm>
            <a:off x="0" y="2057400"/>
            <a:ext cx="8237537" cy="4495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0"/>
                                  </p:stCondLst>
                                  <p:endCondLst>
                                    <p:cond evt="begin" delay="0">
                                      <p:tn val="5"/>
                                    </p:cond>
                                  </p:endCondLst>
                                  <p:childTnLst>
                                    <p:set>
                                      <p:cBhvr>
                                        <p:cTn id="6" dur="1" fill="hold">
                                          <p:stCondLst>
                                            <p:cond delay="0"/>
                                          </p:stCondLst>
                                        </p:cTn>
                                        <p:tgtEl>
                                          <p:spTgt spid="207875">
                                            <p:txEl>
                                              <p:pRg st="0" end="0"/>
                                            </p:txEl>
                                          </p:spTgt>
                                        </p:tgtEl>
                                        <p:attrNameLst>
                                          <p:attrName>style.visibility</p:attrName>
                                        </p:attrNameLst>
                                      </p:cBhvr>
                                      <p:to>
                                        <p:strVal val="visible"/>
                                      </p:to>
                                    </p:set>
                                    <p:animEffect transition="in" filter="dissolve">
                                      <p:cBhvr>
                                        <p:cTn id="7" dur="500"/>
                                        <p:tgtEl>
                                          <p:spTgt spid="207875">
                                            <p:txEl>
                                              <p:pRg st="0" end="0"/>
                                            </p:txEl>
                                          </p:spTgt>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207876"/>
                                        </p:tgtEl>
                                        <p:attrNameLst>
                                          <p:attrName>style.visibility</p:attrName>
                                        </p:attrNameLst>
                                      </p:cBhvr>
                                      <p:to>
                                        <p:strVal val="visible"/>
                                      </p:to>
                                    </p:set>
                                    <p:anim calcmode="lin" valueType="num">
                                      <p:cBhvr>
                                        <p:cTn id="11" dur="500" fill="hold"/>
                                        <p:tgtEl>
                                          <p:spTgt spid="207876"/>
                                        </p:tgtEl>
                                        <p:attrNameLst>
                                          <p:attrName>ppt_w</p:attrName>
                                        </p:attrNameLst>
                                      </p:cBhvr>
                                      <p:tavLst>
                                        <p:tav tm="0">
                                          <p:val>
                                            <p:fltVal val="0"/>
                                          </p:val>
                                        </p:tav>
                                        <p:tav tm="100000">
                                          <p:val>
                                            <p:strVal val="#ppt_w"/>
                                          </p:val>
                                        </p:tav>
                                      </p:tavLst>
                                    </p:anim>
                                    <p:anim calcmode="lin" valueType="num">
                                      <p:cBhvr>
                                        <p:cTn id="12" dur="500" fill="hold"/>
                                        <p:tgtEl>
                                          <p:spTgt spid="20787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5" grpId="0" build="p" autoUpdateAnimBg="0"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p:txBody>
          <a:bodyPr/>
          <a:lstStyle/>
          <a:p>
            <a:r>
              <a:rPr lang="en-US" smtClean="0"/>
              <a:t>INTRAOCULAR PRESSURE </a:t>
            </a:r>
          </a:p>
        </p:txBody>
      </p:sp>
      <p:sp>
        <p:nvSpPr>
          <p:cNvPr id="208899" name="Rectangle 3"/>
          <p:cNvSpPr>
            <a:spLocks noGrp="1" noChangeArrowheads="1"/>
          </p:cNvSpPr>
          <p:nvPr>
            <p:ph type="body" idx="1"/>
          </p:nvPr>
        </p:nvSpPr>
        <p:spPr>
          <a:xfrm>
            <a:off x="381000" y="2057400"/>
            <a:ext cx="7315200" cy="3886200"/>
          </a:xfrm>
          <a:solidFill>
            <a:schemeClr val="bg2">
              <a:lumMod val="90000"/>
            </a:schemeClr>
          </a:solidFill>
        </p:spPr>
        <p:txBody>
          <a:bodyPr/>
          <a:lstStyle/>
          <a:p>
            <a:pPr>
              <a:lnSpc>
                <a:spcPct val="110000"/>
              </a:lnSpc>
              <a:buSzPct val="85000"/>
              <a:buFont typeface="Wingdings" pitchFamily="2" charset="2"/>
              <a:buNone/>
            </a:pPr>
            <a:r>
              <a:rPr lang="en-US" sz="2500" b="1" dirty="0" smtClean="0">
                <a:solidFill>
                  <a:schemeClr val="accent2"/>
                </a:solidFill>
              </a:rPr>
              <a:t>Definition</a:t>
            </a:r>
          </a:p>
          <a:p>
            <a:pPr>
              <a:lnSpc>
                <a:spcPct val="110000"/>
              </a:lnSpc>
              <a:buSzPct val="85000"/>
              <a:buFont typeface="Wingdings" pitchFamily="2" charset="2"/>
              <a:buChar char="o"/>
            </a:pPr>
            <a:r>
              <a:rPr lang="en-US" sz="2500" b="1" i="1" dirty="0" smtClean="0"/>
              <a:t>Intraocular pressure (IOP) is the pressure maintained inside the eyeball under normal conditions, created by the volume of its liquid and solid contents (i.e. the aqueous humor and vitreous humor)</a:t>
            </a:r>
          </a:p>
          <a:p>
            <a:pPr>
              <a:lnSpc>
                <a:spcPct val="110000"/>
              </a:lnSpc>
              <a:buSzPct val="85000"/>
              <a:buFont typeface="Wingdings" pitchFamily="2" charset="2"/>
              <a:buChar char="o"/>
            </a:pPr>
            <a:endParaRPr lang="en-US" sz="2500" b="1" i="1" dirty="0" smtClean="0"/>
          </a:p>
          <a:p>
            <a:pPr>
              <a:lnSpc>
                <a:spcPct val="110000"/>
              </a:lnSpc>
              <a:buSzPct val="85000"/>
              <a:buFont typeface="Wingdings" pitchFamily="2" charset="2"/>
              <a:buChar char="o"/>
            </a:pPr>
            <a:r>
              <a:rPr lang="en-US" sz="2500" b="1" i="1" dirty="0" smtClean="0"/>
              <a:t>Normal intraocular pressure = 10 –21 mm Hg</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normAutofit/>
          </a:bodyPr>
          <a:lstStyle/>
          <a:p>
            <a:pPr algn="ctr"/>
            <a:r>
              <a:rPr lang="en-US" sz="3200" dirty="0" smtClean="0"/>
              <a:t>OPTIC DISC/OPTIC CUP/OPTIC NERVE</a:t>
            </a:r>
          </a:p>
        </p:txBody>
      </p:sp>
      <p:pic>
        <p:nvPicPr>
          <p:cNvPr id="210947" name="Picture 3" descr="Optic_Nerve_NORM"/>
          <p:cNvPicPr>
            <a:picLocks noChangeAspect="1" noChangeArrowheads="1"/>
          </p:cNvPicPr>
          <p:nvPr/>
        </p:nvPicPr>
        <p:blipFill>
          <a:blip r:embed="rId2"/>
          <a:srcRect/>
          <a:stretch>
            <a:fillRect/>
          </a:stretch>
        </p:blipFill>
        <p:spPr bwMode="auto">
          <a:xfrm>
            <a:off x="838200" y="2133600"/>
            <a:ext cx="6400800" cy="388620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1676400" y="457200"/>
            <a:ext cx="7010400" cy="863600"/>
          </a:xfrm>
        </p:spPr>
        <p:txBody>
          <a:bodyPr/>
          <a:lstStyle/>
          <a:p>
            <a:r>
              <a:rPr lang="en-US" sz="3100" smtClean="0"/>
              <a:t>GLAUCOMA: PATHOPHYSIOLOGY</a:t>
            </a:r>
          </a:p>
        </p:txBody>
      </p:sp>
      <p:sp>
        <p:nvSpPr>
          <p:cNvPr id="214019" name="Rectangle 3"/>
          <p:cNvSpPr>
            <a:spLocks noGrp="1" noChangeArrowheads="1"/>
          </p:cNvSpPr>
          <p:nvPr>
            <p:ph type="body" idx="1"/>
          </p:nvPr>
        </p:nvSpPr>
        <p:spPr>
          <a:xfrm>
            <a:off x="419100" y="1295400"/>
            <a:ext cx="3657600" cy="823913"/>
          </a:xfrm>
        </p:spPr>
        <p:txBody>
          <a:bodyPr/>
          <a:lstStyle/>
          <a:p>
            <a:pPr marL="238125" indent="-238125">
              <a:lnSpc>
                <a:spcPct val="90000"/>
              </a:lnSpc>
              <a:buSzPct val="85000"/>
              <a:buFont typeface="Wingdings" pitchFamily="2" charset="2"/>
              <a:buChar char="o"/>
            </a:pPr>
            <a:r>
              <a:rPr lang="en-US" sz="1600" smtClean="0"/>
              <a:t>So, what is Glaucoma according to the new theories?</a:t>
            </a:r>
          </a:p>
        </p:txBody>
      </p:sp>
      <p:pic>
        <p:nvPicPr>
          <p:cNvPr id="214020" name="Picture 4" descr="glau1"/>
          <p:cNvPicPr>
            <a:picLocks noChangeAspect="1" noChangeArrowheads="1"/>
          </p:cNvPicPr>
          <p:nvPr/>
        </p:nvPicPr>
        <p:blipFill>
          <a:blip r:embed="rId2"/>
          <a:srcRect t="13792" b="3448"/>
          <a:stretch>
            <a:fillRect/>
          </a:stretch>
        </p:blipFill>
        <p:spPr bwMode="auto">
          <a:xfrm>
            <a:off x="4419600" y="1143000"/>
            <a:ext cx="4448175" cy="4724400"/>
          </a:xfrm>
          <a:prstGeom prst="rect">
            <a:avLst/>
          </a:prstGeom>
          <a:noFill/>
        </p:spPr>
      </p:pic>
      <p:sp>
        <p:nvSpPr>
          <p:cNvPr id="214021" name="Text Box 5"/>
          <p:cNvSpPr txBox="1">
            <a:spLocks noChangeArrowheads="1"/>
          </p:cNvSpPr>
          <p:nvPr/>
        </p:nvSpPr>
        <p:spPr bwMode="auto">
          <a:xfrm>
            <a:off x="4495800" y="6096000"/>
            <a:ext cx="4114800" cy="366713"/>
          </a:xfrm>
          <a:prstGeom prst="rect">
            <a:avLst/>
          </a:prstGeom>
          <a:noFill/>
          <a:ln w="9525">
            <a:noFill/>
            <a:miter lim="800000"/>
            <a:headEnd/>
            <a:tailEnd/>
          </a:ln>
          <a:effectLst/>
        </p:spPr>
        <p:txBody>
          <a:bodyPr>
            <a:spAutoFit/>
          </a:bodyPr>
          <a:lstStyle/>
          <a:p>
            <a:pPr algn="ctr" eaLnBrk="1" hangingPunct="1">
              <a:spcBef>
                <a:spcPct val="50000"/>
              </a:spcBef>
            </a:pPr>
            <a:r>
              <a:rPr lang="en-US" b="1">
                <a:solidFill>
                  <a:schemeClr val="accent2"/>
                </a:solidFill>
                <a:latin typeface="Tahoma" charset="0"/>
              </a:rPr>
              <a:t>Glaucoma</a:t>
            </a:r>
          </a:p>
        </p:txBody>
      </p:sp>
      <p:sp>
        <p:nvSpPr>
          <p:cNvPr id="214022" name="Rectangle 6"/>
          <p:cNvSpPr>
            <a:spLocks noChangeArrowheads="1"/>
          </p:cNvSpPr>
          <p:nvPr/>
        </p:nvSpPr>
        <p:spPr bwMode="auto">
          <a:xfrm>
            <a:off x="419100" y="4468813"/>
            <a:ext cx="3657600" cy="1384300"/>
          </a:xfrm>
          <a:prstGeom prst="rect">
            <a:avLst/>
          </a:prstGeom>
          <a:noFill/>
          <a:ln w="9525">
            <a:noFill/>
            <a:miter lim="800000"/>
            <a:headEnd/>
            <a:tailEnd/>
          </a:ln>
          <a:effectLst/>
        </p:spPr>
        <p:txBody>
          <a:bodyPr/>
          <a:lstStyle/>
          <a:p>
            <a:pPr marL="238125" indent="-238125">
              <a:lnSpc>
                <a:spcPct val="90000"/>
              </a:lnSpc>
              <a:spcBef>
                <a:spcPct val="20000"/>
              </a:spcBef>
              <a:buClr>
                <a:schemeClr val="accent1"/>
              </a:buClr>
              <a:buSzPct val="85000"/>
              <a:buFont typeface="Wingdings" pitchFamily="2" charset="2"/>
              <a:buChar char="o"/>
            </a:pPr>
            <a:r>
              <a:rPr lang="en-US" sz="1600">
                <a:solidFill>
                  <a:schemeClr val="tx2"/>
                </a:solidFill>
              </a:rPr>
              <a:t>The RGCs die by apoptosis (programmed cell death) </a:t>
            </a:r>
          </a:p>
          <a:p>
            <a:pPr marL="238125" indent="-238125">
              <a:lnSpc>
                <a:spcPct val="90000"/>
              </a:lnSpc>
              <a:spcBef>
                <a:spcPct val="20000"/>
              </a:spcBef>
              <a:buClr>
                <a:schemeClr val="accent1"/>
              </a:buClr>
              <a:buSzPct val="85000"/>
              <a:buFont typeface="Wingdings" pitchFamily="2" charset="2"/>
              <a:buChar char="o"/>
            </a:pPr>
            <a:r>
              <a:rPr lang="en-US" sz="1600">
                <a:solidFill>
                  <a:schemeClr val="tx2"/>
                </a:solidFill>
              </a:rPr>
              <a:t>RGC death leads to peripheral visual field loss</a:t>
            </a:r>
          </a:p>
        </p:txBody>
      </p:sp>
      <p:sp>
        <p:nvSpPr>
          <p:cNvPr id="214023" name="Rectangle 7"/>
          <p:cNvSpPr>
            <a:spLocks noChangeArrowheads="1"/>
          </p:cNvSpPr>
          <p:nvPr/>
        </p:nvSpPr>
        <p:spPr bwMode="auto">
          <a:xfrm>
            <a:off x="419100" y="2168525"/>
            <a:ext cx="3657600" cy="2151063"/>
          </a:xfrm>
          <a:prstGeom prst="rect">
            <a:avLst/>
          </a:prstGeom>
          <a:noFill/>
          <a:ln w="9525">
            <a:noFill/>
            <a:miter lim="800000"/>
            <a:headEnd/>
            <a:tailEnd/>
          </a:ln>
          <a:effectLst/>
        </p:spPr>
        <p:txBody>
          <a:bodyPr/>
          <a:lstStyle/>
          <a:p>
            <a:pPr marL="238125" indent="-238125">
              <a:lnSpc>
                <a:spcPct val="90000"/>
              </a:lnSpc>
              <a:spcBef>
                <a:spcPct val="20000"/>
              </a:spcBef>
              <a:buClr>
                <a:schemeClr val="accent1"/>
              </a:buClr>
              <a:buSzPct val="85000"/>
              <a:buFont typeface="Wingdings" pitchFamily="2" charset="2"/>
              <a:buNone/>
            </a:pPr>
            <a:r>
              <a:rPr lang="en-US" sz="1600" b="1">
                <a:solidFill>
                  <a:schemeClr val="accent2"/>
                </a:solidFill>
              </a:rPr>
              <a:t>Definition</a:t>
            </a:r>
          </a:p>
          <a:p>
            <a:pPr marL="238125" indent="-238125">
              <a:lnSpc>
                <a:spcPct val="90000"/>
              </a:lnSpc>
              <a:spcBef>
                <a:spcPct val="20000"/>
              </a:spcBef>
              <a:buClr>
                <a:schemeClr val="accent1"/>
              </a:buClr>
              <a:buSzPct val="85000"/>
              <a:buFont typeface="Wingdings" pitchFamily="2" charset="2"/>
              <a:buChar char="o"/>
            </a:pPr>
            <a:r>
              <a:rPr lang="en-US" sz="1600">
                <a:solidFill>
                  <a:schemeClr val="tx2"/>
                </a:solidFill>
              </a:rPr>
              <a:t>Progressive optic neuropathy characterized by specific morphological changes (optic disc cupping) resulting in acquired loss of retinal ganglion cells (RGCs) and RGC axons.</a:t>
            </a:r>
          </a:p>
        </p:txBody>
      </p:sp>
      <p:pic>
        <p:nvPicPr>
          <p:cNvPr id="214024" name="Picture 8" descr="Ophthal - Slide-7"/>
          <p:cNvPicPr>
            <a:picLocks noChangeAspect="1" noChangeArrowheads="1"/>
          </p:cNvPicPr>
          <p:nvPr/>
        </p:nvPicPr>
        <p:blipFill>
          <a:blip r:embed="rId3"/>
          <a:srcRect/>
          <a:stretch>
            <a:fillRect/>
          </a:stretch>
        </p:blipFill>
        <p:spPr bwMode="auto">
          <a:xfrm>
            <a:off x="88900" y="0"/>
            <a:ext cx="9055100"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4023"/>
                                        </p:tgtEl>
                                        <p:attrNameLst>
                                          <p:attrName>style.visibility</p:attrName>
                                        </p:attrNameLst>
                                      </p:cBhvr>
                                      <p:to>
                                        <p:strVal val="visible"/>
                                      </p:to>
                                    </p:set>
                                    <p:animEffect transition="in" filter="dissolve">
                                      <p:cBhvr>
                                        <p:cTn id="7" dur="500"/>
                                        <p:tgtEl>
                                          <p:spTgt spid="21402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14024"/>
                                        </p:tgtEl>
                                        <p:attrNameLst>
                                          <p:attrName>style.visibility</p:attrName>
                                        </p:attrNameLst>
                                      </p:cBhvr>
                                      <p:to>
                                        <p:strVal val="visible"/>
                                      </p:to>
                                    </p:set>
                                    <p:animEffect transition="in" filter="dissolve">
                                      <p:cBhvr>
                                        <p:cTn id="12" dur="500"/>
                                        <p:tgtEl>
                                          <p:spTgt spid="214024"/>
                                        </p:tgtEl>
                                      </p:cBhvr>
                                    </p:animEffect>
                                  </p:childTnLst>
                                  <p:subTnLst>
                                    <p:set>
                                      <p:cBhvr override="childStyle">
                                        <p:cTn dur="1" fill="hold" display="0" masterRel="nextClick" afterEffect="1"/>
                                        <p:tgtEl>
                                          <p:spTgt spid="214024"/>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4022"/>
                                        </p:tgtEl>
                                        <p:attrNameLst>
                                          <p:attrName>style.visibility</p:attrName>
                                        </p:attrNameLst>
                                      </p:cBhvr>
                                      <p:to>
                                        <p:strVal val="visible"/>
                                      </p:to>
                                    </p:set>
                                    <p:animEffect transition="in" filter="dissolve">
                                      <p:cBhvr>
                                        <p:cTn id="17" dur="500"/>
                                        <p:tgtEl>
                                          <p:spTgt spid="2140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22" grpId="0" autoUpdateAnimBg="0"/>
      <p:bldP spid="214023"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2705100" y="1467786"/>
            <a:ext cx="3505200" cy="381000"/>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pPr>
              <a:defRPr/>
            </a:pPr>
            <a:endParaRPr lang="en-US">
              <a:solidFill>
                <a:schemeClr val="tx1"/>
              </a:solidFill>
            </a:endParaRPr>
          </a:p>
        </p:txBody>
      </p:sp>
      <p:sp>
        <p:nvSpPr>
          <p:cNvPr id="10245" name="Rectangle 2"/>
          <p:cNvSpPr>
            <a:spLocks noGrp="1" noChangeArrowheads="1"/>
          </p:cNvSpPr>
          <p:nvPr>
            <p:ph type="title"/>
          </p:nvPr>
        </p:nvSpPr>
        <p:spPr>
          <a:xfrm>
            <a:off x="914400" y="381000"/>
            <a:ext cx="7010400" cy="762000"/>
          </a:xfrm>
        </p:spPr>
        <p:txBody>
          <a:bodyPr>
            <a:normAutofit/>
          </a:bodyPr>
          <a:lstStyle/>
          <a:p>
            <a:pPr eaLnBrk="1" hangingPunct="1"/>
            <a:r>
              <a:rPr lang="en-US" sz="3200" b="1" dirty="0" smtClean="0">
                <a:solidFill>
                  <a:srgbClr val="FF9900"/>
                </a:solidFill>
              </a:rPr>
              <a:t>GLAUCOMA: OPTIC NERVE DAMAGE</a:t>
            </a:r>
          </a:p>
        </p:txBody>
      </p:sp>
      <p:sp>
        <p:nvSpPr>
          <p:cNvPr id="10246" name="TextBox 11"/>
          <p:cNvSpPr txBox="1">
            <a:spLocks noChangeArrowheads="1"/>
          </p:cNvSpPr>
          <p:nvPr/>
        </p:nvSpPr>
        <p:spPr bwMode="auto">
          <a:xfrm>
            <a:off x="2514600" y="1468438"/>
            <a:ext cx="3886200" cy="368300"/>
          </a:xfrm>
          <a:prstGeom prst="rect">
            <a:avLst/>
          </a:prstGeom>
          <a:noFill/>
          <a:ln w="9525">
            <a:noFill/>
            <a:miter lim="800000"/>
            <a:headEnd/>
            <a:tailEnd/>
          </a:ln>
        </p:spPr>
        <p:txBody>
          <a:bodyPr>
            <a:spAutoFit/>
          </a:bodyPr>
          <a:lstStyle/>
          <a:p>
            <a:pPr algn="ctr"/>
            <a:r>
              <a:rPr lang="en-US"/>
              <a:t>Elevated IOP</a:t>
            </a:r>
          </a:p>
        </p:txBody>
      </p:sp>
      <p:sp>
        <p:nvSpPr>
          <p:cNvPr id="13" name="Rectangle 12"/>
          <p:cNvSpPr/>
          <p:nvPr/>
        </p:nvSpPr>
        <p:spPr bwMode="auto">
          <a:xfrm>
            <a:off x="2705100" y="2187314"/>
            <a:ext cx="3505200" cy="381000"/>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pPr>
              <a:defRPr/>
            </a:pPr>
            <a:endParaRPr lang="en-US">
              <a:solidFill>
                <a:schemeClr val="tx1"/>
              </a:solidFill>
            </a:endParaRPr>
          </a:p>
        </p:txBody>
      </p:sp>
      <p:sp>
        <p:nvSpPr>
          <p:cNvPr id="10250" name="TextBox 13"/>
          <p:cNvSpPr txBox="1">
            <a:spLocks noChangeArrowheads="1"/>
          </p:cNvSpPr>
          <p:nvPr/>
        </p:nvSpPr>
        <p:spPr bwMode="auto">
          <a:xfrm>
            <a:off x="2514600" y="2187575"/>
            <a:ext cx="3886200" cy="368300"/>
          </a:xfrm>
          <a:prstGeom prst="rect">
            <a:avLst/>
          </a:prstGeom>
          <a:noFill/>
          <a:ln w="9525">
            <a:noFill/>
            <a:miter lim="800000"/>
            <a:headEnd/>
            <a:tailEnd/>
          </a:ln>
        </p:spPr>
        <p:txBody>
          <a:bodyPr>
            <a:spAutoFit/>
          </a:bodyPr>
          <a:lstStyle/>
          <a:p>
            <a:pPr algn="ctr"/>
            <a:r>
              <a:rPr lang="en-US"/>
              <a:t>Mechanical back pressure</a:t>
            </a:r>
          </a:p>
        </p:txBody>
      </p:sp>
      <p:sp>
        <p:nvSpPr>
          <p:cNvPr id="15" name="Rectangle 14"/>
          <p:cNvSpPr/>
          <p:nvPr/>
        </p:nvSpPr>
        <p:spPr bwMode="auto">
          <a:xfrm>
            <a:off x="2400300" y="2839386"/>
            <a:ext cx="4114800" cy="381000"/>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pPr>
              <a:defRPr/>
            </a:pPr>
            <a:endParaRPr lang="en-US">
              <a:solidFill>
                <a:schemeClr val="tx1"/>
              </a:solidFill>
            </a:endParaRPr>
          </a:p>
        </p:txBody>
      </p:sp>
      <p:sp>
        <p:nvSpPr>
          <p:cNvPr id="10254" name="TextBox 15"/>
          <p:cNvSpPr txBox="1">
            <a:spLocks noChangeArrowheads="1"/>
          </p:cNvSpPr>
          <p:nvPr/>
        </p:nvSpPr>
        <p:spPr bwMode="auto">
          <a:xfrm>
            <a:off x="2133600" y="2840038"/>
            <a:ext cx="4953000" cy="368300"/>
          </a:xfrm>
          <a:prstGeom prst="rect">
            <a:avLst/>
          </a:prstGeom>
          <a:noFill/>
          <a:ln w="9525">
            <a:noFill/>
            <a:miter lim="800000"/>
            <a:headEnd/>
            <a:tailEnd/>
          </a:ln>
        </p:spPr>
        <p:txBody>
          <a:bodyPr wrap="square">
            <a:spAutoFit/>
          </a:bodyPr>
          <a:lstStyle/>
          <a:p>
            <a:pPr algn="ctr"/>
            <a:r>
              <a:rPr lang="en-US" dirty="0"/>
              <a:t>On the junction of optic nerve/retina</a:t>
            </a:r>
          </a:p>
        </p:txBody>
      </p:sp>
      <p:sp>
        <p:nvSpPr>
          <p:cNvPr id="17" name="Rectangle 16"/>
          <p:cNvSpPr/>
          <p:nvPr/>
        </p:nvSpPr>
        <p:spPr bwMode="auto">
          <a:xfrm>
            <a:off x="2057400" y="3535179"/>
            <a:ext cx="4800600" cy="381000"/>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pPr>
              <a:defRPr/>
            </a:pPr>
            <a:endParaRPr lang="en-US">
              <a:solidFill>
                <a:schemeClr val="tx1"/>
              </a:solidFill>
            </a:endParaRPr>
          </a:p>
        </p:txBody>
      </p:sp>
      <p:sp>
        <p:nvSpPr>
          <p:cNvPr id="10258" name="TextBox 17"/>
          <p:cNvSpPr txBox="1">
            <a:spLocks noChangeArrowheads="1"/>
          </p:cNvSpPr>
          <p:nvPr/>
        </p:nvSpPr>
        <p:spPr bwMode="auto">
          <a:xfrm>
            <a:off x="2095500" y="3535363"/>
            <a:ext cx="4724400" cy="369887"/>
          </a:xfrm>
          <a:prstGeom prst="rect">
            <a:avLst/>
          </a:prstGeom>
          <a:noFill/>
          <a:ln w="9525">
            <a:noFill/>
            <a:miter lim="800000"/>
            <a:headEnd/>
            <a:tailEnd/>
          </a:ln>
        </p:spPr>
        <p:txBody>
          <a:bodyPr>
            <a:spAutoFit/>
          </a:bodyPr>
          <a:lstStyle/>
          <a:p>
            <a:pPr algn="ctr"/>
            <a:r>
              <a:rPr lang="en-US"/>
              <a:t>Reduce the blood supply to the optic nerve</a:t>
            </a:r>
          </a:p>
        </p:txBody>
      </p:sp>
      <p:sp>
        <p:nvSpPr>
          <p:cNvPr id="19" name="Rectangle 18"/>
          <p:cNvSpPr/>
          <p:nvPr/>
        </p:nvSpPr>
        <p:spPr bwMode="auto">
          <a:xfrm>
            <a:off x="2400300" y="4210986"/>
            <a:ext cx="4114800" cy="381000"/>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pPr>
              <a:defRPr/>
            </a:pPr>
            <a:endParaRPr lang="en-US">
              <a:solidFill>
                <a:schemeClr val="tx1"/>
              </a:solidFill>
            </a:endParaRPr>
          </a:p>
        </p:txBody>
      </p:sp>
      <p:sp>
        <p:nvSpPr>
          <p:cNvPr id="10262" name="TextBox 19"/>
          <p:cNvSpPr txBox="1">
            <a:spLocks noChangeArrowheads="1"/>
          </p:cNvSpPr>
          <p:nvPr/>
        </p:nvSpPr>
        <p:spPr bwMode="auto">
          <a:xfrm>
            <a:off x="2514600" y="4211638"/>
            <a:ext cx="3886200" cy="368300"/>
          </a:xfrm>
          <a:prstGeom prst="rect">
            <a:avLst/>
          </a:prstGeom>
          <a:noFill/>
          <a:ln w="9525">
            <a:noFill/>
            <a:miter lim="800000"/>
            <a:headEnd/>
            <a:tailEnd/>
          </a:ln>
        </p:spPr>
        <p:txBody>
          <a:bodyPr>
            <a:spAutoFit/>
          </a:bodyPr>
          <a:lstStyle/>
          <a:p>
            <a:pPr algn="ctr"/>
            <a:r>
              <a:rPr lang="en-US"/>
              <a:t>Loss of blood supply (&lt; in pOBF)</a:t>
            </a:r>
          </a:p>
        </p:txBody>
      </p:sp>
      <p:sp>
        <p:nvSpPr>
          <p:cNvPr id="21" name="Rectangle 20"/>
          <p:cNvSpPr/>
          <p:nvPr/>
        </p:nvSpPr>
        <p:spPr bwMode="auto">
          <a:xfrm>
            <a:off x="2400300" y="4886793"/>
            <a:ext cx="4114800" cy="381000"/>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pPr>
              <a:defRPr/>
            </a:pPr>
            <a:endParaRPr lang="en-US">
              <a:solidFill>
                <a:schemeClr val="tx1"/>
              </a:solidFill>
            </a:endParaRPr>
          </a:p>
        </p:txBody>
      </p:sp>
      <p:sp>
        <p:nvSpPr>
          <p:cNvPr id="10266" name="TextBox 21"/>
          <p:cNvSpPr txBox="1">
            <a:spLocks noChangeArrowheads="1"/>
          </p:cNvSpPr>
          <p:nvPr/>
        </p:nvSpPr>
        <p:spPr bwMode="auto">
          <a:xfrm>
            <a:off x="2514600" y="4886325"/>
            <a:ext cx="3886200" cy="369888"/>
          </a:xfrm>
          <a:prstGeom prst="rect">
            <a:avLst/>
          </a:prstGeom>
          <a:noFill/>
          <a:ln w="9525">
            <a:noFill/>
            <a:miter lim="800000"/>
            <a:headEnd/>
            <a:tailEnd/>
          </a:ln>
        </p:spPr>
        <p:txBody>
          <a:bodyPr>
            <a:spAutoFit/>
          </a:bodyPr>
          <a:lstStyle/>
          <a:p>
            <a:pPr algn="ctr"/>
            <a:r>
              <a:rPr lang="en-US"/>
              <a:t>Ischaemia</a:t>
            </a:r>
          </a:p>
        </p:txBody>
      </p:sp>
      <p:sp>
        <p:nvSpPr>
          <p:cNvPr id="23" name="Rectangle 22"/>
          <p:cNvSpPr/>
          <p:nvPr/>
        </p:nvSpPr>
        <p:spPr bwMode="auto">
          <a:xfrm>
            <a:off x="2400300" y="5562600"/>
            <a:ext cx="4114800" cy="381000"/>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pPr>
              <a:defRPr/>
            </a:pPr>
            <a:endParaRPr lang="en-US">
              <a:solidFill>
                <a:schemeClr val="tx1"/>
              </a:solidFill>
            </a:endParaRPr>
          </a:p>
        </p:txBody>
      </p:sp>
      <p:sp>
        <p:nvSpPr>
          <p:cNvPr id="10270" name="TextBox 23"/>
          <p:cNvSpPr txBox="1">
            <a:spLocks noChangeArrowheads="1"/>
          </p:cNvSpPr>
          <p:nvPr/>
        </p:nvSpPr>
        <p:spPr bwMode="auto">
          <a:xfrm>
            <a:off x="2514600" y="5562600"/>
            <a:ext cx="3886200" cy="369888"/>
          </a:xfrm>
          <a:prstGeom prst="rect">
            <a:avLst/>
          </a:prstGeom>
          <a:noFill/>
          <a:ln w="9525">
            <a:noFill/>
            <a:miter lim="800000"/>
            <a:headEnd/>
            <a:tailEnd/>
          </a:ln>
        </p:spPr>
        <p:txBody>
          <a:bodyPr>
            <a:spAutoFit/>
          </a:bodyPr>
          <a:lstStyle/>
          <a:p>
            <a:pPr algn="ctr"/>
            <a:r>
              <a:rPr lang="en-US"/>
              <a:t>RGC cell loss</a:t>
            </a:r>
          </a:p>
        </p:txBody>
      </p:sp>
      <p:sp>
        <p:nvSpPr>
          <p:cNvPr id="26" name="Down Arrow 25"/>
          <p:cNvSpPr/>
          <p:nvPr/>
        </p:nvSpPr>
        <p:spPr bwMode="auto">
          <a:xfrm>
            <a:off x="4305300" y="1924986"/>
            <a:ext cx="304800" cy="203200"/>
          </a:xfrm>
          <a:prstGeom prst="downArrow">
            <a:avLst/>
          </a:prstGeom>
          <a:solidFill>
            <a:srgbClr val="FF990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pPr>
              <a:defRPr/>
            </a:pPr>
            <a:endParaRPr lang="en-US">
              <a:solidFill>
                <a:schemeClr val="tx1"/>
              </a:solidFill>
            </a:endParaRPr>
          </a:p>
        </p:txBody>
      </p:sp>
      <p:sp>
        <p:nvSpPr>
          <p:cNvPr id="27" name="Down Arrow 26"/>
          <p:cNvSpPr/>
          <p:nvPr/>
        </p:nvSpPr>
        <p:spPr bwMode="auto">
          <a:xfrm>
            <a:off x="4305300" y="2597045"/>
            <a:ext cx="304800" cy="203200"/>
          </a:xfrm>
          <a:prstGeom prst="downArrow">
            <a:avLst/>
          </a:prstGeom>
          <a:solidFill>
            <a:srgbClr val="FF990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pPr>
              <a:defRPr/>
            </a:pPr>
            <a:endParaRPr lang="en-US">
              <a:solidFill>
                <a:schemeClr val="tx1"/>
              </a:solidFill>
            </a:endParaRPr>
          </a:p>
        </p:txBody>
      </p:sp>
      <p:sp>
        <p:nvSpPr>
          <p:cNvPr id="28" name="Down Arrow 27"/>
          <p:cNvSpPr/>
          <p:nvPr/>
        </p:nvSpPr>
        <p:spPr bwMode="auto">
          <a:xfrm>
            <a:off x="4305300" y="3265356"/>
            <a:ext cx="304800" cy="203200"/>
          </a:xfrm>
          <a:prstGeom prst="downArrow">
            <a:avLst/>
          </a:prstGeom>
          <a:solidFill>
            <a:srgbClr val="FF990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pPr>
              <a:defRPr/>
            </a:pPr>
            <a:endParaRPr lang="en-US">
              <a:solidFill>
                <a:schemeClr val="tx1"/>
              </a:solidFill>
            </a:endParaRPr>
          </a:p>
        </p:txBody>
      </p:sp>
      <p:sp>
        <p:nvSpPr>
          <p:cNvPr id="29" name="Down Arrow 28"/>
          <p:cNvSpPr/>
          <p:nvPr/>
        </p:nvSpPr>
        <p:spPr bwMode="auto">
          <a:xfrm>
            <a:off x="4305300" y="3962399"/>
            <a:ext cx="304800" cy="203200"/>
          </a:xfrm>
          <a:prstGeom prst="downArrow">
            <a:avLst/>
          </a:prstGeom>
          <a:solidFill>
            <a:srgbClr val="FF990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pPr>
              <a:defRPr/>
            </a:pPr>
            <a:endParaRPr lang="en-US">
              <a:solidFill>
                <a:schemeClr val="tx1"/>
              </a:solidFill>
            </a:endParaRPr>
          </a:p>
        </p:txBody>
      </p:sp>
      <p:sp>
        <p:nvSpPr>
          <p:cNvPr id="30" name="Down Arrow 29"/>
          <p:cNvSpPr/>
          <p:nvPr/>
        </p:nvSpPr>
        <p:spPr bwMode="auto">
          <a:xfrm>
            <a:off x="4305300" y="4631960"/>
            <a:ext cx="304800" cy="203200"/>
          </a:xfrm>
          <a:prstGeom prst="downArrow">
            <a:avLst/>
          </a:prstGeom>
          <a:solidFill>
            <a:srgbClr val="FF990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pPr>
              <a:defRPr/>
            </a:pPr>
            <a:endParaRPr lang="en-US">
              <a:solidFill>
                <a:schemeClr val="tx1"/>
              </a:solidFill>
            </a:endParaRPr>
          </a:p>
        </p:txBody>
      </p:sp>
      <p:sp>
        <p:nvSpPr>
          <p:cNvPr id="31" name="Down Arrow 30"/>
          <p:cNvSpPr/>
          <p:nvPr/>
        </p:nvSpPr>
        <p:spPr bwMode="auto">
          <a:xfrm>
            <a:off x="4305300" y="5304019"/>
            <a:ext cx="304800" cy="203200"/>
          </a:xfrm>
          <a:prstGeom prst="downArrow">
            <a:avLst/>
          </a:prstGeom>
          <a:solidFill>
            <a:srgbClr val="FF990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pPr>
              <a:defRPr/>
            </a:pPr>
            <a:endParaRPr lang="en-US">
              <a:solidFill>
                <a:schemeClr val="tx1"/>
              </a:solidFill>
            </a:endParaRPr>
          </a:p>
        </p:txBody>
      </p:sp>
      <p:sp>
        <p:nvSpPr>
          <p:cNvPr id="24" name="TextBox 6"/>
          <p:cNvSpPr txBox="1">
            <a:spLocks noChangeArrowheads="1"/>
          </p:cNvSpPr>
          <p:nvPr/>
        </p:nvSpPr>
        <p:spPr bwMode="auto">
          <a:xfrm>
            <a:off x="3733800" y="6611779"/>
            <a:ext cx="4495800" cy="246221"/>
          </a:xfrm>
          <a:prstGeom prst="rect">
            <a:avLst/>
          </a:prstGeom>
          <a:noFill/>
          <a:ln w="9525">
            <a:noFill/>
            <a:miter lim="800000"/>
            <a:headEnd/>
            <a:tailEnd/>
          </a:ln>
        </p:spPr>
        <p:txBody>
          <a:bodyPr wrap="square">
            <a:spAutoFit/>
          </a:bodyPr>
          <a:lstStyle/>
          <a:p>
            <a:pPr algn="r"/>
            <a:r>
              <a:rPr lang="en-US" sz="1000" dirty="0"/>
              <a:t>Ref.  </a:t>
            </a:r>
            <a:r>
              <a:rPr lang="en-US" sz="1000" dirty="0" smtClean="0"/>
              <a:t>Neuroprotection </a:t>
            </a:r>
            <a:r>
              <a:rPr lang="en-US" sz="1000" dirty="0"/>
              <a:t>in  Glaucoma Ophthalmology Times. May 2007 </a:t>
            </a:r>
            <a:r>
              <a:rPr lang="en-US" sz="1000" dirty="0" smtClean="0"/>
              <a:t>Suppl</a:t>
            </a:r>
            <a:endParaRPr lang="en-US" sz="10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idx="4294967295"/>
          </p:nvPr>
        </p:nvSpPr>
        <p:spPr>
          <a:xfrm>
            <a:off x="457200" y="152400"/>
            <a:ext cx="7467600" cy="1295400"/>
          </a:xfrm>
        </p:spPr>
        <p:txBody>
          <a:bodyPr/>
          <a:lstStyle/>
          <a:p>
            <a:r>
              <a:rPr lang="en-US" sz="3200" b="1" dirty="0" smtClean="0"/>
              <a:t>How Glaucoma leads to RGC death</a:t>
            </a:r>
          </a:p>
        </p:txBody>
      </p:sp>
      <p:sp>
        <p:nvSpPr>
          <p:cNvPr id="118787" name="TextBox 6"/>
          <p:cNvSpPr txBox="1">
            <a:spLocks noChangeArrowheads="1"/>
          </p:cNvSpPr>
          <p:nvPr/>
        </p:nvSpPr>
        <p:spPr bwMode="auto">
          <a:xfrm>
            <a:off x="3733800" y="6611779"/>
            <a:ext cx="4495800" cy="246221"/>
          </a:xfrm>
          <a:prstGeom prst="rect">
            <a:avLst/>
          </a:prstGeom>
          <a:noFill/>
          <a:ln w="9525">
            <a:noFill/>
            <a:miter lim="800000"/>
            <a:headEnd/>
            <a:tailEnd/>
          </a:ln>
        </p:spPr>
        <p:txBody>
          <a:bodyPr wrap="square">
            <a:spAutoFit/>
          </a:bodyPr>
          <a:lstStyle/>
          <a:p>
            <a:pPr algn="r"/>
            <a:r>
              <a:rPr lang="en-US" sz="1000" dirty="0"/>
              <a:t>Ref.  </a:t>
            </a:r>
            <a:r>
              <a:rPr lang="en-US" sz="1000" dirty="0" smtClean="0"/>
              <a:t>Neuroprotection </a:t>
            </a:r>
            <a:r>
              <a:rPr lang="en-US" sz="1000" dirty="0"/>
              <a:t>in  Glaucoma Ophthalmology Times. May 2007 </a:t>
            </a:r>
            <a:r>
              <a:rPr lang="en-US" sz="1000" dirty="0" smtClean="0"/>
              <a:t>Suppl</a:t>
            </a:r>
            <a:endParaRPr lang="en-US" sz="1000" dirty="0"/>
          </a:p>
        </p:txBody>
      </p:sp>
      <p:sp>
        <p:nvSpPr>
          <p:cNvPr id="4" name="Rectangle 3"/>
          <p:cNvSpPr/>
          <p:nvPr/>
        </p:nvSpPr>
        <p:spPr bwMode="auto">
          <a:xfrm>
            <a:off x="1295400" y="2659145"/>
            <a:ext cx="1752600" cy="381000"/>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pPr>
              <a:defRPr/>
            </a:pPr>
            <a:endParaRPr lang="en-US">
              <a:solidFill>
                <a:schemeClr val="tx1"/>
              </a:solidFill>
            </a:endParaRPr>
          </a:p>
        </p:txBody>
      </p:sp>
      <p:sp>
        <p:nvSpPr>
          <p:cNvPr id="118791" name="TextBox 11"/>
          <p:cNvSpPr txBox="1">
            <a:spLocks noChangeArrowheads="1"/>
          </p:cNvSpPr>
          <p:nvPr/>
        </p:nvSpPr>
        <p:spPr bwMode="auto">
          <a:xfrm>
            <a:off x="1371600" y="2659063"/>
            <a:ext cx="1600200" cy="339725"/>
          </a:xfrm>
          <a:prstGeom prst="rect">
            <a:avLst/>
          </a:prstGeom>
          <a:noFill/>
          <a:ln w="9525">
            <a:noFill/>
            <a:miter lim="800000"/>
            <a:headEnd/>
            <a:tailEnd/>
          </a:ln>
        </p:spPr>
        <p:txBody>
          <a:bodyPr>
            <a:spAutoFit/>
          </a:bodyPr>
          <a:lstStyle/>
          <a:p>
            <a:pPr algn="ctr"/>
            <a:r>
              <a:rPr lang="en-US" sz="1600"/>
              <a:t>IOP</a:t>
            </a:r>
          </a:p>
        </p:txBody>
      </p:sp>
      <p:sp>
        <p:nvSpPr>
          <p:cNvPr id="12" name="Rectangle 11"/>
          <p:cNvSpPr/>
          <p:nvPr/>
        </p:nvSpPr>
        <p:spPr bwMode="auto">
          <a:xfrm>
            <a:off x="1295400" y="3344945"/>
            <a:ext cx="1752600" cy="381000"/>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pPr>
              <a:defRPr/>
            </a:pPr>
            <a:endParaRPr lang="en-US">
              <a:solidFill>
                <a:schemeClr val="tx1"/>
              </a:solidFill>
            </a:endParaRPr>
          </a:p>
        </p:txBody>
      </p:sp>
      <p:sp>
        <p:nvSpPr>
          <p:cNvPr id="118795" name="TextBox 11"/>
          <p:cNvSpPr txBox="1">
            <a:spLocks noChangeArrowheads="1"/>
          </p:cNvSpPr>
          <p:nvPr/>
        </p:nvSpPr>
        <p:spPr bwMode="auto">
          <a:xfrm>
            <a:off x="1371600" y="3344863"/>
            <a:ext cx="1600200" cy="339725"/>
          </a:xfrm>
          <a:prstGeom prst="rect">
            <a:avLst/>
          </a:prstGeom>
          <a:noFill/>
          <a:ln w="9525">
            <a:noFill/>
            <a:miter lim="800000"/>
            <a:headEnd/>
            <a:tailEnd/>
          </a:ln>
        </p:spPr>
        <p:txBody>
          <a:bodyPr>
            <a:spAutoFit/>
          </a:bodyPr>
          <a:lstStyle/>
          <a:p>
            <a:pPr algn="ctr"/>
            <a:r>
              <a:rPr lang="en-US" sz="1600"/>
              <a:t>Ischemia</a:t>
            </a:r>
          </a:p>
        </p:txBody>
      </p:sp>
      <p:sp>
        <p:nvSpPr>
          <p:cNvPr id="14" name="Rectangle 13"/>
          <p:cNvSpPr/>
          <p:nvPr/>
        </p:nvSpPr>
        <p:spPr bwMode="auto">
          <a:xfrm>
            <a:off x="1295400" y="4030745"/>
            <a:ext cx="1752600" cy="381000"/>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pPr>
              <a:defRPr/>
            </a:pPr>
            <a:endParaRPr lang="en-US">
              <a:solidFill>
                <a:schemeClr val="tx1"/>
              </a:solidFill>
            </a:endParaRPr>
          </a:p>
        </p:txBody>
      </p:sp>
      <p:sp>
        <p:nvSpPr>
          <p:cNvPr id="118799" name="TextBox 11"/>
          <p:cNvSpPr txBox="1">
            <a:spLocks noChangeArrowheads="1"/>
          </p:cNvSpPr>
          <p:nvPr/>
        </p:nvSpPr>
        <p:spPr bwMode="auto">
          <a:xfrm>
            <a:off x="1371600" y="4030663"/>
            <a:ext cx="1600200" cy="339725"/>
          </a:xfrm>
          <a:prstGeom prst="rect">
            <a:avLst/>
          </a:prstGeom>
          <a:noFill/>
          <a:ln w="9525">
            <a:noFill/>
            <a:miter lim="800000"/>
            <a:headEnd/>
            <a:tailEnd/>
          </a:ln>
        </p:spPr>
        <p:txBody>
          <a:bodyPr>
            <a:spAutoFit/>
          </a:bodyPr>
          <a:lstStyle/>
          <a:p>
            <a:pPr algn="ctr"/>
            <a:r>
              <a:rPr lang="en-US" sz="1600"/>
              <a:t>Genetics</a:t>
            </a:r>
          </a:p>
        </p:txBody>
      </p:sp>
      <p:sp>
        <p:nvSpPr>
          <p:cNvPr id="16" name="Rectangle 15"/>
          <p:cNvSpPr/>
          <p:nvPr/>
        </p:nvSpPr>
        <p:spPr bwMode="auto">
          <a:xfrm>
            <a:off x="1295400" y="4717197"/>
            <a:ext cx="1752600" cy="381000"/>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pPr>
              <a:defRPr/>
            </a:pPr>
            <a:endParaRPr lang="en-US">
              <a:solidFill>
                <a:schemeClr val="tx1"/>
              </a:solidFill>
            </a:endParaRPr>
          </a:p>
        </p:txBody>
      </p:sp>
      <p:sp>
        <p:nvSpPr>
          <p:cNvPr id="118803" name="TextBox 11"/>
          <p:cNvSpPr txBox="1">
            <a:spLocks noChangeArrowheads="1"/>
          </p:cNvSpPr>
          <p:nvPr/>
        </p:nvSpPr>
        <p:spPr bwMode="auto">
          <a:xfrm>
            <a:off x="1371600" y="4718050"/>
            <a:ext cx="1600200" cy="338138"/>
          </a:xfrm>
          <a:prstGeom prst="rect">
            <a:avLst/>
          </a:prstGeom>
          <a:noFill/>
          <a:ln w="9525">
            <a:noFill/>
            <a:miter lim="800000"/>
            <a:headEnd/>
            <a:tailEnd/>
          </a:ln>
        </p:spPr>
        <p:txBody>
          <a:bodyPr>
            <a:spAutoFit/>
          </a:bodyPr>
          <a:lstStyle/>
          <a:p>
            <a:pPr algn="ctr"/>
            <a:r>
              <a:rPr lang="en-US" sz="1600"/>
              <a:t>Others</a:t>
            </a:r>
          </a:p>
        </p:txBody>
      </p:sp>
      <p:sp>
        <p:nvSpPr>
          <p:cNvPr id="18" name="Rectangle 17"/>
          <p:cNvSpPr/>
          <p:nvPr/>
        </p:nvSpPr>
        <p:spPr bwMode="auto">
          <a:xfrm>
            <a:off x="1295400" y="5402345"/>
            <a:ext cx="1752600" cy="610252"/>
          </a:xfrm>
          <a:prstGeom prst="rect">
            <a:avLst/>
          </a:prstGeom>
          <a:solidFill>
            <a:srgbClr val="C0000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pPr>
              <a:defRPr/>
            </a:pPr>
            <a:endParaRPr lang="en-US">
              <a:solidFill>
                <a:schemeClr val="tx1"/>
              </a:solidFill>
            </a:endParaRPr>
          </a:p>
        </p:txBody>
      </p:sp>
      <p:sp>
        <p:nvSpPr>
          <p:cNvPr id="118807" name="TextBox 11"/>
          <p:cNvSpPr txBox="1">
            <a:spLocks noChangeArrowheads="1"/>
          </p:cNvSpPr>
          <p:nvPr/>
        </p:nvSpPr>
        <p:spPr bwMode="auto">
          <a:xfrm>
            <a:off x="1371600" y="5402263"/>
            <a:ext cx="1600200" cy="585787"/>
          </a:xfrm>
          <a:prstGeom prst="rect">
            <a:avLst/>
          </a:prstGeom>
          <a:noFill/>
          <a:ln w="9525">
            <a:noFill/>
            <a:miter lim="800000"/>
            <a:headEnd/>
            <a:tailEnd/>
          </a:ln>
        </p:spPr>
        <p:txBody>
          <a:bodyPr>
            <a:spAutoFit/>
          </a:bodyPr>
          <a:lstStyle/>
          <a:p>
            <a:pPr algn="ctr"/>
            <a:r>
              <a:rPr lang="en-US" sz="1600"/>
              <a:t>RISK FACTORS</a:t>
            </a:r>
          </a:p>
        </p:txBody>
      </p:sp>
      <p:cxnSp>
        <p:nvCxnSpPr>
          <p:cNvPr id="118808" name="Straight Connector 20"/>
          <p:cNvCxnSpPr>
            <a:cxnSpLocks noChangeShapeType="1"/>
          </p:cNvCxnSpPr>
          <p:nvPr/>
        </p:nvCxnSpPr>
        <p:spPr bwMode="auto">
          <a:xfrm>
            <a:off x="3048000" y="2811463"/>
            <a:ext cx="609600" cy="1587"/>
          </a:xfrm>
          <a:prstGeom prst="line">
            <a:avLst/>
          </a:prstGeom>
          <a:noFill/>
          <a:ln w="9525" algn="ctr">
            <a:solidFill>
              <a:schemeClr val="tx1"/>
            </a:solidFill>
            <a:round/>
            <a:headEnd/>
            <a:tailEnd/>
          </a:ln>
        </p:spPr>
      </p:cxnSp>
      <p:cxnSp>
        <p:nvCxnSpPr>
          <p:cNvPr id="118809" name="Straight Connector 21"/>
          <p:cNvCxnSpPr>
            <a:cxnSpLocks noChangeShapeType="1"/>
          </p:cNvCxnSpPr>
          <p:nvPr/>
        </p:nvCxnSpPr>
        <p:spPr bwMode="auto">
          <a:xfrm>
            <a:off x="3048000" y="3497263"/>
            <a:ext cx="609600" cy="1587"/>
          </a:xfrm>
          <a:prstGeom prst="line">
            <a:avLst/>
          </a:prstGeom>
          <a:noFill/>
          <a:ln w="9525" algn="ctr">
            <a:solidFill>
              <a:schemeClr val="tx1"/>
            </a:solidFill>
            <a:round/>
            <a:headEnd/>
            <a:tailEnd/>
          </a:ln>
        </p:spPr>
      </p:cxnSp>
      <p:cxnSp>
        <p:nvCxnSpPr>
          <p:cNvPr id="118810" name="Straight Connector 22"/>
          <p:cNvCxnSpPr>
            <a:cxnSpLocks noChangeShapeType="1"/>
          </p:cNvCxnSpPr>
          <p:nvPr/>
        </p:nvCxnSpPr>
        <p:spPr bwMode="auto">
          <a:xfrm>
            <a:off x="3048000" y="4183063"/>
            <a:ext cx="609600" cy="1587"/>
          </a:xfrm>
          <a:prstGeom prst="line">
            <a:avLst/>
          </a:prstGeom>
          <a:noFill/>
          <a:ln w="9525" algn="ctr">
            <a:solidFill>
              <a:schemeClr val="tx1"/>
            </a:solidFill>
            <a:round/>
            <a:headEnd/>
            <a:tailEnd/>
          </a:ln>
        </p:spPr>
      </p:cxnSp>
      <p:cxnSp>
        <p:nvCxnSpPr>
          <p:cNvPr id="118811" name="Straight Connector 23"/>
          <p:cNvCxnSpPr>
            <a:cxnSpLocks noChangeShapeType="1"/>
          </p:cNvCxnSpPr>
          <p:nvPr/>
        </p:nvCxnSpPr>
        <p:spPr bwMode="auto">
          <a:xfrm>
            <a:off x="3048000" y="4868863"/>
            <a:ext cx="609600" cy="1587"/>
          </a:xfrm>
          <a:prstGeom prst="line">
            <a:avLst/>
          </a:prstGeom>
          <a:noFill/>
          <a:ln w="9525" algn="ctr">
            <a:solidFill>
              <a:schemeClr val="tx1"/>
            </a:solidFill>
            <a:round/>
            <a:headEnd/>
            <a:tailEnd/>
          </a:ln>
        </p:spPr>
      </p:cxnSp>
      <p:cxnSp>
        <p:nvCxnSpPr>
          <p:cNvPr id="118812" name="Straight Connector 25"/>
          <p:cNvCxnSpPr>
            <a:cxnSpLocks noChangeShapeType="1"/>
          </p:cNvCxnSpPr>
          <p:nvPr/>
        </p:nvCxnSpPr>
        <p:spPr bwMode="auto">
          <a:xfrm rot="5400000">
            <a:off x="2628901" y="3840162"/>
            <a:ext cx="2057400" cy="3175"/>
          </a:xfrm>
          <a:prstGeom prst="line">
            <a:avLst/>
          </a:prstGeom>
          <a:noFill/>
          <a:ln w="9525" algn="ctr">
            <a:solidFill>
              <a:schemeClr val="tx1"/>
            </a:solidFill>
            <a:round/>
            <a:headEnd/>
            <a:tailEnd/>
          </a:ln>
        </p:spPr>
      </p:cxnSp>
      <p:cxnSp>
        <p:nvCxnSpPr>
          <p:cNvPr id="118813" name="Straight Connector 27"/>
          <p:cNvCxnSpPr>
            <a:cxnSpLocks noChangeShapeType="1"/>
          </p:cNvCxnSpPr>
          <p:nvPr/>
        </p:nvCxnSpPr>
        <p:spPr bwMode="auto">
          <a:xfrm>
            <a:off x="3657600" y="3802063"/>
            <a:ext cx="381000" cy="1587"/>
          </a:xfrm>
          <a:prstGeom prst="line">
            <a:avLst/>
          </a:prstGeom>
          <a:noFill/>
          <a:ln w="9525" algn="ctr">
            <a:solidFill>
              <a:schemeClr val="tx1"/>
            </a:solidFill>
            <a:round/>
            <a:headEnd/>
            <a:tailEnd type="triangle" w="med" len="med"/>
          </a:ln>
        </p:spPr>
      </p:cxnSp>
      <p:sp>
        <p:nvSpPr>
          <p:cNvPr id="30" name="Rectangle 29"/>
          <p:cNvSpPr/>
          <p:nvPr/>
        </p:nvSpPr>
        <p:spPr bwMode="auto">
          <a:xfrm>
            <a:off x="4114800" y="3573545"/>
            <a:ext cx="1752600" cy="610252"/>
          </a:xfrm>
          <a:prstGeom prst="rect">
            <a:avLst/>
          </a:prstGeom>
          <a:solidFill>
            <a:srgbClr val="6A024F"/>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pPr>
              <a:defRPr/>
            </a:pPr>
            <a:endParaRPr lang="en-US">
              <a:solidFill>
                <a:schemeClr val="tx1"/>
              </a:solidFill>
            </a:endParaRPr>
          </a:p>
        </p:txBody>
      </p:sp>
      <p:sp>
        <p:nvSpPr>
          <p:cNvPr id="118817" name="TextBox 11"/>
          <p:cNvSpPr txBox="1">
            <a:spLocks noChangeArrowheads="1"/>
          </p:cNvSpPr>
          <p:nvPr/>
        </p:nvSpPr>
        <p:spPr bwMode="auto">
          <a:xfrm>
            <a:off x="4191000" y="3573463"/>
            <a:ext cx="1600200" cy="585787"/>
          </a:xfrm>
          <a:prstGeom prst="rect">
            <a:avLst/>
          </a:prstGeom>
          <a:noFill/>
          <a:ln w="9525">
            <a:noFill/>
            <a:miter lim="800000"/>
            <a:headEnd/>
            <a:tailEnd/>
          </a:ln>
        </p:spPr>
        <p:txBody>
          <a:bodyPr>
            <a:spAutoFit/>
          </a:bodyPr>
          <a:lstStyle/>
          <a:p>
            <a:pPr algn="ctr"/>
            <a:r>
              <a:rPr lang="en-US" sz="1600"/>
              <a:t>Optic Nerve Injury</a:t>
            </a:r>
          </a:p>
        </p:txBody>
      </p:sp>
      <p:sp>
        <p:nvSpPr>
          <p:cNvPr id="32" name="Rectangle 31"/>
          <p:cNvSpPr/>
          <p:nvPr/>
        </p:nvSpPr>
        <p:spPr bwMode="auto">
          <a:xfrm>
            <a:off x="4114800" y="5402345"/>
            <a:ext cx="1752600" cy="610252"/>
          </a:xfrm>
          <a:prstGeom prst="rect">
            <a:avLst/>
          </a:prstGeom>
          <a:solidFill>
            <a:srgbClr val="C0000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pPr>
              <a:defRPr/>
            </a:pPr>
            <a:endParaRPr lang="en-US">
              <a:solidFill>
                <a:schemeClr val="tx1"/>
              </a:solidFill>
            </a:endParaRPr>
          </a:p>
        </p:txBody>
      </p:sp>
      <p:sp>
        <p:nvSpPr>
          <p:cNvPr id="118821" name="TextBox 11"/>
          <p:cNvSpPr txBox="1">
            <a:spLocks noChangeArrowheads="1"/>
          </p:cNvSpPr>
          <p:nvPr/>
        </p:nvSpPr>
        <p:spPr bwMode="auto">
          <a:xfrm>
            <a:off x="4191000" y="5402263"/>
            <a:ext cx="1600200" cy="585787"/>
          </a:xfrm>
          <a:prstGeom prst="rect">
            <a:avLst/>
          </a:prstGeom>
          <a:noFill/>
          <a:ln w="9525">
            <a:noFill/>
            <a:miter lim="800000"/>
            <a:headEnd/>
            <a:tailEnd/>
          </a:ln>
        </p:spPr>
        <p:txBody>
          <a:bodyPr>
            <a:spAutoFit/>
          </a:bodyPr>
          <a:lstStyle/>
          <a:p>
            <a:pPr algn="ctr"/>
            <a:r>
              <a:rPr lang="en-US" sz="1600"/>
              <a:t>OPTIC NEUROPATHY</a:t>
            </a:r>
          </a:p>
        </p:txBody>
      </p:sp>
      <p:sp>
        <p:nvSpPr>
          <p:cNvPr id="34" name="Rectangle 33"/>
          <p:cNvSpPr/>
          <p:nvPr/>
        </p:nvSpPr>
        <p:spPr bwMode="auto">
          <a:xfrm>
            <a:off x="6553200" y="3421797"/>
            <a:ext cx="2209800" cy="913748"/>
          </a:xfrm>
          <a:prstGeom prst="rect">
            <a:avLst/>
          </a:prstGeom>
          <a:solidFill>
            <a:srgbClr val="6A024F"/>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pPr>
              <a:defRPr/>
            </a:pPr>
            <a:endParaRPr lang="en-US">
              <a:solidFill>
                <a:schemeClr val="tx1"/>
              </a:solidFill>
            </a:endParaRPr>
          </a:p>
        </p:txBody>
      </p:sp>
      <p:sp>
        <p:nvSpPr>
          <p:cNvPr id="118825" name="TextBox 11"/>
          <p:cNvSpPr txBox="1">
            <a:spLocks noChangeArrowheads="1"/>
          </p:cNvSpPr>
          <p:nvPr/>
        </p:nvSpPr>
        <p:spPr bwMode="auto">
          <a:xfrm>
            <a:off x="6629400" y="3505200"/>
            <a:ext cx="2057400" cy="830263"/>
          </a:xfrm>
          <a:prstGeom prst="rect">
            <a:avLst/>
          </a:prstGeom>
          <a:noFill/>
          <a:ln w="9525">
            <a:noFill/>
            <a:miter lim="800000"/>
            <a:headEnd/>
            <a:tailEnd/>
          </a:ln>
        </p:spPr>
        <p:txBody>
          <a:bodyPr>
            <a:spAutoFit/>
          </a:bodyPr>
          <a:lstStyle/>
          <a:p>
            <a:pPr algn="ctr"/>
            <a:r>
              <a:rPr lang="en-US" sz="1600"/>
              <a:t>Irreversible Death of Retinal Ganglion Cells</a:t>
            </a:r>
          </a:p>
        </p:txBody>
      </p:sp>
      <p:cxnSp>
        <p:nvCxnSpPr>
          <p:cNvPr id="118826" name="Straight Connector 35"/>
          <p:cNvCxnSpPr>
            <a:cxnSpLocks noChangeShapeType="1"/>
          </p:cNvCxnSpPr>
          <p:nvPr/>
        </p:nvCxnSpPr>
        <p:spPr bwMode="auto">
          <a:xfrm>
            <a:off x="5867400" y="3802063"/>
            <a:ext cx="612775" cy="1587"/>
          </a:xfrm>
          <a:prstGeom prst="line">
            <a:avLst/>
          </a:prstGeom>
          <a:noFill/>
          <a:ln w="9525" algn="ctr">
            <a:solidFill>
              <a:schemeClr val="tx1"/>
            </a:solidFill>
            <a:round/>
            <a:headEnd/>
            <a:tailEnd type="triangle" w="med" len="med"/>
          </a:ln>
        </p:spPr>
      </p:cxnSp>
      <p:sp>
        <p:nvSpPr>
          <p:cNvPr id="37" name="Rectangle 36"/>
          <p:cNvSpPr/>
          <p:nvPr/>
        </p:nvSpPr>
        <p:spPr bwMode="auto">
          <a:xfrm>
            <a:off x="6781800" y="5402345"/>
            <a:ext cx="1752600" cy="610252"/>
          </a:xfrm>
          <a:prstGeom prst="rect">
            <a:avLst/>
          </a:prstGeom>
          <a:solidFill>
            <a:srgbClr val="C0000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pPr>
              <a:defRPr/>
            </a:pPr>
            <a:endParaRPr lang="en-US">
              <a:solidFill>
                <a:schemeClr val="tx1"/>
              </a:solidFill>
            </a:endParaRPr>
          </a:p>
        </p:txBody>
      </p:sp>
      <p:sp>
        <p:nvSpPr>
          <p:cNvPr id="118830" name="TextBox 11"/>
          <p:cNvSpPr txBox="1">
            <a:spLocks noChangeArrowheads="1"/>
          </p:cNvSpPr>
          <p:nvPr/>
        </p:nvSpPr>
        <p:spPr bwMode="auto">
          <a:xfrm>
            <a:off x="6858000" y="5402263"/>
            <a:ext cx="1600200" cy="585787"/>
          </a:xfrm>
          <a:prstGeom prst="rect">
            <a:avLst/>
          </a:prstGeom>
          <a:noFill/>
          <a:ln w="9525">
            <a:noFill/>
            <a:miter lim="800000"/>
            <a:headEnd/>
            <a:tailEnd/>
          </a:ln>
        </p:spPr>
        <p:txBody>
          <a:bodyPr>
            <a:spAutoFit/>
          </a:bodyPr>
          <a:lstStyle/>
          <a:p>
            <a:pPr algn="ctr"/>
            <a:r>
              <a:rPr lang="en-US" sz="1600"/>
              <a:t>NEURONAL DEATH</a:t>
            </a:r>
          </a:p>
        </p:txBody>
      </p:sp>
      <p:sp>
        <p:nvSpPr>
          <p:cNvPr id="39" name="Oval 38"/>
          <p:cNvSpPr/>
          <p:nvPr/>
        </p:nvSpPr>
        <p:spPr bwMode="auto">
          <a:xfrm>
            <a:off x="2590800" y="1752600"/>
            <a:ext cx="1524000" cy="685800"/>
          </a:xfrm>
          <a:prstGeom prst="ellipse">
            <a:avLst/>
          </a:prstGeom>
          <a:solidFill>
            <a:schemeClr val="accent1"/>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defRPr/>
            </a:pPr>
            <a:r>
              <a:rPr lang="en-US" sz="1400" b="1" dirty="0"/>
              <a:t>Pressure Lowering</a:t>
            </a:r>
          </a:p>
        </p:txBody>
      </p:sp>
      <p:grpSp>
        <p:nvGrpSpPr>
          <p:cNvPr id="2" name="Group 43"/>
          <p:cNvGrpSpPr>
            <a:grpSpLocks/>
          </p:cNvGrpSpPr>
          <p:nvPr/>
        </p:nvGrpSpPr>
        <p:grpSpPr bwMode="auto">
          <a:xfrm>
            <a:off x="3276600" y="2438400"/>
            <a:ext cx="152400" cy="381000"/>
            <a:chOff x="3276600" y="2362994"/>
            <a:chExt cx="152400" cy="381794"/>
          </a:xfrm>
        </p:grpSpPr>
        <p:cxnSp>
          <p:nvCxnSpPr>
            <p:cNvPr id="118835" name="Straight Connector 40"/>
            <p:cNvCxnSpPr>
              <a:cxnSpLocks noChangeShapeType="1"/>
            </p:cNvCxnSpPr>
            <p:nvPr/>
          </p:nvCxnSpPr>
          <p:spPr bwMode="auto">
            <a:xfrm rot="5400000">
              <a:off x="3162300" y="2552700"/>
              <a:ext cx="381000" cy="1588"/>
            </a:xfrm>
            <a:prstGeom prst="line">
              <a:avLst/>
            </a:prstGeom>
            <a:noFill/>
            <a:ln w="9525" algn="ctr">
              <a:solidFill>
                <a:schemeClr val="tx1"/>
              </a:solidFill>
              <a:round/>
              <a:headEnd/>
              <a:tailEnd/>
            </a:ln>
          </p:spPr>
        </p:cxnSp>
        <p:cxnSp>
          <p:nvCxnSpPr>
            <p:cNvPr id="118836" name="Straight Connector 42"/>
            <p:cNvCxnSpPr>
              <a:cxnSpLocks noChangeShapeType="1"/>
            </p:cNvCxnSpPr>
            <p:nvPr/>
          </p:nvCxnSpPr>
          <p:spPr bwMode="auto">
            <a:xfrm>
              <a:off x="3276600" y="2743200"/>
              <a:ext cx="152400" cy="1588"/>
            </a:xfrm>
            <a:prstGeom prst="line">
              <a:avLst/>
            </a:prstGeom>
            <a:noFill/>
            <a:ln w="9525" algn="ctr">
              <a:solidFill>
                <a:schemeClr val="tx1"/>
              </a:solidFill>
              <a:round/>
              <a:headEnd/>
              <a:tailEnd/>
            </a:ln>
          </p:spPr>
        </p:cxnSp>
      </p:grpSp>
      <p:sp>
        <p:nvSpPr>
          <p:cNvPr id="49" name="Oval 48"/>
          <p:cNvSpPr/>
          <p:nvPr/>
        </p:nvSpPr>
        <p:spPr bwMode="auto">
          <a:xfrm>
            <a:off x="4876800" y="2743200"/>
            <a:ext cx="2362200" cy="685800"/>
          </a:xfrm>
          <a:prstGeom prst="ellipse">
            <a:avLst/>
          </a:prstGeom>
          <a:solidFill>
            <a:schemeClr val="accent1"/>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defRPr/>
            </a:pPr>
            <a:r>
              <a:rPr lang="en-US" sz="1400" b="1" dirty="0"/>
              <a:t>Neuro-protection</a:t>
            </a:r>
          </a:p>
        </p:txBody>
      </p:sp>
      <p:grpSp>
        <p:nvGrpSpPr>
          <p:cNvPr id="3" name="Group 49"/>
          <p:cNvGrpSpPr>
            <a:grpSpLocks/>
          </p:cNvGrpSpPr>
          <p:nvPr/>
        </p:nvGrpSpPr>
        <p:grpSpPr bwMode="auto">
          <a:xfrm>
            <a:off x="6096000" y="3429000"/>
            <a:ext cx="152400" cy="381000"/>
            <a:chOff x="3276600" y="2362994"/>
            <a:chExt cx="152400" cy="381794"/>
          </a:xfrm>
        </p:grpSpPr>
        <p:cxnSp>
          <p:nvCxnSpPr>
            <p:cNvPr id="118841" name="Straight Connector 50"/>
            <p:cNvCxnSpPr>
              <a:cxnSpLocks noChangeShapeType="1"/>
            </p:cNvCxnSpPr>
            <p:nvPr/>
          </p:nvCxnSpPr>
          <p:spPr bwMode="auto">
            <a:xfrm rot="5400000">
              <a:off x="3162300" y="2552700"/>
              <a:ext cx="381000" cy="1588"/>
            </a:xfrm>
            <a:prstGeom prst="line">
              <a:avLst/>
            </a:prstGeom>
            <a:noFill/>
            <a:ln w="9525" algn="ctr">
              <a:solidFill>
                <a:schemeClr val="tx1"/>
              </a:solidFill>
              <a:round/>
              <a:headEnd/>
              <a:tailEnd/>
            </a:ln>
          </p:spPr>
        </p:cxnSp>
        <p:cxnSp>
          <p:nvCxnSpPr>
            <p:cNvPr id="118842" name="Straight Connector 51"/>
            <p:cNvCxnSpPr>
              <a:cxnSpLocks noChangeShapeType="1"/>
            </p:cNvCxnSpPr>
            <p:nvPr/>
          </p:nvCxnSpPr>
          <p:spPr bwMode="auto">
            <a:xfrm>
              <a:off x="3276600" y="2743200"/>
              <a:ext cx="152400" cy="1588"/>
            </a:xfrm>
            <a:prstGeom prst="line">
              <a:avLst/>
            </a:prstGeom>
            <a:noFill/>
            <a:ln w="9525" algn="ctr">
              <a:solidFill>
                <a:schemeClr val="tx1"/>
              </a:solidFill>
              <a:round/>
              <a:headEnd/>
              <a:tailEnd/>
            </a:ln>
          </p:spPr>
        </p:cxnSp>
      </p:gr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ctrTitle"/>
          </p:nvPr>
        </p:nvSpPr>
        <p:spPr>
          <a:xfrm>
            <a:off x="1600200" y="152400"/>
            <a:ext cx="6629400" cy="457200"/>
          </a:xfrm>
        </p:spPr>
        <p:txBody>
          <a:bodyPr/>
          <a:lstStyle/>
          <a:p>
            <a:r>
              <a:rPr lang="en-US" sz="3300" dirty="0" smtClean="0"/>
              <a:t>GLAUCOMA : CLASSIFICATION</a:t>
            </a:r>
          </a:p>
        </p:txBody>
      </p:sp>
      <p:sp>
        <p:nvSpPr>
          <p:cNvPr id="219139" name="Rectangle 3"/>
          <p:cNvSpPr>
            <a:spLocks noGrp="1" noChangeArrowheads="1"/>
          </p:cNvSpPr>
          <p:nvPr>
            <p:ph type="subTitle" idx="1"/>
          </p:nvPr>
        </p:nvSpPr>
        <p:spPr>
          <a:xfrm>
            <a:off x="533400" y="1524000"/>
            <a:ext cx="8153400" cy="5105400"/>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lstStyle/>
          <a:p>
            <a:pPr>
              <a:lnSpc>
                <a:spcPct val="90000"/>
              </a:lnSpc>
            </a:pPr>
            <a:endParaRPr lang="en-US" sz="2000" dirty="0" smtClean="0"/>
          </a:p>
          <a:p>
            <a:pPr algn="l">
              <a:lnSpc>
                <a:spcPct val="50000"/>
              </a:lnSpc>
            </a:pPr>
            <a:r>
              <a:rPr lang="en-US" sz="2000" b="1" dirty="0" smtClean="0">
                <a:solidFill>
                  <a:schemeClr val="tx1"/>
                </a:solidFill>
              </a:rPr>
              <a:t>Congenital					Acquired</a:t>
            </a:r>
          </a:p>
          <a:p>
            <a:pPr algn="l">
              <a:lnSpc>
                <a:spcPct val="90000"/>
              </a:lnSpc>
            </a:pPr>
            <a:r>
              <a:rPr lang="en-US" sz="2000" b="1" dirty="0" smtClean="0">
                <a:solidFill>
                  <a:schemeClr val="tx1"/>
                </a:solidFill>
              </a:rPr>
              <a:t>(Buphthalmos)</a:t>
            </a:r>
          </a:p>
          <a:p>
            <a:pPr algn="l">
              <a:lnSpc>
                <a:spcPct val="90000"/>
              </a:lnSpc>
            </a:pPr>
            <a:r>
              <a:rPr lang="en-US" sz="2000" dirty="0" smtClean="0"/>
              <a:t>				</a:t>
            </a:r>
          </a:p>
          <a:p>
            <a:pPr algn="l">
              <a:lnSpc>
                <a:spcPct val="90000"/>
              </a:lnSpc>
            </a:pPr>
            <a:r>
              <a:rPr lang="en-US" sz="2000" dirty="0" smtClean="0"/>
              <a:t>                                                </a:t>
            </a:r>
            <a:r>
              <a:rPr lang="en-US" sz="2000" b="1" dirty="0" smtClean="0">
                <a:solidFill>
                  <a:schemeClr val="tx1"/>
                </a:solidFill>
              </a:rPr>
              <a:t>Primary	               Secondary</a:t>
            </a:r>
          </a:p>
          <a:p>
            <a:pPr algn="l">
              <a:lnSpc>
                <a:spcPct val="90000"/>
              </a:lnSpc>
            </a:pPr>
            <a:endParaRPr lang="en-US" sz="2000" dirty="0" smtClean="0"/>
          </a:p>
          <a:p>
            <a:pPr algn="l">
              <a:lnSpc>
                <a:spcPct val="90000"/>
              </a:lnSpc>
            </a:pPr>
            <a:r>
              <a:rPr lang="en-US" sz="2000" dirty="0" smtClean="0"/>
              <a:t>			</a:t>
            </a:r>
            <a:r>
              <a:rPr lang="en-US" sz="2000" b="1" dirty="0" smtClean="0">
                <a:solidFill>
                  <a:schemeClr val="tx1"/>
                </a:solidFill>
              </a:rPr>
              <a:t>Open angle	</a:t>
            </a:r>
            <a:r>
              <a:rPr lang="en-US" sz="2000" dirty="0" smtClean="0"/>
              <a:t>	</a:t>
            </a:r>
            <a:r>
              <a:rPr lang="en-US" sz="2000" b="1" dirty="0" smtClean="0">
                <a:solidFill>
                  <a:schemeClr val="tx1"/>
                </a:solidFill>
              </a:rPr>
              <a:t>Primary angle						          closure glaucoma</a:t>
            </a:r>
          </a:p>
          <a:p>
            <a:pPr algn="l">
              <a:lnSpc>
                <a:spcPct val="90000"/>
              </a:lnSpc>
            </a:pPr>
            <a:endParaRPr lang="en-US" sz="2000" dirty="0" smtClean="0"/>
          </a:p>
          <a:p>
            <a:pPr algn="l">
              <a:lnSpc>
                <a:spcPct val="90000"/>
              </a:lnSpc>
            </a:pPr>
            <a:r>
              <a:rPr lang="en-US" sz="2000" dirty="0" smtClean="0"/>
              <a:t>	</a:t>
            </a:r>
            <a:r>
              <a:rPr lang="en-US" sz="2000" b="1" dirty="0" smtClean="0">
                <a:solidFill>
                  <a:schemeClr val="tx1"/>
                </a:solidFill>
              </a:rPr>
              <a:t>Primary open angle		Normal Tension 		 glaucoma (POAG) 		glaucoma/Normal </a:t>
            </a:r>
          </a:p>
          <a:p>
            <a:pPr algn="l">
              <a:lnSpc>
                <a:spcPct val="90000"/>
              </a:lnSpc>
            </a:pPr>
            <a:r>
              <a:rPr lang="en-US" sz="2000" b="1" dirty="0" smtClean="0">
                <a:solidFill>
                  <a:schemeClr val="tx1"/>
                </a:solidFill>
              </a:rPr>
              <a:t>					Pressure glaucoma 					(NTG/NPG)</a:t>
            </a:r>
          </a:p>
          <a:p>
            <a:pPr algn="l">
              <a:lnSpc>
                <a:spcPct val="90000"/>
              </a:lnSpc>
            </a:pPr>
            <a:r>
              <a:rPr lang="en-US" sz="2000" b="1" dirty="0" smtClean="0">
                <a:solidFill>
                  <a:schemeClr val="tx1"/>
                </a:solidFill>
              </a:rPr>
              <a:t>	</a:t>
            </a:r>
          </a:p>
        </p:txBody>
      </p:sp>
      <p:sp>
        <p:nvSpPr>
          <p:cNvPr id="219140" name="Line 4"/>
          <p:cNvSpPr>
            <a:spLocks noChangeShapeType="1"/>
          </p:cNvSpPr>
          <p:nvPr/>
        </p:nvSpPr>
        <p:spPr bwMode="auto">
          <a:xfrm>
            <a:off x="1447800" y="1447800"/>
            <a:ext cx="5257800" cy="0"/>
          </a:xfrm>
          <a:prstGeom prst="line">
            <a:avLst/>
          </a:prstGeom>
          <a:noFill/>
          <a:ln w="38100">
            <a:solidFill>
              <a:schemeClr val="tx1"/>
            </a:solidFill>
            <a:round/>
            <a:headEnd/>
            <a:tailEnd/>
          </a:ln>
          <a:effectLst/>
        </p:spPr>
        <p:txBody>
          <a:bodyPr/>
          <a:lstStyle/>
          <a:p>
            <a:endParaRPr lang="en-US" dirty="0"/>
          </a:p>
        </p:txBody>
      </p:sp>
      <p:sp>
        <p:nvSpPr>
          <p:cNvPr id="219141" name="Line 5"/>
          <p:cNvSpPr>
            <a:spLocks noChangeShapeType="1"/>
          </p:cNvSpPr>
          <p:nvPr/>
        </p:nvSpPr>
        <p:spPr bwMode="auto">
          <a:xfrm>
            <a:off x="1447800" y="1447800"/>
            <a:ext cx="0" cy="381000"/>
          </a:xfrm>
          <a:prstGeom prst="line">
            <a:avLst/>
          </a:prstGeom>
          <a:noFill/>
          <a:ln w="38100">
            <a:solidFill>
              <a:schemeClr val="tx1"/>
            </a:solidFill>
            <a:round/>
            <a:headEnd/>
            <a:tailEnd type="triangle" w="med" len="med"/>
          </a:ln>
          <a:effectLst/>
        </p:spPr>
        <p:txBody>
          <a:bodyPr/>
          <a:lstStyle/>
          <a:p>
            <a:endParaRPr lang="en-US" dirty="0"/>
          </a:p>
        </p:txBody>
      </p:sp>
      <p:sp>
        <p:nvSpPr>
          <p:cNvPr id="219142" name="Line 6"/>
          <p:cNvSpPr>
            <a:spLocks noChangeShapeType="1"/>
          </p:cNvSpPr>
          <p:nvPr/>
        </p:nvSpPr>
        <p:spPr bwMode="auto">
          <a:xfrm>
            <a:off x="6705600" y="1447800"/>
            <a:ext cx="0" cy="304800"/>
          </a:xfrm>
          <a:prstGeom prst="line">
            <a:avLst/>
          </a:prstGeom>
          <a:noFill/>
          <a:ln w="38100">
            <a:solidFill>
              <a:schemeClr val="tx1"/>
            </a:solidFill>
            <a:round/>
            <a:headEnd/>
            <a:tailEnd type="triangle" w="med" len="med"/>
          </a:ln>
          <a:effectLst/>
        </p:spPr>
        <p:txBody>
          <a:bodyPr/>
          <a:lstStyle/>
          <a:p>
            <a:endParaRPr lang="en-US" dirty="0"/>
          </a:p>
        </p:txBody>
      </p:sp>
      <p:sp>
        <p:nvSpPr>
          <p:cNvPr id="219143" name="Line 7"/>
          <p:cNvSpPr>
            <a:spLocks noChangeShapeType="1"/>
          </p:cNvSpPr>
          <p:nvPr/>
        </p:nvSpPr>
        <p:spPr bwMode="auto">
          <a:xfrm>
            <a:off x="4648200" y="1219200"/>
            <a:ext cx="0" cy="228600"/>
          </a:xfrm>
          <a:prstGeom prst="line">
            <a:avLst/>
          </a:prstGeom>
          <a:noFill/>
          <a:ln w="9525">
            <a:solidFill>
              <a:schemeClr val="tx1"/>
            </a:solidFill>
            <a:round/>
            <a:headEnd/>
            <a:tailEnd/>
          </a:ln>
          <a:effectLst/>
        </p:spPr>
        <p:txBody>
          <a:bodyPr/>
          <a:lstStyle/>
          <a:p>
            <a:endParaRPr lang="en-US" dirty="0"/>
          </a:p>
        </p:txBody>
      </p:sp>
      <p:sp>
        <p:nvSpPr>
          <p:cNvPr id="219144" name="Line 8"/>
          <p:cNvSpPr>
            <a:spLocks noChangeShapeType="1"/>
          </p:cNvSpPr>
          <p:nvPr/>
        </p:nvSpPr>
        <p:spPr bwMode="auto">
          <a:xfrm>
            <a:off x="4800600" y="2362200"/>
            <a:ext cx="3200400" cy="0"/>
          </a:xfrm>
          <a:prstGeom prst="line">
            <a:avLst/>
          </a:prstGeom>
          <a:noFill/>
          <a:ln w="38100">
            <a:solidFill>
              <a:schemeClr val="tx1"/>
            </a:solidFill>
            <a:round/>
            <a:headEnd/>
            <a:tailEnd/>
          </a:ln>
          <a:effectLst/>
        </p:spPr>
        <p:txBody>
          <a:bodyPr/>
          <a:lstStyle/>
          <a:p>
            <a:endParaRPr lang="en-US" dirty="0"/>
          </a:p>
        </p:txBody>
      </p:sp>
      <p:sp>
        <p:nvSpPr>
          <p:cNvPr id="219145" name="Line 9"/>
          <p:cNvSpPr>
            <a:spLocks noChangeShapeType="1"/>
          </p:cNvSpPr>
          <p:nvPr/>
        </p:nvSpPr>
        <p:spPr bwMode="auto">
          <a:xfrm>
            <a:off x="6705600" y="2133600"/>
            <a:ext cx="0" cy="228600"/>
          </a:xfrm>
          <a:prstGeom prst="line">
            <a:avLst/>
          </a:prstGeom>
          <a:noFill/>
          <a:ln w="38100">
            <a:solidFill>
              <a:schemeClr val="tx1"/>
            </a:solidFill>
            <a:round/>
            <a:headEnd/>
            <a:tailEnd/>
          </a:ln>
          <a:effectLst/>
        </p:spPr>
        <p:txBody>
          <a:bodyPr/>
          <a:lstStyle/>
          <a:p>
            <a:endParaRPr lang="en-US" dirty="0"/>
          </a:p>
        </p:txBody>
      </p:sp>
      <p:sp>
        <p:nvSpPr>
          <p:cNvPr id="219146" name="Line 10"/>
          <p:cNvSpPr>
            <a:spLocks noChangeShapeType="1"/>
          </p:cNvSpPr>
          <p:nvPr/>
        </p:nvSpPr>
        <p:spPr bwMode="auto">
          <a:xfrm>
            <a:off x="4800600" y="2362200"/>
            <a:ext cx="0" cy="381000"/>
          </a:xfrm>
          <a:prstGeom prst="line">
            <a:avLst/>
          </a:prstGeom>
          <a:noFill/>
          <a:ln w="38100">
            <a:solidFill>
              <a:schemeClr val="tx1"/>
            </a:solidFill>
            <a:round/>
            <a:headEnd/>
            <a:tailEnd type="triangle" w="med" len="med"/>
          </a:ln>
          <a:effectLst/>
        </p:spPr>
        <p:txBody>
          <a:bodyPr/>
          <a:lstStyle/>
          <a:p>
            <a:endParaRPr lang="en-US" dirty="0"/>
          </a:p>
        </p:txBody>
      </p:sp>
      <p:sp>
        <p:nvSpPr>
          <p:cNvPr id="219147" name="Line 11"/>
          <p:cNvSpPr>
            <a:spLocks noChangeShapeType="1"/>
          </p:cNvSpPr>
          <p:nvPr/>
        </p:nvSpPr>
        <p:spPr bwMode="auto">
          <a:xfrm>
            <a:off x="8001000" y="2362200"/>
            <a:ext cx="0" cy="381000"/>
          </a:xfrm>
          <a:prstGeom prst="line">
            <a:avLst/>
          </a:prstGeom>
          <a:noFill/>
          <a:ln w="38100">
            <a:solidFill>
              <a:schemeClr val="tx1"/>
            </a:solidFill>
            <a:round/>
            <a:headEnd/>
            <a:tailEnd type="triangle" w="med" len="med"/>
          </a:ln>
          <a:effectLst/>
        </p:spPr>
        <p:txBody>
          <a:bodyPr/>
          <a:lstStyle/>
          <a:p>
            <a:endParaRPr lang="en-US" dirty="0"/>
          </a:p>
        </p:txBody>
      </p:sp>
      <p:sp>
        <p:nvSpPr>
          <p:cNvPr id="219148" name="Line 12"/>
          <p:cNvSpPr>
            <a:spLocks noChangeShapeType="1"/>
          </p:cNvSpPr>
          <p:nvPr/>
        </p:nvSpPr>
        <p:spPr bwMode="auto">
          <a:xfrm>
            <a:off x="4114800" y="3352800"/>
            <a:ext cx="2895600" cy="0"/>
          </a:xfrm>
          <a:prstGeom prst="line">
            <a:avLst/>
          </a:prstGeom>
          <a:noFill/>
          <a:ln w="38100">
            <a:solidFill>
              <a:schemeClr val="tx1"/>
            </a:solidFill>
            <a:round/>
            <a:headEnd/>
            <a:tailEnd/>
          </a:ln>
          <a:effectLst/>
        </p:spPr>
        <p:txBody>
          <a:bodyPr/>
          <a:lstStyle/>
          <a:p>
            <a:endParaRPr lang="en-US" dirty="0"/>
          </a:p>
        </p:txBody>
      </p:sp>
      <p:sp>
        <p:nvSpPr>
          <p:cNvPr id="219149" name="Line 13"/>
          <p:cNvSpPr>
            <a:spLocks noChangeShapeType="1"/>
          </p:cNvSpPr>
          <p:nvPr/>
        </p:nvSpPr>
        <p:spPr bwMode="auto">
          <a:xfrm flipH="1">
            <a:off x="4038600" y="3352800"/>
            <a:ext cx="76200" cy="228600"/>
          </a:xfrm>
          <a:prstGeom prst="line">
            <a:avLst/>
          </a:prstGeom>
          <a:noFill/>
          <a:ln w="34925">
            <a:solidFill>
              <a:schemeClr val="tx1"/>
            </a:solidFill>
            <a:round/>
            <a:headEnd/>
            <a:tailEnd type="triangle" w="med" len="med"/>
          </a:ln>
          <a:effectLst/>
        </p:spPr>
        <p:txBody>
          <a:bodyPr/>
          <a:lstStyle/>
          <a:p>
            <a:endParaRPr lang="en-US" dirty="0"/>
          </a:p>
        </p:txBody>
      </p:sp>
      <p:sp>
        <p:nvSpPr>
          <p:cNvPr id="219150" name="Line 14"/>
          <p:cNvSpPr>
            <a:spLocks noChangeShapeType="1"/>
          </p:cNvSpPr>
          <p:nvPr/>
        </p:nvSpPr>
        <p:spPr bwMode="auto">
          <a:xfrm>
            <a:off x="7010399" y="3352800"/>
            <a:ext cx="45719" cy="228600"/>
          </a:xfrm>
          <a:prstGeom prst="line">
            <a:avLst/>
          </a:prstGeom>
          <a:noFill/>
          <a:ln w="38100">
            <a:solidFill>
              <a:schemeClr val="tx1"/>
            </a:solidFill>
            <a:round/>
            <a:headEnd/>
            <a:tailEnd type="triangle" w="med" len="med"/>
          </a:ln>
          <a:effectLst/>
        </p:spPr>
        <p:txBody>
          <a:bodyPr/>
          <a:lstStyle/>
          <a:p>
            <a:endParaRPr lang="en-US" dirty="0"/>
          </a:p>
        </p:txBody>
      </p:sp>
      <p:sp>
        <p:nvSpPr>
          <p:cNvPr id="219151" name="Line 15"/>
          <p:cNvSpPr>
            <a:spLocks noChangeShapeType="1"/>
          </p:cNvSpPr>
          <p:nvPr/>
        </p:nvSpPr>
        <p:spPr bwMode="auto">
          <a:xfrm>
            <a:off x="4800600" y="3048000"/>
            <a:ext cx="0" cy="304800"/>
          </a:xfrm>
          <a:prstGeom prst="line">
            <a:avLst/>
          </a:prstGeom>
          <a:noFill/>
          <a:ln w="38100">
            <a:solidFill>
              <a:schemeClr val="tx1"/>
            </a:solidFill>
            <a:round/>
            <a:headEnd/>
            <a:tailEnd/>
          </a:ln>
          <a:effectLst/>
        </p:spPr>
        <p:txBody>
          <a:bodyPr/>
          <a:lstStyle/>
          <a:p>
            <a:endParaRPr lang="en-US" dirty="0"/>
          </a:p>
        </p:txBody>
      </p:sp>
      <p:sp>
        <p:nvSpPr>
          <p:cNvPr id="219152" name="Line 16"/>
          <p:cNvSpPr>
            <a:spLocks noChangeShapeType="1"/>
          </p:cNvSpPr>
          <p:nvPr/>
        </p:nvSpPr>
        <p:spPr bwMode="auto">
          <a:xfrm>
            <a:off x="2514600" y="4191000"/>
            <a:ext cx="3124200" cy="0"/>
          </a:xfrm>
          <a:prstGeom prst="line">
            <a:avLst/>
          </a:prstGeom>
          <a:noFill/>
          <a:ln w="38100">
            <a:solidFill>
              <a:schemeClr val="tx1"/>
            </a:solidFill>
            <a:round/>
            <a:headEnd/>
            <a:tailEnd/>
          </a:ln>
          <a:effectLst/>
        </p:spPr>
        <p:txBody>
          <a:bodyPr/>
          <a:lstStyle/>
          <a:p>
            <a:endParaRPr lang="en-US" dirty="0"/>
          </a:p>
        </p:txBody>
      </p:sp>
      <p:sp>
        <p:nvSpPr>
          <p:cNvPr id="219153" name="Line 17"/>
          <p:cNvSpPr>
            <a:spLocks noChangeShapeType="1"/>
          </p:cNvSpPr>
          <p:nvPr/>
        </p:nvSpPr>
        <p:spPr bwMode="auto">
          <a:xfrm flipH="1">
            <a:off x="2438399" y="4191000"/>
            <a:ext cx="76198" cy="304800"/>
          </a:xfrm>
          <a:prstGeom prst="line">
            <a:avLst/>
          </a:prstGeom>
          <a:noFill/>
          <a:ln w="34925">
            <a:solidFill>
              <a:schemeClr val="tx1"/>
            </a:solidFill>
            <a:round/>
            <a:headEnd/>
            <a:tailEnd type="triangle" w="med" len="med"/>
          </a:ln>
          <a:effectLst/>
        </p:spPr>
        <p:txBody>
          <a:bodyPr/>
          <a:lstStyle/>
          <a:p>
            <a:endParaRPr lang="en-US" dirty="0"/>
          </a:p>
        </p:txBody>
      </p:sp>
      <p:sp>
        <p:nvSpPr>
          <p:cNvPr id="219154" name="Line 18"/>
          <p:cNvSpPr>
            <a:spLocks noChangeShapeType="1"/>
          </p:cNvSpPr>
          <p:nvPr/>
        </p:nvSpPr>
        <p:spPr bwMode="auto">
          <a:xfrm>
            <a:off x="5562599" y="4191000"/>
            <a:ext cx="76197" cy="381000"/>
          </a:xfrm>
          <a:prstGeom prst="line">
            <a:avLst/>
          </a:prstGeom>
          <a:noFill/>
          <a:ln w="34925">
            <a:solidFill>
              <a:schemeClr val="tx1"/>
            </a:solidFill>
            <a:round/>
            <a:headEnd/>
            <a:tailEnd type="triangle" w="med" len="med"/>
          </a:ln>
          <a:effectLst/>
        </p:spPr>
        <p:txBody>
          <a:bodyPr/>
          <a:lstStyle/>
          <a:p>
            <a:endParaRPr lang="en-US" dirty="0"/>
          </a:p>
        </p:txBody>
      </p:sp>
      <p:sp>
        <p:nvSpPr>
          <p:cNvPr id="219155" name="Line 19"/>
          <p:cNvSpPr>
            <a:spLocks noChangeShapeType="1"/>
          </p:cNvSpPr>
          <p:nvPr/>
        </p:nvSpPr>
        <p:spPr bwMode="auto">
          <a:xfrm>
            <a:off x="3962400" y="3810000"/>
            <a:ext cx="0" cy="381000"/>
          </a:xfrm>
          <a:prstGeom prst="line">
            <a:avLst/>
          </a:prstGeom>
          <a:noFill/>
          <a:ln w="38100">
            <a:solidFill>
              <a:schemeClr val="tx1"/>
            </a:solidFill>
            <a:round/>
            <a:headEnd/>
            <a:tailEnd/>
          </a:ln>
          <a:effectLst/>
        </p:spPr>
        <p:txBody>
          <a:bodyPr/>
          <a:lstStyle/>
          <a:p>
            <a:endParaRPr lang="en-US" dirty="0"/>
          </a:p>
        </p:txBody>
      </p:sp>
      <p:sp>
        <p:nvSpPr>
          <p:cNvPr id="20" name="Rectangle 19"/>
          <p:cNvSpPr/>
          <p:nvPr/>
        </p:nvSpPr>
        <p:spPr>
          <a:xfrm>
            <a:off x="4114800" y="838200"/>
            <a:ext cx="1447800" cy="381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dirty="0" smtClean="0"/>
              <a:t>Glaucoma</a:t>
            </a:r>
          </a:p>
        </p:txBody>
      </p:sp>
      <p:sp>
        <p:nvSpPr>
          <p:cNvPr id="21" name="Rectangle 20"/>
          <p:cNvSpPr/>
          <p:nvPr/>
        </p:nvSpPr>
        <p:spPr>
          <a:xfrm>
            <a:off x="5181600" y="6611779"/>
            <a:ext cx="3962400" cy="246221"/>
          </a:xfrm>
          <a:prstGeom prst="rect">
            <a:avLst/>
          </a:prstGeom>
        </p:spPr>
        <p:txBody>
          <a:bodyPr wrap="square">
            <a:spAutoFit/>
          </a:bodyPr>
          <a:lstStyle/>
          <a:p>
            <a:r>
              <a:rPr lang="en-US" sz="1000" dirty="0" smtClean="0"/>
              <a:t>http://www.nei.nih.gov/health/glaucoma/glaucoma_facts.asp</a:t>
            </a:r>
            <a:endParaRPr lang="en-US" sz="10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ChangeArrowheads="1"/>
          </p:cNvSpPr>
          <p:nvPr/>
        </p:nvSpPr>
        <p:spPr bwMode="auto">
          <a:xfrm>
            <a:off x="533400" y="304800"/>
            <a:ext cx="7631112" cy="838200"/>
          </a:xfrm>
          <a:prstGeom prst="rect">
            <a:avLst/>
          </a:prstGeom>
          <a:noFill/>
          <a:ln w="9525">
            <a:noFill/>
            <a:miter lim="800000"/>
            <a:headEnd/>
            <a:tailEnd/>
          </a:ln>
          <a:effectLst/>
        </p:spPr>
        <p:txBody>
          <a:bodyPr lIns="92075" tIns="46038" rIns="92075" bIns="46038" anchor="ctr"/>
          <a:lstStyle/>
          <a:p>
            <a:r>
              <a:rPr kumimoji="1" lang="en-US" sz="3600" b="1" i="1" dirty="0">
                <a:solidFill>
                  <a:schemeClr val="tx2">
                    <a:lumMod val="50000"/>
                  </a:schemeClr>
                </a:solidFill>
              </a:rPr>
              <a:t>Glaucoma: Types of Glaucoma</a:t>
            </a:r>
          </a:p>
        </p:txBody>
      </p:sp>
      <p:pic>
        <p:nvPicPr>
          <p:cNvPr id="302083" name="Picture 3" descr="D:\Jobs\Cipla\Sandhya\Glaucoma\ChronicOrPrimaryOpenAngle.gif"/>
          <p:cNvPicPr>
            <a:picLocks noChangeAspect="1" noChangeArrowheads="1"/>
          </p:cNvPicPr>
          <p:nvPr/>
        </p:nvPicPr>
        <p:blipFill>
          <a:blip r:embed="rId2"/>
          <a:srcRect/>
          <a:stretch>
            <a:fillRect/>
          </a:stretch>
        </p:blipFill>
        <p:spPr bwMode="auto">
          <a:xfrm>
            <a:off x="4518025" y="1371600"/>
            <a:ext cx="3394075" cy="4800600"/>
          </a:xfrm>
          <a:prstGeom prst="rect">
            <a:avLst/>
          </a:prstGeom>
          <a:noFill/>
        </p:spPr>
      </p:pic>
      <p:sp>
        <p:nvSpPr>
          <p:cNvPr id="302084" name="Line 4"/>
          <p:cNvSpPr>
            <a:spLocks noChangeShapeType="1"/>
          </p:cNvSpPr>
          <p:nvPr/>
        </p:nvSpPr>
        <p:spPr bwMode="auto">
          <a:xfrm flipH="1">
            <a:off x="5397500" y="4267200"/>
            <a:ext cx="546100" cy="558800"/>
          </a:xfrm>
          <a:prstGeom prst="line">
            <a:avLst/>
          </a:prstGeom>
          <a:noFill/>
          <a:ln w="38100" cap="sq">
            <a:solidFill>
              <a:schemeClr val="bg2"/>
            </a:solidFill>
            <a:round/>
            <a:headEnd type="none" w="sm" len="sm"/>
            <a:tailEnd type="none" w="sm" len="sm"/>
          </a:ln>
          <a:effectLst/>
        </p:spPr>
        <p:txBody>
          <a:bodyPr/>
          <a:lstStyle/>
          <a:p>
            <a:endParaRPr lang="en-US"/>
          </a:p>
        </p:txBody>
      </p:sp>
      <p:sp>
        <p:nvSpPr>
          <p:cNvPr id="302085" name="Text Box 5"/>
          <p:cNvSpPr txBox="1">
            <a:spLocks noChangeArrowheads="1"/>
          </p:cNvSpPr>
          <p:nvPr/>
        </p:nvSpPr>
        <p:spPr bwMode="auto">
          <a:xfrm>
            <a:off x="1219200" y="2292350"/>
            <a:ext cx="3733800" cy="1006475"/>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2000">
                <a:solidFill>
                  <a:schemeClr val="accent2"/>
                </a:solidFill>
              </a:rPr>
              <a:t>Chronic or</a:t>
            </a:r>
            <a:br>
              <a:rPr lang="en-US" sz="2000">
                <a:solidFill>
                  <a:schemeClr val="accent2"/>
                </a:solidFill>
              </a:rPr>
            </a:br>
            <a:r>
              <a:rPr lang="en-US" sz="2000">
                <a:solidFill>
                  <a:schemeClr val="accent2"/>
                </a:solidFill>
              </a:rPr>
              <a:t>Primary Open</a:t>
            </a:r>
            <a:br>
              <a:rPr lang="en-US" sz="2000">
                <a:solidFill>
                  <a:schemeClr val="accent2"/>
                </a:solidFill>
              </a:rPr>
            </a:br>
            <a:r>
              <a:rPr lang="en-US" sz="2000">
                <a:solidFill>
                  <a:schemeClr val="accent2"/>
                </a:solidFill>
              </a:rPr>
              <a:t>Angle Glaucoma</a:t>
            </a:r>
          </a:p>
        </p:txBody>
      </p:sp>
      <p:sp>
        <p:nvSpPr>
          <p:cNvPr id="302086" name="Text Box 6"/>
          <p:cNvSpPr txBox="1">
            <a:spLocks noChangeArrowheads="1"/>
          </p:cNvSpPr>
          <p:nvPr/>
        </p:nvSpPr>
        <p:spPr bwMode="auto">
          <a:xfrm>
            <a:off x="2806700" y="4772025"/>
            <a:ext cx="2743200" cy="366713"/>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800" b="0"/>
              <a:t>Clogged Drainage holes</a:t>
            </a:r>
          </a:p>
        </p:txBody>
      </p:sp>
      <p:sp>
        <p:nvSpPr>
          <p:cNvPr id="302087" name="Text Box 7"/>
          <p:cNvSpPr txBox="1">
            <a:spLocks noChangeArrowheads="1"/>
          </p:cNvSpPr>
          <p:nvPr/>
        </p:nvSpPr>
        <p:spPr bwMode="auto">
          <a:xfrm>
            <a:off x="1320800" y="5764213"/>
            <a:ext cx="5334000" cy="915987"/>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800" b="0"/>
              <a:t>The angle between the iris and the cornea is normal, but the drainage holes get clogged from the inside. </a:t>
            </a:r>
          </a:p>
        </p:txBody>
      </p:sp>
      <p:sp>
        <p:nvSpPr>
          <p:cNvPr id="302088" name="Text Box 8"/>
          <p:cNvSpPr txBox="1">
            <a:spLocks noChangeArrowheads="1"/>
          </p:cNvSpPr>
          <p:nvPr/>
        </p:nvSpPr>
        <p:spPr bwMode="auto">
          <a:xfrm>
            <a:off x="6565900" y="1358900"/>
            <a:ext cx="1143000" cy="396875"/>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2000" b="0">
                <a:solidFill>
                  <a:schemeClr val="bg2"/>
                </a:solidFill>
              </a:rPr>
              <a:t>Lens</a:t>
            </a:r>
          </a:p>
        </p:txBody>
      </p:sp>
      <p:sp>
        <p:nvSpPr>
          <p:cNvPr id="9" name="Rectangle 8"/>
          <p:cNvSpPr/>
          <p:nvPr/>
        </p:nvSpPr>
        <p:spPr>
          <a:xfrm>
            <a:off x="4191000" y="6611779"/>
            <a:ext cx="3962400" cy="246221"/>
          </a:xfrm>
          <a:prstGeom prst="rect">
            <a:avLst/>
          </a:prstGeom>
        </p:spPr>
        <p:txBody>
          <a:bodyPr wrap="square">
            <a:spAutoFit/>
          </a:bodyPr>
          <a:lstStyle/>
          <a:p>
            <a:r>
              <a:rPr lang="en-US" sz="1000" dirty="0" smtClean="0"/>
              <a:t>http://www.nei.nih.gov/health/glaucoma/glaucoma_facts.asp</a:t>
            </a:r>
            <a:endParaRPr lang="en-US" sz="1000" dirty="0"/>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uble Wave 3"/>
          <p:cNvSpPr/>
          <p:nvPr/>
        </p:nvSpPr>
        <p:spPr>
          <a:xfrm>
            <a:off x="0" y="1066800"/>
            <a:ext cx="8153400" cy="5181600"/>
          </a:xfrm>
          <a:prstGeom prst="doubleWave">
            <a:avLst>
              <a:gd name="adj1" fmla="val 6250"/>
              <a:gd name="adj2" fmla="val 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5400" b="1" dirty="0" smtClean="0"/>
              <a:t>CATARACT </a:t>
            </a:r>
          </a:p>
          <a:p>
            <a:pPr algn="ctr"/>
            <a:r>
              <a:rPr lang="en-US" sz="5400" b="1" dirty="0" smtClean="0"/>
              <a:t> Most Common Cause for Vision Loss </a:t>
            </a:r>
          </a:p>
          <a:p>
            <a:pPr algn="ctr"/>
            <a:endParaRPr lang="en-US" sz="5400" b="1" dirty="0"/>
          </a:p>
        </p:txBody>
      </p:sp>
      <p:pic>
        <p:nvPicPr>
          <p:cNvPr id="21506" name="Picture 2" descr="http://www.jwgrundy.co.uk/images/real%20cataract%201.jpg"/>
          <p:cNvPicPr>
            <a:picLocks noChangeAspect="1" noChangeArrowheads="1"/>
          </p:cNvPicPr>
          <p:nvPr/>
        </p:nvPicPr>
        <p:blipFill>
          <a:blip r:embed="rId2"/>
          <a:srcRect/>
          <a:stretch>
            <a:fillRect/>
          </a:stretch>
        </p:blipFill>
        <p:spPr bwMode="auto">
          <a:xfrm>
            <a:off x="0" y="381000"/>
            <a:ext cx="3384468" cy="2171700"/>
          </a:xfrm>
          <a:prstGeom prst="rect">
            <a:avLst/>
          </a:prstGeom>
          <a:noFill/>
          <a:scene3d>
            <a:camera prst="orthographicFront">
              <a:rot lat="21299999" lon="900000" rev="1500000"/>
            </a:camera>
            <a:lightRig rig="threePt" dir="t"/>
          </a:scene3d>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ChangeArrowheads="1"/>
          </p:cNvSpPr>
          <p:nvPr/>
        </p:nvSpPr>
        <p:spPr bwMode="auto">
          <a:xfrm>
            <a:off x="457200" y="228600"/>
            <a:ext cx="7631112" cy="838200"/>
          </a:xfrm>
          <a:prstGeom prst="rect">
            <a:avLst/>
          </a:prstGeom>
          <a:noFill/>
          <a:ln w="9525">
            <a:noFill/>
            <a:miter lim="800000"/>
            <a:headEnd/>
            <a:tailEnd/>
          </a:ln>
          <a:effectLst/>
        </p:spPr>
        <p:txBody>
          <a:bodyPr lIns="92075" tIns="46038" rIns="92075" bIns="46038" anchor="ctr"/>
          <a:lstStyle/>
          <a:p>
            <a:pPr algn="ctr"/>
            <a:r>
              <a:rPr kumimoji="1" lang="en-US" sz="3600" b="1" i="1" dirty="0">
                <a:solidFill>
                  <a:schemeClr val="tx2">
                    <a:lumMod val="50000"/>
                  </a:schemeClr>
                </a:solidFill>
              </a:rPr>
              <a:t>Glaucoma: Types of Glaucoma</a:t>
            </a:r>
          </a:p>
        </p:txBody>
      </p:sp>
      <p:pic>
        <p:nvPicPr>
          <p:cNvPr id="303107" name="Picture 3" descr="D:\Jobs\Cipla\Sandhya\Glaucoma\AcuteAngleClosure.gif"/>
          <p:cNvPicPr>
            <a:picLocks noChangeAspect="1" noChangeArrowheads="1"/>
          </p:cNvPicPr>
          <p:nvPr/>
        </p:nvPicPr>
        <p:blipFill>
          <a:blip r:embed="rId2"/>
          <a:srcRect/>
          <a:stretch>
            <a:fillRect/>
          </a:stretch>
        </p:blipFill>
        <p:spPr bwMode="auto">
          <a:xfrm>
            <a:off x="4546600" y="1389063"/>
            <a:ext cx="3200400" cy="4537075"/>
          </a:xfrm>
          <a:prstGeom prst="rect">
            <a:avLst/>
          </a:prstGeom>
          <a:noFill/>
        </p:spPr>
      </p:pic>
      <p:sp>
        <p:nvSpPr>
          <p:cNvPr id="303108" name="Line 4"/>
          <p:cNvSpPr>
            <a:spLocks noChangeShapeType="1"/>
          </p:cNvSpPr>
          <p:nvPr/>
        </p:nvSpPr>
        <p:spPr bwMode="auto">
          <a:xfrm flipH="1">
            <a:off x="5626100" y="4076700"/>
            <a:ext cx="482600" cy="520700"/>
          </a:xfrm>
          <a:prstGeom prst="line">
            <a:avLst/>
          </a:prstGeom>
          <a:noFill/>
          <a:ln w="38100" cap="sq">
            <a:solidFill>
              <a:schemeClr val="bg2"/>
            </a:solidFill>
            <a:round/>
            <a:headEnd type="none" w="sm" len="sm"/>
            <a:tailEnd type="none" w="sm" len="sm"/>
          </a:ln>
          <a:effectLst/>
        </p:spPr>
        <p:txBody>
          <a:bodyPr/>
          <a:lstStyle/>
          <a:p>
            <a:endParaRPr lang="en-US"/>
          </a:p>
        </p:txBody>
      </p:sp>
      <p:sp>
        <p:nvSpPr>
          <p:cNvPr id="303109" name="Text Box 5"/>
          <p:cNvSpPr txBox="1">
            <a:spLocks noChangeArrowheads="1"/>
          </p:cNvSpPr>
          <p:nvPr/>
        </p:nvSpPr>
        <p:spPr bwMode="auto">
          <a:xfrm>
            <a:off x="1384300" y="2216150"/>
            <a:ext cx="3733800" cy="701675"/>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2000">
                <a:solidFill>
                  <a:schemeClr val="accent2"/>
                </a:solidFill>
              </a:rPr>
              <a:t>Acute Angle</a:t>
            </a:r>
            <a:br>
              <a:rPr lang="en-US" sz="2000">
                <a:solidFill>
                  <a:schemeClr val="accent2"/>
                </a:solidFill>
              </a:rPr>
            </a:br>
            <a:r>
              <a:rPr lang="en-US" sz="2000">
                <a:solidFill>
                  <a:schemeClr val="accent2"/>
                </a:solidFill>
              </a:rPr>
              <a:t>Closure Glaucoma</a:t>
            </a:r>
          </a:p>
        </p:txBody>
      </p:sp>
      <p:sp>
        <p:nvSpPr>
          <p:cNvPr id="303110" name="Text Box 6"/>
          <p:cNvSpPr txBox="1">
            <a:spLocks noChangeArrowheads="1"/>
          </p:cNvSpPr>
          <p:nvPr/>
        </p:nvSpPr>
        <p:spPr bwMode="auto">
          <a:xfrm>
            <a:off x="3060700" y="4568825"/>
            <a:ext cx="2743200" cy="366713"/>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800" b="0"/>
              <a:t>Blocked Drainage holes</a:t>
            </a:r>
          </a:p>
        </p:txBody>
      </p:sp>
      <p:sp>
        <p:nvSpPr>
          <p:cNvPr id="303111" name="Text Box 7"/>
          <p:cNvSpPr txBox="1">
            <a:spLocks noChangeArrowheads="1"/>
          </p:cNvSpPr>
          <p:nvPr/>
        </p:nvSpPr>
        <p:spPr bwMode="auto">
          <a:xfrm>
            <a:off x="1435100" y="5459413"/>
            <a:ext cx="5334000" cy="915987"/>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800" b="0"/>
              <a:t>The angle is narrower than normal. If fluid can’t flow easily through the opening in the pupil, the iris pushes forward and blocks the drainage holes.</a:t>
            </a:r>
          </a:p>
        </p:txBody>
      </p:sp>
      <p:sp>
        <p:nvSpPr>
          <p:cNvPr id="303112" name="Text Box 8"/>
          <p:cNvSpPr txBox="1">
            <a:spLocks noChangeArrowheads="1"/>
          </p:cNvSpPr>
          <p:nvPr/>
        </p:nvSpPr>
        <p:spPr bwMode="auto">
          <a:xfrm>
            <a:off x="6565900" y="1358900"/>
            <a:ext cx="736600" cy="396875"/>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2000" b="0">
                <a:solidFill>
                  <a:schemeClr val="bg2"/>
                </a:solidFill>
              </a:rPr>
              <a:t>Lens</a:t>
            </a:r>
          </a:p>
        </p:txBody>
      </p:sp>
      <p:sp>
        <p:nvSpPr>
          <p:cNvPr id="9" name="Rectangle 8"/>
          <p:cNvSpPr/>
          <p:nvPr/>
        </p:nvSpPr>
        <p:spPr>
          <a:xfrm>
            <a:off x="4191000" y="6611779"/>
            <a:ext cx="3962400" cy="246221"/>
          </a:xfrm>
          <a:prstGeom prst="rect">
            <a:avLst/>
          </a:prstGeom>
        </p:spPr>
        <p:txBody>
          <a:bodyPr wrap="square">
            <a:spAutoFit/>
          </a:bodyPr>
          <a:lstStyle/>
          <a:p>
            <a:r>
              <a:rPr lang="en-US" sz="1000" dirty="0" smtClean="0"/>
              <a:t>http://www.nei.nih.gov/health/glaucoma/glaucoma_facts.asp</a:t>
            </a:r>
            <a:endParaRPr lang="en-US" sz="1000" dirty="0"/>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idx="4294967295"/>
          </p:nvPr>
        </p:nvSpPr>
        <p:spPr>
          <a:xfrm>
            <a:off x="457200" y="320040"/>
            <a:ext cx="7239000" cy="822960"/>
          </a:xfrm>
        </p:spPr>
        <p:txBody>
          <a:bodyPr/>
          <a:lstStyle/>
          <a:p>
            <a:pPr algn="ctr" eaLnBrk="1" hangingPunct="1"/>
            <a:r>
              <a:rPr lang="en-US" sz="3200" b="1" dirty="0" smtClean="0"/>
              <a:t>Glaucoma : Diagnosis</a:t>
            </a:r>
            <a:endParaRPr lang="en-US" sz="3200" dirty="0" smtClean="0"/>
          </a:p>
        </p:txBody>
      </p:sp>
      <p:sp>
        <p:nvSpPr>
          <p:cNvPr id="114692" name="TextBox 6"/>
          <p:cNvSpPr txBox="1">
            <a:spLocks noChangeArrowheads="1"/>
          </p:cNvSpPr>
          <p:nvPr/>
        </p:nvSpPr>
        <p:spPr bwMode="auto">
          <a:xfrm>
            <a:off x="3810000" y="6611779"/>
            <a:ext cx="4419600" cy="246221"/>
          </a:xfrm>
          <a:prstGeom prst="rect">
            <a:avLst/>
          </a:prstGeom>
          <a:noFill/>
          <a:ln w="9525">
            <a:noFill/>
            <a:miter lim="800000"/>
            <a:headEnd/>
            <a:tailEnd/>
          </a:ln>
        </p:spPr>
        <p:txBody>
          <a:bodyPr wrap="square">
            <a:spAutoFit/>
          </a:bodyPr>
          <a:lstStyle/>
          <a:p>
            <a:pPr algn="r"/>
            <a:r>
              <a:rPr lang="en-US" sz="1000" dirty="0"/>
              <a:t>Ref: Asian J. of Ophthalmology vol.3. No.3. 4, 2001 suppl</a:t>
            </a:r>
            <a:r>
              <a:rPr lang="en-US" sz="1000" i="1" dirty="0"/>
              <a:t>. </a:t>
            </a:r>
          </a:p>
        </p:txBody>
      </p:sp>
      <p:pic>
        <p:nvPicPr>
          <p:cNvPr id="6" name="Picture 2"/>
          <p:cNvPicPr>
            <a:picLocks noChangeAspect="1" noChangeArrowheads="1"/>
          </p:cNvPicPr>
          <p:nvPr/>
        </p:nvPicPr>
        <p:blipFill>
          <a:blip r:embed="rId2"/>
          <a:srcRect l="39063" t="26561" r="18750" b="18750"/>
          <a:stretch>
            <a:fillRect/>
          </a:stretch>
        </p:blipFill>
        <p:spPr bwMode="auto">
          <a:xfrm>
            <a:off x="152400" y="2057400"/>
            <a:ext cx="3124200" cy="3886200"/>
          </a:xfrm>
          <a:prstGeom prst="rect">
            <a:avLst/>
          </a:prstGeom>
          <a:noFill/>
          <a:ln w="12700" cap="sq">
            <a:noFill/>
            <a:miter lim="800000"/>
            <a:headEnd type="none" w="sm" len="sm"/>
            <a:tailEnd type="none" w="sm" len="sm"/>
          </a:ln>
          <a:effectLst/>
        </p:spPr>
      </p:pic>
      <p:pic>
        <p:nvPicPr>
          <p:cNvPr id="7" name="Picture 2"/>
          <p:cNvPicPr>
            <a:picLocks noChangeAspect="1" noChangeArrowheads="1"/>
          </p:cNvPicPr>
          <p:nvPr/>
        </p:nvPicPr>
        <p:blipFill>
          <a:blip r:embed="rId3"/>
          <a:srcRect l="58594" t="27083" r="23306" b="19618"/>
          <a:stretch>
            <a:fillRect/>
          </a:stretch>
        </p:blipFill>
        <p:spPr bwMode="auto">
          <a:xfrm>
            <a:off x="3657600" y="2133600"/>
            <a:ext cx="1765300" cy="3898900"/>
          </a:xfrm>
          <a:prstGeom prst="rect">
            <a:avLst/>
          </a:prstGeom>
          <a:noFill/>
          <a:ln w="12700" cap="sq">
            <a:noFill/>
            <a:miter lim="800000"/>
            <a:headEnd type="none" w="sm" len="sm"/>
            <a:tailEnd type="none" w="sm" len="sm"/>
          </a:ln>
          <a:effectLst/>
        </p:spPr>
      </p:pic>
      <p:sp>
        <p:nvSpPr>
          <p:cNvPr id="8" name="Text Box 4"/>
          <p:cNvSpPr txBox="1">
            <a:spLocks noChangeArrowheads="1"/>
          </p:cNvSpPr>
          <p:nvPr/>
        </p:nvSpPr>
        <p:spPr bwMode="auto">
          <a:xfrm>
            <a:off x="5410200" y="2133600"/>
            <a:ext cx="2667000" cy="3477875"/>
          </a:xfrm>
          <a:prstGeom prst="rect">
            <a:avLst/>
          </a:prstGeom>
          <a:noFill/>
          <a:ln w="12700" cap="sq">
            <a:noFill/>
            <a:miter lim="800000"/>
            <a:headEnd type="none" w="sm" len="sm"/>
            <a:tailEnd type="none" w="sm" len="sm"/>
          </a:ln>
          <a:effectLst/>
        </p:spPr>
        <p:txBody>
          <a:bodyPr wrap="square">
            <a:spAutoFit/>
          </a:bodyPr>
          <a:lstStyle/>
          <a:p>
            <a:pPr>
              <a:spcBef>
                <a:spcPct val="50000"/>
              </a:spcBef>
            </a:pPr>
            <a:r>
              <a:rPr lang="en-US" sz="2200" b="1" dirty="0" smtClean="0"/>
              <a:t>Tonometry</a:t>
            </a:r>
            <a:endParaRPr lang="en-US" sz="2200" b="1" dirty="0"/>
          </a:p>
          <a:p>
            <a:pPr>
              <a:spcBef>
                <a:spcPct val="50000"/>
              </a:spcBef>
            </a:pPr>
            <a:r>
              <a:rPr lang="en-US" sz="2200" b="0" dirty="0"/>
              <a:t>Measurement of I.O.P.</a:t>
            </a:r>
          </a:p>
          <a:p>
            <a:pPr>
              <a:spcBef>
                <a:spcPct val="50000"/>
              </a:spcBef>
              <a:buFontTx/>
              <a:buChar char="-"/>
            </a:pPr>
            <a:r>
              <a:rPr lang="en-US" sz="2200" b="0" dirty="0" err="1"/>
              <a:t>Schiotz</a:t>
            </a:r>
            <a:r>
              <a:rPr lang="en-US" sz="2200" b="0" dirty="0"/>
              <a:t> </a:t>
            </a:r>
            <a:r>
              <a:rPr lang="en-US" sz="2200" b="0" dirty="0" err="1"/>
              <a:t>tonometry</a:t>
            </a:r>
            <a:endParaRPr lang="en-US" sz="2200" b="0" dirty="0"/>
          </a:p>
          <a:p>
            <a:pPr>
              <a:spcBef>
                <a:spcPct val="50000"/>
              </a:spcBef>
              <a:buFontTx/>
              <a:buChar char="-"/>
            </a:pPr>
            <a:r>
              <a:rPr lang="en-US" sz="2200" b="0" dirty="0"/>
              <a:t>Applanation </a:t>
            </a:r>
            <a:r>
              <a:rPr lang="en-US" sz="2200" b="0" dirty="0" err="1"/>
              <a:t>tonometry</a:t>
            </a:r>
            <a:endParaRPr lang="en-US" sz="2200" b="0" dirty="0"/>
          </a:p>
          <a:p>
            <a:pPr>
              <a:spcBef>
                <a:spcPct val="50000"/>
              </a:spcBef>
              <a:buFontTx/>
              <a:buChar char="-"/>
            </a:pPr>
            <a:r>
              <a:rPr lang="en-US" sz="2200" b="0" dirty="0"/>
              <a:t>Non contact </a:t>
            </a:r>
            <a:r>
              <a:rPr lang="en-US" sz="2200" b="0" dirty="0" err="1"/>
              <a:t>tonometry</a:t>
            </a:r>
            <a:endParaRPr lang="en-US" sz="2200" b="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smtClean="0"/>
              <a:t>Glaucoma : Diagnosis</a:t>
            </a:r>
            <a:endParaRPr lang="en-US" dirty="0"/>
          </a:p>
        </p:txBody>
      </p:sp>
      <p:pic>
        <p:nvPicPr>
          <p:cNvPr id="4" name="Picture 2"/>
          <p:cNvPicPr>
            <a:picLocks noChangeAspect="1" noChangeArrowheads="1"/>
          </p:cNvPicPr>
          <p:nvPr/>
        </p:nvPicPr>
        <p:blipFill>
          <a:blip r:embed="rId2"/>
          <a:srcRect l="38411" t="29340" r="18880" b="33682"/>
          <a:stretch>
            <a:fillRect/>
          </a:stretch>
        </p:blipFill>
        <p:spPr bwMode="auto">
          <a:xfrm>
            <a:off x="228600" y="1905000"/>
            <a:ext cx="3657600" cy="2705100"/>
          </a:xfrm>
          <a:prstGeom prst="rect">
            <a:avLst/>
          </a:prstGeom>
          <a:noFill/>
          <a:ln w="12700" cap="sq">
            <a:noFill/>
            <a:miter lim="800000"/>
            <a:headEnd type="none" w="sm" len="sm"/>
            <a:tailEnd type="none" w="sm" len="sm"/>
          </a:ln>
          <a:effectLst/>
        </p:spPr>
      </p:pic>
      <p:sp>
        <p:nvSpPr>
          <p:cNvPr id="5" name="Text Box 4"/>
          <p:cNvSpPr txBox="1">
            <a:spLocks noChangeArrowheads="1"/>
          </p:cNvSpPr>
          <p:nvPr/>
        </p:nvSpPr>
        <p:spPr bwMode="auto">
          <a:xfrm>
            <a:off x="228600" y="4724400"/>
            <a:ext cx="3581400" cy="427038"/>
          </a:xfrm>
          <a:prstGeom prst="rect">
            <a:avLst/>
          </a:prstGeom>
          <a:noFill/>
          <a:ln w="12700" cap="sq">
            <a:noFill/>
            <a:miter lim="800000"/>
            <a:headEnd type="none" w="sm" len="sm"/>
            <a:tailEnd type="none" w="sm" len="sm"/>
          </a:ln>
          <a:effectLst/>
        </p:spPr>
        <p:txBody>
          <a:bodyPr wrap="square">
            <a:spAutoFit/>
          </a:bodyPr>
          <a:lstStyle/>
          <a:p>
            <a:pPr algn="ctr">
              <a:spcBef>
                <a:spcPct val="50000"/>
              </a:spcBef>
            </a:pPr>
            <a:r>
              <a:rPr lang="en-US" sz="2200" b="1" dirty="0"/>
              <a:t>Applanation Tonometry</a:t>
            </a:r>
          </a:p>
        </p:txBody>
      </p:sp>
      <p:pic>
        <p:nvPicPr>
          <p:cNvPr id="6" name="Picture 2"/>
          <p:cNvPicPr>
            <a:picLocks noChangeAspect="1" noChangeArrowheads="1"/>
          </p:cNvPicPr>
          <p:nvPr/>
        </p:nvPicPr>
        <p:blipFill>
          <a:blip r:embed="rId3"/>
          <a:srcRect l="38672" t="28645" r="23177" b="30556"/>
          <a:stretch>
            <a:fillRect/>
          </a:stretch>
        </p:blipFill>
        <p:spPr bwMode="auto">
          <a:xfrm>
            <a:off x="4038600" y="1905000"/>
            <a:ext cx="3721100" cy="2667000"/>
          </a:xfrm>
          <a:prstGeom prst="rect">
            <a:avLst/>
          </a:prstGeom>
          <a:noFill/>
          <a:ln w="12700" cap="sq">
            <a:noFill/>
            <a:miter lim="800000"/>
            <a:headEnd type="none" w="sm" len="sm"/>
            <a:tailEnd type="none" w="sm" len="sm"/>
          </a:ln>
          <a:effectLst/>
        </p:spPr>
      </p:pic>
      <p:sp>
        <p:nvSpPr>
          <p:cNvPr id="7" name="Text Box 4"/>
          <p:cNvSpPr txBox="1">
            <a:spLocks noChangeArrowheads="1"/>
          </p:cNvSpPr>
          <p:nvPr/>
        </p:nvSpPr>
        <p:spPr bwMode="auto">
          <a:xfrm>
            <a:off x="3962400" y="4724400"/>
            <a:ext cx="3860800" cy="762000"/>
          </a:xfrm>
          <a:prstGeom prst="rect">
            <a:avLst/>
          </a:prstGeom>
          <a:noFill/>
          <a:ln w="12700" cap="sq">
            <a:noFill/>
            <a:miter lim="800000"/>
            <a:headEnd type="none" w="sm" len="sm"/>
            <a:tailEnd type="none" w="sm" len="sm"/>
          </a:ln>
          <a:effectLst/>
        </p:spPr>
        <p:txBody>
          <a:bodyPr>
            <a:spAutoFit/>
          </a:bodyPr>
          <a:lstStyle/>
          <a:p>
            <a:pPr algn="ctr">
              <a:spcBef>
                <a:spcPct val="50000"/>
              </a:spcBef>
            </a:pPr>
            <a:r>
              <a:rPr lang="en-US" sz="2200" b="1" dirty="0" smtClean="0"/>
              <a:t>Ophthalmoscopy</a:t>
            </a:r>
            <a:r>
              <a:rPr lang="en-US" sz="2200" b="1" dirty="0">
                <a:solidFill>
                  <a:schemeClr val="accent2"/>
                </a:solidFill>
              </a:rPr>
              <a:t/>
            </a:r>
            <a:br>
              <a:rPr lang="en-US" sz="2200" b="1" dirty="0">
                <a:solidFill>
                  <a:schemeClr val="accent2"/>
                </a:solidFill>
              </a:rPr>
            </a:br>
            <a:r>
              <a:rPr lang="en-US" sz="2200" dirty="0"/>
              <a:t>Examination of optic disc</a:t>
            </a:r>
          </a:p>
        </p:txBody>
      </p:sp>
      <p:sp>
        <p:nvSpPr>
          <p:cNvPr id="8" name="TextBox 6"/>
          <p:cNvSpPr txBox="1">
            <a:spLocks noChangeArrowheads="1"/>
          </p:cNvSpPr>
          <p:nvPr/>
        </p:nvSpPr>
        <p:spPr bwMode="auto">
          <a:xfrm>
            <a:off x="3810000" y="6611779"/>
            <a:ext cx="4419600" cy="246221"/>
          </a:xfrm>
          <a:prstGeom prst="rect">
            <a:avLst/>
          </a:prstGeom>
          <a:noFill/>
          <a:ln w="9525">
            <a:noFill/>
            <a:miter lim="800000"/>
            <a:headEnd/>
            <a:tailEnd/>
          </a:ln>
        </p:spPr>
        <p:txBody>
          <a:bodyPr wrap="square">
            <a:spAutoFit/>
          </a:bodyPr>
          <a:lstStyle/>
          <a:p>
            <a:pPr algn="r"/>
            <a:r>
              <a:rPr lang="en-US" sz="1000" dirty="0"/>
              <a:t>Ref: Asian J. of Ophthalmology vol.3. No.3. 4, 2001 suppl</a:t>
            </a:r>
            <a:r>
              <a:rPr lang="en-US" sz="1000" i="1" dirty="0"/>
              <a:t>.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t>Glaucoma : Diagnosis</a:t>
            </a:r>
            <a:endParaRPr lang="en-US" dirty="0"/>
          </a:p>
        </p:txBody>
      </p:sp>
      <p:pic>
        <p:nvPicPr>
          <p:cNvPr id="4" name="Picture 2"/>
          <p:cNvPicPr>
            <a:picLocks noChangeAspect="1" noChangeArrowheads="1"/>
          </p:cNvPicPr>
          <p:nvPr/>
        </p:nvPicPr>
        <p:blipFill>
          <a:blip r:embed="rId2"/>
          <a:srcRect l="38542" t="32118" r="19402" b="31596"/>
          <a:stretch>
            <a:fillRect/>
          </a:stretch>
        </p:blipFill>
        <p:spPr bwMode="auto">
          <a:xfrm>
            <a:off x="228600" y="2057400"/>
            <a:ext cx="4102100" cy="2654300"/>
          </a:xfrm>
          <a:prstGeom prst="rect">
            <a:avLst/>
          </a:prstGeom>
          <a:noFill/>
          <a:ln w="12700" cap="sq">
            <a:noFill/>
            <a:miter lim="800000"/>
            <a:headEnd type="none" w="sm" len="sm"/>
            <a:tailEnd type="none" w="sm" len="sm"/>
          </a:ln>
          <a:effectLst/>
        </p:spPr>
      </p:pic>
      <p:sp>
        <p:nvSpPr>
          <p:cNvPr id="5" name="Text Box 4"/>
          <p:cNvSpPr txBox="1">
            <a:spLocks noChangeArrowheads="1"/>
          </p:cNvSpPr>
          <p:nvPr/>
        </p:nvSpPr>
        <p:spPr bwMode="auto">
          <a:xfrm>
            <a:off x="533400" y="4800600"/>
            <a:ext cx="3860800" cy="984885"/>
          </a:xfrm>
          <a:prstGeom prst="rect">
            <a:avLst/>
          </a:prstGeom>
          <a:noFill/>
          <a:ln w="12700" cap="sq">
            <a:noFill/>
            <a:miter lim="800000"/>
            <a:headEnd type="none" w="sm" len="sm"/>
            <a:tailEnd type="none" w="sm" len="sm"/>
          </a:ln>
          <a:effectLst/>
        </p:spPr>
        <p:txBody>
          <a:bodyPr>
            <a:spAutoFit/>
          </a:bodyPr>
          <a:lstStyle/>
          <a:p>
            <a:pPr algn="ctr">
              <a:spcBef>
                <a:spcPct val="50000"/>
              </a:spcBef>
            </a:pPr>
            <a:r>
              <a:rPr lang="en-US" sz="2200" b="1" dirty="0" smtClean="0"/>
              <a:t>Gonioscopy</a:t>
            </a:r>
            <a:r>
              <a:rPr lang="en-US" sz="2200" dirty="0">
                <a:solidFill>
                  <a:schemeClr val="accent2"/>
                </a:solidFill>
              </a:rPr>
              <a:t/>
            </a:r>
            <a:br>
              <a:rPr lang="en-US" sz="2200" dirty="0">
                <a:solidFill>
                  <a:schemeClr val="accent2"/>
                </a:solidFill>
              </a:rPr>
            </a:br>
            <a:r>
              <a:rPr lang="en-US" dirty="0"/>
              <a:t>Measurement of anterior chamber angle</a:t>
            </a:r>
          </a:p>
        </p:txBody>
      </p:sp>
      <p:pic>
        <p:nvPicPr>
          <p:cNvPr id="6" name="Picture 4" descr="D:\Jobs\Cipla\Sandhya\Glaucoma\Perimetry.gif"/>
          <p:cNvPicPr>
            <a:picLocks noChangeAspect="1" noChangeArrowheads="1"/>
          </p:cNvPicPr>
          <p:nvPr/>
        </p:nvPicPr>
        <p:blipFill>
          <a:blip r:embed="rId3"/>
          <a:srcRect/>
          <a:stretch>
            <a:fillRect/>
          </a:stretch>
        </p:blipFill>
        <p:spPr bwMode="auto">
          <a:xfrm>
            <a:off x="4572000" y="2057400"/>
            <a:ext cx="3479800" cy="2590800"/>
          </a:xfrm>
          <a:prstGeom prst="rect">
            <a:avLst/>
          </a:prstGeom>
          <a:noFill/>
        </p:spPr>
      </p:pic>
      <p:sp>
        <p:nvSpPr>
          <p:cNvPr id="7" name="Text Box 3"/>
          <p:cNvSpPr txBox="1">
            <a:spLocks noChangeArrowheads="1"/>
          </p:cNvSpPr>
          <p:nvPr/>
        </p:nvSpPr>
        <p:spPr bwMode="auto">
          <a:xfrm>
            <a:off x="4648200" y="4876800"/>
            <a:ext cx="3429000" cy="1261884"/>
          </a:xfrm>
          <a:prstGeom prst="rect">
            <a:avLst/>
          </a:prstGeom>
          <a:noFill/>
          <a:ln w="12700" cap="sq">
            <a:noFill/>
            <a:miter lim="800000"/>
            <a:headEnd type="none" w="sm" len="sm"/>
            <a:tailEnd type="none" w="sm" len="sm"/>
          </a:ln>
          <a:effectLst/>
        </p:spPr>
        <p:txBody>
          <a:bodyPr wrap="square">
            <a:spAutoFit/>
          </a:bodyPr>
          <a:lstStyle/>
          <a:p>
            <a:pPr algn="ctr">
              <a:spcBef>
                <a:spcPct val="50000"/>
              </a:spcBef>
            </a:pPr>
            <a:r>
              <a:rPr lang="en-US" sz="2200" b="1" dirty="0" smtClean="0"/>
              <a:t>Perimetry</a:t>
            </a:r>
            <a:r>
              <a:rPr lang="en-US" sz="2200" dirty="0">
                <a:solidFill>
                  <a:schemeClr val="accent2"/>
                </a:solidFill>
              </a:rPr>
              <a:t/>
            </a:r>
            <a:br>
              <a:rPr lang="en-US" sz="2200" dirty="0">
                <a:solidFill>
                  <a:schemeClr val="accent2"/>
                </a:solidFill>
              </a:rPr>
            </a:br>
            <a:r>
              <a:rPr lang="en-US" sz="1800" b="0" dirty="0"/>
              <a:t>Actual measurement of visual field looking for any dark areas in field of vision</a:t>
            </a:r>
          </a:p>
        </p:txBody>
      </p:sp>
      <p:sp>
        <p:nvSpPr>
          <p:cNvPr id="8" name="TextBox 6"/>
          <p:cNvSpPr txBox="1">
            <a:spLocks noChangeArrowheads="1"/>
          </p:cNvSpPr>
          <p:nvPr/>
        </p:nvSpPr>
        <p:spPr bwMode="auto">
          <a:xfrm>
            <a:off x="3810000" y="6611779"/>
            <a:ext cx="4419600" cy="246221"/>
          </a:xfrm>
          <a:prstGeom prst="rect">
            <a:avLst/>
          </a:prstGeom>
          <a:noFill/>
          <a:ln w="9525">
            <a:noFill/>
            <a:miter lim="800000"/>
            <a:headEnd/>
            <a:tailEnd/>
          </a:ln>
        </p:spPr>
        <p:txBody>
          <a:bodyPr wrap="square">
            <a:spAutoFit/>
          </a:bodyPr>
          <a:lstStyle/>
          <a:p>
            <a:pPr algn="r"/>
            <a:r>
              <a:rPr lang="en-US" sz="1000" dirty="0"/>
              <a:t>Ref: Asian J. of Ophthalmology vol.3. No.3. 4, 2001 suppl</a:t>
            </a:r>
            <a:r>
              <a:rPr lang="en-US" sz="1000" i="1" dirty="0"/>
              <a:t>.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3" name="Picture 3" descr="http://www.eyesearch.com/eye.drops.1.jpg"/>
          <p:cNvPicPr>
            <a:picLocks noChangeAspect="1" noChangeArrowheads="1"/>
          </p:cNvPicPr>
          <p:nvPr/>
        </p:nvPicPr>
        <p:blipFill>
          <a:blip r:embed="rId2"/>
          <a:srcRect/>
          <a:stretch>
            <a:fillRect/>
          </a:stretch>
        </p:blipFill>
        <p:spPr bwMode="auto">
          <a:xfrm>
            <a:off x="338138" y="1524000"/>
            <a:ext cx="2786062" cy="1733550"/>
          </a:xfrm>
          <a:prstGeom prst="rect">
            <a:avLst/>
          </a:prstGeom>
          <a:noFill/>
        </p:spPr>
      </p:pic>
      <p:sp>
        <p:nvSpPr>
          <p:cNvPr id="250884" name="Text Box 4"/>
          <p:cNvSpPr txBox="1">
            <a:spLocks noChangeArrowheads="1"/>
          </p:cNvSpPr>
          <p:nvPr/>
        </p:nvSpPr>
        <p:spPr bwMode="auto">
          <a:xfrm>
            <a:off x="358775" y="3286125"/>
            <a:ext cx="2068513" cy="457200"/>
          </a:xfrm>
          <a:prstGeom prst="rect">
            <a:avLst/>
          </a:prstGeom>
          <a:noFill/>
          <a:ln w="12700" cap="sq">
            <a:noFill/>
            <a:miter lim="800000"/>
            <a:headEnd type="none" w="sm" len="sm"/>
            <a:tailEnd type="none" w="sm" len="sm"/>
          </a:ln>
          <a:effectLst/>
        </p:spPr>
        <p:txBody>
          <a:bodyPr>
            <a:spAutoFit/>
          </a:bodyPr>
          <a:lstStyle/>
          <a:p>
            <a:pPr>
              <a:spcBef>
                <a:spcPct val="50000"/>
              </a:spcBef>
            </a:pPr>
            <a:r>
              <a:rPr lang="en-US"/>
              <a:t>Eye drops</a:t>
            </a:r>
          </a:p>
        </p:txBody>
      </p:sp>
      <p:pic>
        <p:nvPicPr>
          <p:cNvPr id="250886" name="Picture 6" descr="http://www.pedtrauma.gr/pics/photos/prolipsi/pills.jpg"/>
          <p:cNvPicPr>
            <a:picLocks noChangeAspect="1" noChangeArrowheads="1"/>
          </p:cNvPicPr>
          <p:nvPr/>
        </p:nvPicPr>
        <p:blipFill>
          <a:blip r:embed="rId3"/>
          <a:srcRect l="2438" t="6142" r="2438" b="5865"/>
          <a:stretch>
            <a:fillRect/>
          </a:stretch>
        </p:blipFill>
        <p:spPr bwMode="auto">
          <a:xfrm>
            <a:off x="4724400" y="1600200"/>
            <a:ext cx="2971800" cy="1524000"/>
          </a:xfrm>
          <a:prstGeom prst="rect">
            <a:avLst/>
          </a:prstGeom>
          <a:noFill/>
        </p:spPr>
      </p:pic>
      <p:sp>
        <p:nvSpPr>
          <p:cNvPr id="250887" name="Text Box 7"/>
          <p:cNvSpPr txBox="1">
            <a:spLocks noChangeArrowheads="1"/>
          </p:cNvSpPr>
          <p:nvPr/>
        </p:nvSpPr>
        <p:spPr bwMode="auto">
          <a:xfrm>
            <a:off x="5791200" y="3124200"/>
            <a:ext cx="1036638" cy="457200"/>
          </a:xfrm>
          <a:prstGeom prst="rect">
            <a:avLst/>
          </a:prstGeom>
          <a:noFill/>
          <a:ln w="12700" cap="sq">
            <a:noFill/>
            <a:miter lim="800000"/>
            <a:headEnd type="none" w="sm" len="sm"/>
            <a:tailEnd type="none" w="sm" len="sm"/>
          </a:ln>
          <a:effectLst/>
        </p:spPr>
        <p:txBody>
          <a:bodyPr>
            <a:spAutoFit/>
          </a:bodyPr>
          <a:lstStyle/>
          <a:p>
            <a:pPr>
              <a:spcBef>
                <a:spcPct val="50000"/>
              </a:spcBef>
            </a:pPr>
            <a:r>
              <a:rPr lang="en-US" dirty="0"/>
              <a:t> Pills</a:t>
            </a:r>
          </a:p>
        </p:txBody>
      </p:sp>
      <p:pic>
        <p:nvPicPr>
          <p:cNvPr id="250889" name="Picture 9" descr="http://www.research.umich.edu/research_guide/annual_reports/FY01/images/intralase.jpg"/>
          <p:cNvPicPr>
            <a:picLocks noChangeAspect="1" noChangeArrowheads="1"/>
          </p:cNvPicPr>
          <p:nvPr/>
        </p:nvPicPr>
        <p:blipFill>
          <a:blip r:embed="rId4"/>
          <a:srcRect/>
          <a:stretch>
            <a:fillRect/>
          </a:stretch>
        </p:blipFill>
        <p:spPr bwMode="auto">
          <a:xfrm>
            <a:off x="314325" y="4068763"/>
            <a:ext cx="2124075" cy="1936750"/>
          </a:xfrm>
          <a:prstGeom prst="rect">
            <a:avLst/>
          </a:prstGeom>
          <a:noFill/>
        </p:spPr>
      </p:pic>
      <p:sp>
        <p:nvSpPr>
          <p:cNvPr id="250890" name="Text Box 10"/>
          <p:cNvSpPr txBox="1">
            <a:spLocks noChangeArrowheads="1"/>
          </p:cNvSpPr>
          <p:nvPr/>
        </p:nvSpPr>
        <p:spPr bwMode="auto">
          <a:xfrm>
            <a:off x="304800" y="6080125"/>
            <a:ext cx="2305050" cy="457200"/>
          </a:xfrm>
          <a:prstGeom prst="rect">
            <a:avLst/>
          </a:prstGeom>
          <a:noFill/>
          <a:ln w="12700" cap="sq">
            <a:noFill/>
            <a:miter lim="800000"/>
            <a:headEnd type="none" w="sm" len="sm"/>
            <a:tailEnd type="none" w="sm" len="sm"/>
          </a:ln>
          <a:effectLst/>
        </p:spPr>
        <p:txBody>
          <a:bodyPr>
            <a:spAutoFit/>
          </a:bodyPr>
          <a:lstStyle/>
          <a:p>
            <a:pPr>
              <a:spcBef>
                <a:spcPct val="50000"/>
              </a:spcBef>
            </a:pPr>
            <a:r>
              <a:rPr lang="en-US"/>
              <a:t>Laser surgery</a:t>
            </a:r>
          </a:p>
        </p:txBody>
      </p:sp>
      <p:pic>
        <p:nvPicPr>
          <p:cNvPr id="250892" name="Picture 12" descr="http://www.willard-oh.com/fumc/News_991120_Surgery5.jpg"/>
          <p:cNvPicPr>
            <a:picLocks noChangeAspect="1" noChangeArrowheads="1"/>
          </p:cNvPicPr>
          <p:nvPr/>
        </p:nvPicPr>
        <p:blipFill>
          <a:blip r:embed="rId5"/>
          <a:srcRect/>
          <a:stretch>
            <a:fillRect/>
          </a:stretch>
        </p:blipFill>
        <p:spPr bwMode="auto">
          <a:xfrm>
            <a:off x="2895600" y="4114800"/>
            <a:ext cx="2362200" cy="1897063"/>
          </a:xfrm>
          <a:prstGeom prst="rect">
            <a:avLst/>
          </a:prstGeom>
          <a:noFill/>
        </p:spPr>
      </p:pic>
      <p:sp>
        <p:nvSpPr>
          <p:cNvPr id="250893" name="Text Box 13"/>
          <p:cNvSpPr txBox="1">
            <a:spLocks noChangeArrowheads="1"/>
          </p:cNvSpPr>
          <p:nvPr/>
        </p:nvSpPr>
        <p:spPr bwMode="auto">
          <a:xfrm>
            <a:off x="2819400" y="6096000"/>
            <a:ext cx="2903538" cy="457200"/>
          </a:xfrm>
          <a:prstGeom prst="rect">
            <a:avLst/>
          </a:prstGeom>
          <a:noFill/>
          <a:ln w="12700" cap="sq">
            <a:noFill/>
            <a:miter lim="800000"/>
            <a:headEnd type="none" w="sm" len="sm"/>
            <a:tailEnd type="none" w="sm" len="sm"/>
          </a:ln>
          <a:effectLst/>
        </p:spPr>
        <p:txBody>
          <a:bodyPr>
            <a:spAutoFit/>
          </a:bodyPr>
          <a:lstStyle/>
          <a:p>
            <a:pPr algn="ctr">
              <a:spcBef>
                <a:spcPct val="50000"/>
              </a:spcBef>
            </a:pPr>
            <a:r>
              <a:rPr lang="en-US"/>
              <a:t>Eye operations</a:t>
            </a:r>
          </a:p>
        </p:txBody>
      </p:sp>
      <p:sp>
        <p:nvSpPr>
          <p:cNvPr id="250894" name="Text Box 14"/>
          <p:cNvSpPr txBox="1">
            <a:spLocks noChangeArrowheads="1"/>
          </p:cNvSpPr>
          <p:nvPr/>
        </p:nvSpPr>
        <p:spPr bwMode="auto">
          <a:xfrm>
            <a:off x="5638800" y="4419600"/>
            <a:ext cx="2724150" cy="946150"/>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2800" dirty="0">
                <a:solidFill>
                  <a:schemeClr val="accent2"/>
                </a:solidFill>
              </a:rPr>
              <a:t>Combination         method</a:t>
            </a:r>
          </a:p>
        </p:txBody>
      </p:sp>
      <p:sp>
        <p:nvSpPr>
          <p:cNvPr id="250896" name="Line 16"/>
          <p:cNvSpPr>
            <a:spLocks noChangeShapeType="1"/>
          </p:cNvSpPr>
          <p:nvPr/>
        </p:nvSpPr>
        <p:spPr bwMode="auto">
          <a:xfrm>
            <a:off x="5638800" y="4267200"/>
            <a:ext cx="2106613" cy="0"/>
          </a:xfrm>
          <a:prstGeom prst="line">
            <a:avLst/>
          </a:prstGeom>
          <a:noFill/>
          <a:ln w="12700" cap="sq">
            <a:solidFill>
              <a:schemeClr val="tx1"/>
            </a:solidFill>
            <a:round/>
            <a:headEnd type="none" w="sm" len="sm"/>
            <a:tailEnd type="none" w="sm" len="sm"/>
          </a:ln>
          <a:effectLst/>
        </p:spPr>
        <p:txBody>
          <a:bodyPr/>
          <a:lstStyle/>
          <a:p>
            <a:endParaRPr lang="en-US"/>
          </a:p>
        </p:txBody>
      </p:sp>
      <p:sp>
        <p:nvSpPr>
          <p:cNvPr id="250899" name="Line 19"/>
          <p:cNvSpPr>
            <a:spLocks noChangeShapeType="1"/>
          </p:cNvSpPr>
          <p:nvPr/>
        </p:nvSpPr>
        <p:spPr bwMode="auto">
          <a:xfrm>
            <a:off x="5715000" y="5562600"/>
            <a:ext cx="2265362" cy="0"/>
          </a:xfrm>
          <a:prstGeom prst="line">
            <a:avLst/>
          </a:prstGeom>
          <a:noFill/>
          <a:ln w="12700" cap="sq">
            <a:solidFill>
              <a:schemeClr val="tx1"/>
            </a:solidFill>
            <a:round/>
            <a:headEnd type="none" w="sm" len="sm"/>
            <a:tailEnd type="none" w="sm" len="sm"/>
          </a:ln>
          <a:effectLst/>
        </p:spPr>
        <p:txBody>
          <a:bodyPr/>
          <a:lstStyle/>
          <a:p>
            <a:endParaRPr lang="en-US"/>
          </a:p>
        </p:txBody>
      </p:sp>
      <p:sp>
        <p:nvSpPr>
          <p:cNvPr id="14" name="Title 1"/>
          <p:cNvSpPr txBox="1">
            <a:spLocks/>
          </p:cNvSpPr>
          <p:nvPr/>
        </p:nvSpPr>
        <p:spPr>
          <a:xfrm>
            <a:off x="457200" y="320040"/>
            <a:ext cx="7239000" cy="89916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800" b="1" i="0" u="none" strike="noStrike" kern="1200" cap="all" spc="0" normalizeH="0" baseline="0" noProof="0" dirty="0" smtClean="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uLnTx/>
                <a:uFillTx/>
                <a:latin typeface="+mj-lt"/>
                <a:ea typeface="+mj-ea"/>
                <a:cs typeface="+mj-cs"/>
              </a:rPr>
              <a:t>TREATMENT</a:t>
            </a:r>
            <a:endParaRPr kumimoji="0" lang="en-US" sz="3800" b="1" i="0" u="none" strike="noStrike" kern="1200" cap="all" spc="0" normalizeH="0" baseline="0" noProof="0"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uLnTx/>
              <a:uFillTx/>
              <a:latin typeface="+mj-lt"/>
              <a:ea typeface="+mj-ea"/>
              <a:cs typeface="+mj-cs"/>
            </a:endParaRPr>
          </a:p>
        </p:txBody>
      </p:sp>
      <p:sp>
        <p:nvSpPr>
          <p:cNvPr id="15" name="Rectangle 14"/>
          <p:cNvSpPr/>
          <p:nvPr/>
        </p:nvSpPr>
        <p:spPr>
          <a:xfrm>
            <a:off x="4191000" y="6611779"/>
            <a:ext cx="3962400" cy="246221"/>
          </a:xfrm>
          <a:prstGeom prst="rect">
            <a:avLst/>
          </a:prstGeom>
        </p:spPr>
        <p:txBody>
          <a:bodyPr wrap="square">
            <a:spAutoFit/>
          </a:bodyPr>
          <a:lstStyle/>
          <a:p>
            <a:r>
              <a:rPr lang="en-US" sz="1000" dirty="0" smtClean="0"/>
              <a:t>http://www.nei.nih.gov/health/glaucoma/glaucoma_facts.asp</a:t>
            </a:r>
            <a:endParaRPr lang="en-US" sz="1000" dirty="0"/>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ChangeArrowheads="1"/>
          </p:cNvSpPr>
          <p:nvPr/>
        </p:nvSpPr>
        <p:spPr bwMode="auto">
          <a:xfrm>
            <a:off x="827088" y="304800"/>
            <a:ext cx="5357812" cy="838200"/>
          </a:xfrm>
          <a:prstGeom prst="rect">
            <a:avLst/>
          </a:prstGeom>
          <a:noFill/>
          <a:ln w="9525">
            <a:noFill/>
            <a:miter lim="800000"/>
            <a:headEnd/>
            <a:tailEnd/>
          </a:ln>
          <a:effectLst/>
        </p:spPr>
        <p:txBody>
          <a:bodyPr lIns="92075" tIns="46038" rIns="92075" bIns="46038" anchor="ctr"/>
          <a:lstStyle/>
          <a:p>
            <a:pPr algn="ctr"/>
            <a:r>
              <a:rPr kumimoji="1" lang="en-US" sz="3600" b="1" i="1" dirty="0">
                <a:solidFill>
                  <a:schemeClr val="bg2">
                    <a:lumMod val="10000"/>
                  </a:schemeClr>
                </a:solidFill>
              </a:rPr>
              <a:t>Glaucoma: Treatment</a:t>
            </a:r>
          </a:p>
        </p:txBody>
      </p:sp>
      <p:pic>
        <p:nvPicPr>
          <p:cNvPr id="310275" name="Picture 3" descr="D:\Jobs\Cipla\Sandhya\Glaucoma\Medical38.gif"/>
          <p:cNvPicPr>
            <a:picLocks noChangeAspect="1" noChangeArrowheads="1"/>
          </p:cNvPicPr>
          <p:nvPr/>
        </p:nvPicPr>
        <p:blipFill>
          <a:blip r:embed="rId2"/>
          <a:srcRect/>
          <a:stretch>
            <a:fillRect/>
          </a:stretch>
        </p:blipFill>
        <p:spPr bwMode="auto">
          <a:xfrm>
            <a:off x="3441700" y="1708150"/>
            <a:ext cx="3814763" cy="4730750"/>
          </a:xfrm>
          <a:prstGeom prst="rect">
            <a:avLst/>
          </a:prstGeom>
          <a:noFill/>
        </p:spPr>
      </p:pic>
      <p:sp>
        <p:nvSpPr>
          <p:cNvPr id="310276" name="Text Box 4"/>
          <p:cNvSpPr txBox="1">
            <a:spLocks noChangeArrowheads="1"/>
          </p:cNvSpPr>
          <p:nvPr/>
        </p:nvSpPr>
        <p:spPr bwMode="auto">
          <a:xfrm>
            <a:off x="2184400" y="1873250"/>
            <a:ext cx="1435100" cy="396875"/>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2000">
                <a:solidFill>
                  <a:schemeClr val="accent2"/>
                </a:solidFill>
              </a:rPr>
              <a:t>MEDICAL</a:t>
            </a:r>
          </a:p>
        </p:txBody>
      </p:sp>
      <p:sp>
        <p:nvSpPr>
          <p:cNvPr id="310277" name="Text Box 5"/>
          <p:cNvSpPr txBox="1">
            <a:spLocks noChangeArrowheads="1"/>
          </p:cNvSpPr>
          <p:nvPr/>
        </p:nvSpPr>
        <p:spPr bwMode="auto">
          <a:xfrm>
            <a:off x="2120900" y="6157913"/>
            <a:ext cx="4508500" cy="396875"/>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2000" b="0"/>
              <a:t>Drugs increase conventional outflow.</a:t>
            </a:r>
          </a:p>
        </p:txBody>
      </p:sp>
      <p:sp>
        <p:nvSpPr>
          <p:cNvPr id="310278" name="Text Box 6"/>
          <p:cNvSpPr txBox="1">
            <a:spLocks noChangeArrowheads="1"/>
          </p:cNvSpPr>
          <p:nvPr/>
        </p:nvSpPr>
        <p:spPr bwMode="auto">
          <a:xfrm>
            <a:off x="5918200" y="1968500"/>
            <a:ext cx="736600" cy="396875"/>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2000" b="0">
                <a:solidFill>
                  <a:schemeClr val="bg2"/>
                </a:solidFill>
              </a:rPr>
              <a:t>Lens</a:t>
            </a:r>
          </a:p>
        </p:txBody>
      </p:sp>
      <p:sp>
        <p:nvSpPr>
          <p:cNvPr id="7" name="Rectangle 6"/>
          <p:cNvSpPr/>
          <p:nvPr/>
        </p:nvSpPr>
        <p:spPr>
          <a:xfrm>
            <a:off x="4191000" y="6611779"/>
            <a:ext cx="3962400" cy="246221"/>
          </a:xfrm>
          <a:prstGeom prst="rect">
            <a:avLst/>
          </a:prstGeom>
        </p:spPr>
        <p:txBody>
          <a:bodyPr wrap="square">
            <a:spAutoFit/>
          </a:bodyPr>
          <a:lstStyle/>
          <a:p>
            <a:r>
              <a:rPr lang="en-US" sz="1000" dirty="0" smtClean="0"/>
              <a:t>http://www.nei.nih.gov/health/glaucoma/glaucoma_facts.asp</a:t>
            </a:r>
            <a:endParaRPr lang="en-US" sz="1000" dirty="0"/>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ChangeArrowheads="1"/>
          </p:cNvSpPr>
          <p:nvPr/>
        </p:nvSpPr>
        <p:spPr bwMode="auto">
          <a:xfrm>
            <a:off x="827088" y="304800"/>
            <a:ext cx="5357812" cy="838200"/>
          </a:xfrm>
          <a:prstGeom prst="rect">
            <a:avLst/>
          </a:prstGeom>
          <a:noFill/>
          <a:ln w="9525">
            <a:noFill/>
            <a:miter lim="800000"/>
            <a:headEnd/>
            <a:tailEnd/>
          </a:ln>
          <a:effectLst/>
        </p:spPr>
        <p:txBody>
          <a:bodyPr lIns="92075" tIns="46038" rIns="92075" bIns="46038" anchor="ctr"/>
          <a:lstStyle/>
          <a:p>
            <a:r>
              <a:rPr kumimoji="1" lang="en-US" sz="3600" b="1" i="1" dirty="0">
                <a:solidFill>
                  <a:schemeClr val="bg2">
                    <a:lumMod val="10000"/>
                  </a:schemeClr>
                </a:solidFill>
              </a:rPr>
              <a:t>Glaucoma: Treatment</a:t>
            </a:r>
          </a:p>
        </p:txBody>
      </p:sp>
      <p:pic>
        <p:nvPicPr>
          <p:cNvPr id="311299" name="Picture 3" descr="D:\Jobs\Cipla\Sandhya\Glaucoma\Medical39.gif"/>
          <p:cNvPicPr>
            <a:picLocks noChangeAspect="1" noChangeArrowheads="1"/>
          </p:cNvPicPr>
          <p:nvPr/>
        </p:nvPicPr>
        <p:blipFill>
          <a:blip r:embed="rId2"/>
          <a:srcRect/>
          <a:stretch>
            <a:fillRect/>
          </a:stretch>
        </p:blipFill>
        <p:spPr bwMode="auto">
          <a:xfrm>
            <a:off x="3956050" y="1658938"/>
            <a:ext cx="3500438" cy="4759325"/>
          </a:xfrm>
          <a:prstGeom prst="rect">
            <a:avLst/>
          </a:prstGeom>
          <a:noFill/>
        </p:spPr>
      </p:pic>
      <p:sp>
        <p:nvSpPr>
          <p:cNvPr id="311300" name="Text Box 4"/>
          <p:cNvSpPr txBox="1">
            <a:spLocks noChangeArrowheads="1"/>
          </p:cNvSpPr>
          <p:nvPr/>
        </p:nvSpPr>
        <p:spPr bwMode="auto">
          <a:xfrm>
            <a:off x="1765300" y="6018213"/>
            <a:ext cx="5029200" cy="396875"/>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2000" b="0"/>
              <a:t>Drugs reduce production of fluid in the eye.</a:t>
            </a:r>
          </a:p>
        </p:txBody>
      </p:sp>
      <p:sp>
        <p:nvSpPr>
          <p:cNvPr id="311301" name="Text Box 5"/>
          <p:cNvSpPr txBox="1">
            <a:spLocks noChangeArrowheads="1"/>
          </p:cNvSpPr>
          <p:nvPr/>
        </p:nvSpPr>
        <p:spPr bwMode="auto">
          <a:xfrm>
            <a:off x="6146800" y="2006600"/>
            <a:ext cx="736600" cy="396875"/>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2000" b="0">
                <a:solidFill>
                  <a:schemeClr val="bg2"/>
                </a:solidFill>
              </a:rPr>
              <a:t>Lens</a:t>
            </a:r>
          </a:p>
        </p:txBody>
      </p:sp>
      <p:sp>
        <p:nvSpPr>
          <p:cNvPr id="311302" name="Text Box 6"/>
          <p:cNvSpPr txBox="1">
            <a:spLocks noChangeArrowheads="1"/>
          </p:cNvSpPr>
          <p:nvPr/>
        </p:nvSpPr>
        <p:spPr bwMode="auto">
          <a:xfrm>
            <a:off x="1981200" y="1758950"/>
            <a:ext cx="1435100" cy="396875"/>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2000">
                <a:solidFill>
                  <a:schemeClr val="accent2"/>
                </a:solidFill>
              </a:rPr>
              <a:t>MEDICAL</a:t>
            </a:r>
          </a:p>
        </p:txBody>
      </p:sp>
      <p:sp>
        <p:nvSpPr>
          <p:cNvPr id="7" name="Rectangle 6"/>
          <p:cNvSpPr/>
          <p:nvPr/>
        </p:nvSpPr>
        <p:spPr>
          <a:xfrm>
            <a:off x="4191000" y="6611779"/>
            <a:ext cx="3962400" cy="246221"/>
          </a:xfrm>
          <a:prstGeom prst="rect">
            <a:avLst/>
          </a:prstGeom>
        </p:spPr>
        <p:txBody>
          <a:bodyPr wrap="square">
            <a:spAutoFit/>
          </a:bodyPr>
          <a:lstStyle/>
          <a:p>
            <a:r>
              <a:rPr lang="en-US" sz="1000" dirty="0" smtClean="0"/>
              <a:t>http://www.nei.nih.gov/health/glaucoma/glaucoma_facts.asp</a:t>
            </a:r>
            <a:endParaRPr lang="en-US" sz="1000" dirty="0"/>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Picture 2" descr="D:\Jobs\Cipla\Sandhya\Glaucoma\Surgery Trabeculectomy.gif"/>
          <p:cNvPicPr>
            <a:picLocks noChangeAspect="1" noChangeArrowheads="1"/>
          </p:cNvPicPr>
          <p:nvPr/>
        </p:nvPicPr>
        <p:blipFill>
          <a:blip r:embed="rId2"/>
          <a:srcRect/>
          <a:stretch>
            <a:fillRect/>
          </a:stretch>
        </p:blipFill>
        <p:spPr bwMode="auto">
          <a:xfrm>
            <a:off x="4173538" y="1716088"/>
            <a:ext cx="3416300" cy="4594225"/>
          </a:xfrm>
          <a:prstGeom prst="rect">
            <a:avLst/>
          </a:prstGeom>
          <a:noFill/>
        </p:spPr>
      </p:pic>
      <p:sp>
        <p:nvSpPr>
          <p:cNvPr id="312323" name="Rectangle 3"/>
          <p:cNvSpPr>
            <a:spLocks noChangeArrowheads="1"/>
          </p:cNvSpPr>
          <p:nvPr/>
        </p:nvSpPr>
        <p:spPr bwMode="auto">
          <a:xfrm>
            <a:off x="827088" y="304800"/>
            <a:ext cx="5357812" cy="838200"/>
          </a:xfrm>
          <a:prstGeom prst="rect">
            <a:avLst/>
          </a:prstGeom>
          <a:noFill/>
          <a:ln w="9525">
            <a:noFill/>
            <a:miter lim="800000"/>
            <a:headEnd/>
            <a:tailEnd/>
          </a:ln>
          <a:effectLst/>
        </p:spPr>
        <p:txBody>
          <a:bodyPr lIns="92075" tIns="46038" rIns="92075" bIns="46038" anchor="ctr"/>
          <a:lstStyle/>
          <a:p>
            <a:pPr algn="ctr"/>
            <a:r>
              <a:rPr kumimoji="1" lang="en-US" sz="3600" b="1" i="1" dirty="0">
                <a:solidFill>
                  <a:schemeClr val="bg2">
                    <a:lumMod val="10000"/>
                  </a:schemeClr>
                </a:solidFill>
              </a:rPr>
              <a:t>Glaucoma: Treatment</a:t>
            </a:r>
          </a:p>
        </p:txBody>
      </p:sp>
      <p:sp>
        <p:nvSpPr>
          <p:cNvPr id="312324" name="Text Box 4"/>
          <p:cNvSpPr txBox="1">
            <a:spLocks noChangeArrowheads="1"/>
          </p:cNvSpPr>
          <p:nvPr/>
        </p:nvSpPr>
        <p:spPr bwMode="auto">
          <a:xfrm>
            <a:off x="1460500" y="1682750"/>
            <a:ext cx="2959100" cy="854075"/>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2000">
                <a:solidFill>
                  <a:schemeClr val="accent2"/>
                </a:solidFill>
              </a:rPr>
              <a:t>SURGERY </a:t>
            </a:r>
          </a:p>
          <a:p>
            <a:pPr>
              <a:spcBef>
                <a:spcPct val="50000"/>
              </a:spcBef>
            </a:pPr>
            <a:r>
              <a:rPr lang="en-US" sz="2000">
                <a:solidFill>
                  <a:schemeClr val="accent2"/>
                </a:solidFill>
              </a:rPr>
              <a:t>Trabeculectomy</a:t>
            </a:r>
          </a:p>
        </p:txBody>
      </p:sp>
      <p:sp>
        <p:nvSpPr>
          <p:cNvPr id="312325" name="Text Box 5"/>
          <p:cNvSpPr txBox="1">
            <a:spLocks noChangeArrowheads="1"/>
          </p:cNvSpPr>
          <p:nvPr/>
        </p:nvSpPr>
        <p:spPr bwMode="auto">
          <a:xfrm>
            <a:off x="5664200" y="6191250"/>
            <a:ext cx="1422400" cy="396875"/>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2000" b="0"/>
              <a:t>New Drain</a:t>
            </a:r>
          </a:p>
        </p:txBody>
      </p:sp>
      <p:sp>
        <p:nvSpPr>
          <p:cNvPr id="312326" name="Text Box 6"/>
          <p:cNvSpPr txBox="1">
            <a:spLocks noChangeArrowheads="1"/>
          </p:cNvSpPr>
          <p:nvPr/>
        </p:nvSpPr>
        <p:spPr bwMode="auto">
          <a:xfrm>
            <a:off x="4813300" y="4781550"/>
            <a:ext cx="965200" cy="396875"/>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2000" b="0"/>
              <a:t>Sclera</a:t>
            </a:r>
          </a:p>
        </p:txBody>
      </p:sp>
      <p:sp>
        <p:nvSpPr>
          <p:cNvPr id="312327" name="Text Box 7"/>
          <p:cNvSpPr txBox="1">
            <a:spLocks noChangeArrowheads="1"/>
          </p:cNvSpPr>
          <p:nvPr/>
        </p:nvSpPr>
        <p:spPr bwMode="auto">
          <a:xfrm>
            <a:off x="6286500" y="2514600"/>
            <a:ext cx="736600" cy="396875"/>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2000" b="0">
                <a:solidFill>
                  <a:schemeClr val="bg2"/>
                </a:solidFill>
              </a:rPr>
              <a:t>Lens</a:t>
            </a:r>
          </a:p>
        </p:txBody>
      </p:sp>
      <p:sp>
        <p:nvSpPr>
          <p:cNvPr id="8" name="Rectangle 7"/>
          <p:cNvSpPr/>
          <p:nvPr/>
        </p:nvSpPr>
        <p:spPr>
          <a:xfrm>
            <a:off x="4191000" y="6611779"/>
            <a:ext cx="3962400" cy="246221"/>
          </a:xfrm>
          <a:prstGeom prst="rect">
            <a:avLst/>
          </a:prstGeom>
        </p:spPr>
        <p:txBody>
          <a:bodyPr wrap="square">
            <a:spAutoFit/>
          </a:bodyPr>
          <a:lstStyle/>
          <a:p>
            <a:r>
              <a:rPr lang="en-US" sz="1000" dirty="0" smtClean="0"/>
              <a:t>http://www.nei.nih.gov/health/glaucoma/glaucoma_facts.asp</a:t>
            </a:r>
            <a:endParaRPr lang="en-US" sz="1000" dirty="0"/>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6" name="Picture 2" descr="D:\Jobs\Cipla\Sandhya\Glaucoma\Surgery Trabeculoplasty.gif"/>
          <p:cNvPicPr>
            <a:picLocks noChangeAspect="1" noChangeArrowheads="1"/>
          </p:cNvPicPr>
          <p:nvPr/>
        </p:nvPicPr>
        <p:blipFill>
          <a:blip r:embed="rId2"/>
          <a:srcRect/>
          <a:stretch>
            <a:fillRect/>
          </a:stretch>
        </p:blipFill>
        <p:spPr bwMode="auto">
          <a:xfrm>
            <a:off x="4049713" y="1582738"/>
            <a:ext cx="4090987" cy="5257800"/>
          </a:xfrm>
          <a:prstGeom prst="rect">
            <a:avLst/>
          </a:prstGeom>
          <a:noFill/>
        </p:spPr>
      </p:pic>
      <p:sp>
        <p:nvSpPr>
          <p:cNvPr id="313347" name="Rectangle 3"/>
          <p:cNvSpPr>
            <a:spLocks noChangeArrowheads="1"/>
          </p:cNvSpPr>
          <p:nvPr/>
        </p:nvSpPr>
        <p:spPr bwMode="auto">
          <a:xfrm>
            <a:off x="827088" y="304800"/>
            <a:ext cx="5357812" cy="838200"/>
          </a:xfrm>
          <a:prstGeom prst="rect">
            <a:avLst/>
          </a:prstGeom>
          <a:noFill/>
          <a:ln w="9525">
            <a:noFill/>
            <a:miter lim="800000"/>
            <a:headEnd/>
            <a:tailEnd/>
          </a:ln>
          <a:effectLst/>
        </p:spPr>
        <p:txBody>
          <a:bodyPr lIns="92075" tIns="46038" rIns="92075" bIns="46038" anchor="ctr"/>
          <a:lstStyle/>
          <a:p>
            <a:pPr algn="ctr"/>
            <a:r>
              <a:rPr kumimoji="1" lang="en-US" sz="3600" b="1" i="1" dirty="0">
                <a:solidFill>
                  <a:schemeClr val="bg2">
                    <a:lumMod val="10000"/>
                  </a:schemeClr>
                </a:solidFill>
              </a:rPr>
              <a:t>Glaucoma: Treatment</a:t>
            </a:r>
          </a:p>
        </p:txBody>
      </p:sp>
      <p:sp>
        <p:nvSpPr>
          <p:cNvPr id="313348" name="Text Box 4"/>
          <p:cNvSpPr txBox="1">
            <a:spLocks noChangeArrowheads="1"/>
          </p:cNvSpPr>
          <p:nvPr/>
        </p:nvSpPr>
        <p:spPr bwMode="auto">
          <a:xfrm>
            <a:off x="1346200" y="1657350"/>
            <a:ext cx="2692400" cy="930275"/>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2200">
                <a:solidFill>
                  <a:schemeClr val="accent2"/>
                </a:solidFill>
              </a:rPr>
              <a:t>SURGERY </a:t>
            </a:r>
          </a:p>
          <a:p>
            <a:pPr>
              <a:spcBef>
                <a:spcPct val="50000"/>
              </a:spcBef>
            </a:pPr>
            <a:r>
              <a:rPr lang="en-US" sz="2200">
                <a:solidFill>
                  <a:schemeClr val="accent2"/>
                </a:solidFill>
              </a:rPr>
              <a:t>Trabeculoplasty</a:t>
            </a:r>
          </a:p>
        </p:txBody>
      </p:sp>
      <p:sp>
        <p:nvSpPr>
          <p:cNvPr id="313349" name="Text Box 5"/>
          <p:cNvSpPr txBox="1">
            <a:spLocks noChangeArrowheads="1"/>
          </p:cNvSpPr>
          <p:nvPr/>
        </p:nvSpPr>
        <p:spPr bwMode="auto">
          <a:xfrm>
            <a:off x="6667500" y="2552700"/>
            <a:ext cx="736600" cy="396875"/>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2000" b="0">
                <a:solidFill>
                  <a:schemeClr val="bg2"/>
                </a:solidFill>
              </a:rPr>
              <a:t>Lens</a:t>
            </a:r>
          </a:p>
        </p:txBody>
      </p:sp>
      <p:sp>
        <p:nvSpPr>
          <p:cNvPr id="313350" name="Text Box 6"/>
          <p:cNvSpPr txBox="1">
            <a:spLocks noChangeArrowheads="1"/>
          </p:cNvSpPr>
          <p:nvPr/>
        </p:nvSpPr>
        <p:spPr bwMode="auto">
          <a:xfrm>
            <a:off x="1397000" y="4121150"/>
            <a:ext cx="3302000" cy="396875"/>
          </a:xfrm>
          <a:prstGeom prst="rect">
            <a:avLst/>
          </a:prstGeom>
          <a:noFill/>
          <a:ln w="12700" cap="sq">
            <a:noFill/>
            <a:miter lim="800000"/>
            <a:headEnd type="none" w="sm" len="sm"/>
            <a:tailEnd type="none" w="sm" len="sm"/>
          </a:ln>
          <a:effectLst/>
        </p:spPr>
        <p:txBody>
          <a:bodyPr>
            <a:spAutoFit/>
          </a:bodyPr>
          <a:lstStyle/>
          <a:p>
            <a:pPr algn="r">
              <a:spcBef>
                <a:spcPct val="50000"/>
              </a:spcBef>
            </a:pPr>
            <a:r>
              <a:rPr lang="en-US" sz="2000" b="0"/>
              <a:t>Open Drainage hole</a:t>
            </a:r>
          </a:p>
        </p:txBody>
      </p:sp>
      <p:sp>
        <p:nvSpPr>
          <p:cNvPr id="313351" name="Line 7"/>
          <p:cNvSpPr>
            <a:spLocks noChangeShapeType="1"/>
          </p:cNvSpPr>
          <p:nvPr/>
        </p:nvSpPr>
        <p:spPr bwMode="auto">
          <a:xfrm flipV="1">
            <a:off x="4660900" y="3454400"/>
            <a:ext cx="977900" cy="825500"/>
          </a:xfrm>
          <a:prstGeom prst="line">
            <a:avLst/>
          </a:prstGeom>
          <a:noFill/>
          <a:ln w="38100" cap="sq">
            <a:solidFill>
              <a:schemeClr val="bg2"/>
            </a:solidFill>
            <a:round/>
            <a:headEnd type="none" w="sm" len="sm"/>
            <a:tailEnd type="none" w="sm" len="sm"/>
          </a:ln>
          <a:effectLst/>
        </p:spPr>
        <p:txBody>
          <a:bodyPr/>
          <a:lstStyle/>
          <a:p>
            <a:endParaRPr lang="en-US"/>
          </a:p>
        </p:txBody>
      </p:sp>
      <p:sp>
        <p:nvSpPr>
          <p:cNvPr id="313352" name="Line 8"/>
          <p:cNvSpPr>
            <a:spLocks noChangeShapeType="1"/>
          </p:cNvSpPr>
          <p:nvPr/>
        </p:nvSpPr>
        <p:spPr bwMode="auto">
          <a:xfrm flipH="1" flipV="1">
            <a:off x="3695700" y="2070100"/>
            <a:ext cx="2349500" cy="2717800"/>
          </a:xfrm>
          <a:prstGeom prst="line">
            <a:avLst/>
          </a:prstGeom>
          <a:noFill/>
          <a:ln w="57150" cap="sq">
            <a:solidFill>
              <a:srgbClr val="00FF00"/>
            </a:solidFill>
            <a:round/>
            <a:headEnd type="none" w="sm" len="sm"/>
            <a:tailEnd type="none" w="sm" len="sm"/>
          </a:ln>
          <a:effectLst/>
        </p:spPr>
        <p:txBody>
          <a:bodyPr/>
          <a:lstStyle/>
          <a:p>
            <a:endParaRPr lang="en-US"/>
          </a:p>
        </p:txBody>
      </p:sp>
      <p:sp>
        <p:nvSpPr>
          <p:cNvPr id="313353" name="Text Box 9"/>
          <p:cNvSpPr txBox="1">
            <a:spLocks noChangeArrowheads="1"/>
          </p:cNvSpPr>
          <p:nvPr/>
        </p:nvSpPr>
        <p:spPr bwMode="auto">
          <a:xfrm>
            <a:off x="4838700" y="4743450"/>
            <a:ext cx="952500" cy="396875"/>
          </a:xfrm>
          <a:prstGeom prst="rect">
            <a:avLst/>
          </a:prstGeom>
          <a:noFill/>
          <a:ln w="12700" cap="sq">
            <a:noFill/>
            <a:miter lim="800000"/>
            <a:headEnd type="none" w="sm" len="sm"/>
            <a:tailEnd type="none" w="sm" len="sm"/>
          </a:ln>
          <a:effectLst/>
        </p:spPr>
        <p:txBody>
          <a:bodyPr>
            <a:spAutoFit/>
          </a:bodyPr>
          <a:lstStyle/>
          <a:p>
            <a:pPr algn="r">
              <a:spcBef>
                <a:spcPct val="50000"/>
              </a:spcBef>
            </a:pPr>
            <a:r>
              <a:rPr lang="en-US" sz="2000"/>
              <a:t>Laser</a:t>
            </a:r>
          </a:p>
        </p:txBody>
      </p:sp>
      <p:sp>
        <p:nvSpPr>
          <p:cNvPr id="10" name="Rectangle 9"/>
          <p:cNvSpPr/>
          <p:nvPr/>
        </p:nvSpPr>
        <p:spPr>
          <a:xfrm>
            <a:off x="4191000" y="6611779"/>
            <a:ext cx="3962400" cy="246221"/>
          </a:xfrm>
          <a:prstGeom prst="rect">
            <a:avLst/>
          </a:prstGeom>
        </p:spPr>
        <p:txBody>
          <a:bodyPr wrap="square">
            <a:spAutoFit/>
          </a:bodyPr>
          <a:lstStyle/>
          <a:p>
            <a:r>
              <a:rPr lang="en-US" sz="1000" dirty="0" smtClean="0"/>
              <a:t>http://www.nei.nih.gov/health/glaucoma/glaucoma_facts.asp</a:t>
            </a:r>
            <a:endParaRPr lang="en-US" sz="1000" dirty="0"/>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70" name="Picture 2" descr="D:\Jobs\Cipla\Sandhya\Glaucoma\Surgery Iridotomy.gif"/>
          <p:cNvPicPr>
            <a:picLocks noChangeAspect="1" noChangeArrowheads="1"/>
          </p:cNvPicPr>
          <p:nvPr/>
        </p:nvPicPr>
        <p:blipFill>
          <a:blip r:embed="rId2"/>
          <a:srcRect/>
          <a:stretch>
            <a:fillRect/>
          </a:stretch>
        </p:blipFill>
        <p:spPr bwMode="auto">
          <a:xfrm>
            <a:off x="3368675" y="1528763"/>
            <a:ext cx="3971925" cy="5329237"/>
          </a:xfrm>
          <a:prstGeom prst="rect">
            <a:avLst/>
          </a:prstGeom>
          <a:noFill/>
        </p:spPr>
      </p:pic>
      <p:sp>
        <p:nvSpPr>
          <p:cNvPr id="314371" name="Rectangle 3"/>
          <p:cNvSpPr>
            <a:spLocks noChangeArrowheads="1"/>
          </p:cNvSpPr>
          <p:nvPr/>
        </p:nvSpPr>
        <p:spPr bwMode="auto">
          <a:xfrm>
            <a:off x="827088" y="304800"/>
            <a:ext cx="5357812" cy="838200"/>
          </a:xfrm>
          <a:prstGeom prst="rect">
            <a:avLst/>
          </a:prstGeom>
          <a:noFill/>
          <a:ln w="9525">
            <a:noFill/>
            <a:miter lim="800000"/>
            <a:headEnd/>
            <a:tailEnd/>
          </a:ln>
          <a:effectLst/>
        </p:spPr>
        <p:txBody>
          <a:bodyPr lIns="92075" tIns="46038" rIns="92075" bIns="46038" anchor="ctr"/>
          <a:lstStyle/>
          <a:p>
            <a:pPr algn="ctr"/>
            <a:r>
              <a:rPr kumimoji="1" lang="en-US" sz="3600" b="1" i="1" dirty="0">
                <a:solidFill>
                  <a:schemeClr val="bg2">
                    <a:lumMod val="10000"/>
                  </a:schemeClr>
                </a:solidFill>
              </a:rPr>
              <a:t>Glaucoma: Treatment</a:t>
            </a:r>
          </a:p>
        </p:txBody>
      </p:sp>
      <p:sp>
        <p:nvSpPr>
          <p:cNvPr id="314372" name="Text Box 4"/>
          <p:cNvSpPr txBox="1">
            <a:spLocks noChangeArrowheads="1"/>
          </p:cNvSpPr>
          <p:nvPr/>
        </p:nvSpPr>
        <p:spPr bwMode="auto">
          <a:xfrm>
            <a:off x="1460500" y="1682750"/>
            <a:ext cx="1587500" cy="854075"/>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2000">
                <a:solidFill>
                  <a:schemeClr val="accent2"/>
                </a:solidFill>
              </a:rPr>
              <a:t>SURGERY </a:t>
            </a:r>
          </a:p>
          <a:p>
            <a:pPr>
              <a:spcBef>
                <a:spcPct val="50000"/>
              </a:spcBef>
            </a:pPr>
            <a:r>
              <a:rPr lang="en-US" sz="2000">
                <a:solidFill>
                  <a:schemeClr val="accent2"/>
                </a:solidFill>
              </a:rPr>
              <a:t>Iridotomy</a:t>
            </a:r>
          </a:p>
        </p:txBody>
      </p:sp>
      <p:sp>
        <p:nvSpPr>
          <p:cNvPr id="314373" name="Text Box 5"/>
          <p:cNvSpPr txBox="1">
            <a:spLocks noChangeArrowheads="1"/>
          </p:cNvSpPr>
          <p:nvPr/>
        </p:nvSpPr>
        <p:spPr bwMode="auto">
          <a:xfrm>
            <a:off x="2590800" y="4133850"/>
            <a:ext cx="965200" cy="396875"/>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2000" b="0"/>
              <a:t>Laser</a:t>
            </a:r>
          </a:p>
        </p:txBody>
      </p:sp>
      <p:sp>
        <p:nvSpPr>
          <p:cNvPr id="314374" name="Text Box 6"/>
          <p:cNvSpPr txBox="1">
            <a:spLocks noChangeArrowheads="1"/>
          </p:cNvSpPr>
          <p:nvPr/>
        </p:nvSpPr>
        <p:spPr bwMode="auto">
          <a:xfrm>
            <a:off x="5854700" y="6019800"/>
            <a:ext cx="736600" cy="396875"/>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2000" b="0">
                <a:solidFill>
                  <a:schemeClr val="bg2"/>
                </a:solidFill>
              </a:rPr>
              <a:t>Lens</a:t>
            </a:r>
          </a:p>
        </p:txBody>
      </p:sp>
      <p:sp>
        <p:nvSpPr>
          <p:cNvPr id="314375" name="Text Box 7"/>
          <p:cNvSpPr txBox="1">
            <a:spLocks noChangeArrowheads="1"/>
          </p:cNvSpPr>
          <p:nvPr/>
        </p:nvSpPr>
        <p:spPr bwMode="auto">
          <a:xfrm>
            <a:off x="3276600" y="1657350"/>
            <a:ext cx="3302000" cy="1006475"/>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2000" b="0"/>
              <a:t>Making a tiny opening in the iris with a laser allows fluid to drain freely</a:t>
            </a:r>
          </a:p>
        </p:txBody>
      </p:sp>
      <p:sp>
        <p:nvSpPr>
          <p:cNvPr id="314376" name="Line 8"/>
          <p:cNvSpPr>
            <a:spLocks noChangeShapeType="1"/>
          </p:cNvSpPr>
          <p:nvPr/>
        </p:nvSpPr>
        <p:spPr bwMode="auto">
          <a:xfrm flipV="1">
            <a:off x="5283200" y="2679700"/>
            <a:ext cx="0" cy="838200"/>
          </a:xfrm>
          <a:prstGeom prst="line">
            <a:avLst/>
          </a:prstGeom>
          <a:noFill/>
          <a:ln w="38100" cap="sq">
            <a:solidFill>
              <a:schemeClr val="bg2"/>
            </a:solidFill>
            <a:round/>
            <a:headEnd type="none" w="sm" len="sm"/>
            <a:tailEnd type="none" w="sm" len="sm"/>
          </a:ln>
          <a:effectLst/>
        </p:spPr>
        <p:txBody>
          <a:bodyPr/>
          <a:lstStyle/>
          <a:p>
            <a:endParaRPr lang="en-US"/>
          </a:p>
        </p:txBody>
      </p:sp>
      <p:sp>
        <p:nvSpPr>
          <p:cNvPr id="314377" name="Line 9"/>
          <p:cNvSpPr>
            <a:spLocks noChangeShapeType="1"/>
          </p:cNvSpPr>
          <p:nvPr/>
        </p:nvSpPr>
        <p:spPr bwMode="auto">
          <a:xfrm flipH="1">
            <a:off x="3505200" y="4381500"/>
            <a:ext cx="1879600" cy="0"/>
          </a:xfrm>
          <a:prstGeom prst="line">
            <a:avLst/>
          </a:prstGeom>
          <a:noFill/>
          <a:ln w="38100" cap="sq">
            <a:solidFill>
              <a:srgbClr val="00FF00"/>
            </a:solidFill>
            <a:round/>
            <a:headEnd type="none" w="sm" len="sm"/>
            <a:tailEnd type="none" w="sm" len="sm"/>
          </a:ln>
          <a:effectLst/>
        </p:spPr>
        <p:txBody>
          <a:bodyPr/>
          <a:lstStyle/>
          <a:p>
            <a:endParaRPr lang="en-US"/>
          </a:p>
        </p:txBody>
      </p:sp>
      <p:sp>
        <p:nvSpPr>
          <p:cNvPr id="10" name="Rectangle 9"/>
          <p:cNvSpPr/>
          <p:nvPr/>
        </p:nvSpPr>
        <p:spPr>
          <a:xfrm>
            <a:off x="0" y="6611779"/>
            <a:ext cx="3962400" cy="246221"/>
          </a:xfrm>
          <a:prstGeom prst="rect">
            <a:avLst/>
          </a:prstGeom>
        </p:spPr>
        <p:txBody>
          <a:bodyPr wrap="square">
            <a:spAutoFit/>
          </a:bodyPr>
          <a:lstStyle/>
          <a:p>
            <a:r>
              <a:rPr lang="en-US" sz="1000" dirty="0" smtClean="0"/>
              <a:t>http://www.nei.nih.gov/health/glaucoma/glaucoma_facts.asp</a:t>
            </a:r>
            <a:endParaRPr lang="en-US" sz="1000" dirty="0"/>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dirty="0" smtClean="0"/>
              <a:t>CATARACT</a:t>
            </a:r>
            <a:endParaRPr lang="en-US" sz="6000" dirty="0"/>
          </a:p>
        </p:txBody>
      </p:sp>
      <p:sp>
        <p:nvSpPr>
          <p:cNvPr id="7" name="Content Placeholder 6"/>
          <p:cNvSpPr>
            <a:spLocks noGrp="1"/>
          </p:cNvSpPr>
          <p:nvPr>
            <p:ph idx="1"/>
          </p:nvPr>
        </p:nvSpPr>
        <p:spPr>
          <a:xfrm>
            <a:off x="228600" y="1600200"/>
            <a:ext cx="5867400" cy="4486584"/>
          </a:xfrm>
          <a:blipFill>
            <a:blip r:embed="rId2"/>
            <a:tile tx="0" ty="0" sx="100000" sy="100000" flip="none" algn="tl"/>
          </a:blipFill>
        </p:spPr>
        <p:txBody>
          <a:bodyPr>
            <a:normAutofit fontScale="92500"/>
          </a:bodyPr>
          <a:lstStyle/>
          <a:p>
            <a:endParaRPr lang="en-US" dirty="0" smtClean="0"/>
          </a:p>
          <a:p>
            <a:r>
              <a:rPr lang="en-US" b="1" i="1" dirty="0" smtClean="0"/>
              <a:t>Cataract is a common cause of vision impairment in the elderly and the most common cause of blindness worldwide</a:t>
            </a:r>
            <a:r>
              <a:rPr lang="en-US" b="1" i="1" baseline="30000" dirty="0" smtClean="0"/>
              <a:t>1</a:t>
            </a:r>
          </a:p>
          <a:p>
            <a:endParaRPr lang="en-US" b="1" i="1" dirty="0" smtClean="0"/>
          </a:p>
          <a:p>
            <a:endParaRPr lang="en-US" b="1" i="1" dirty="0" smtClean="0"/>
          </a:p>
          <a:p>
            <a:r>
              <a:rPr lang="en-US" b="1" i="1" dirty="0" smtClean="0"/>
              <a:t>The prevalence of cataracts in people aged between 65 and 74 years is 50% and it increases to 70% in those over the age of 75 years</a:t>
            </a:r>
            <a:r>
              <a:rPr lang="en-US" b="1" i="1" baseline="30000" dirty="0" smtClean="0"/>
              <a:t>2</a:t>
            </a:r>
          </a:p>
          <a:p>
            <a:endParaRPr lang="en-US" dirty="0"/>
          </a:p>
        </p:txBody>
      </p:sp>
      <p:sp>
        <p:nvSpPr>
          <p:cNvPr id="4" name="Rectangle 3"/>
          <p:cNvSpPr/>
          <p:nvPr/>
        </p:nvSpPr>
        <p:spPr>
          <a:xfrm>
            <a:off x="6019800" y="6304002"/>
            <a:ext cx="2971800" cy="553998"/>
          </a:xfrm>
          <a:prstGeom prst="rect">
            <a:avLst/>
          </a:prstGeom>
        </p:spPr>
        <p:txBody>
          <a:bodyPr wrap="square">
            <a:spAutoFit/>
          </a:bodyPr>
          <a:lstStyle/>
          <a:p>
            <a:r>
              <a:rPr lang="en-US" sz="1000" dirty="0" smtClean="0"/>
              <a:t>Adapted from: </a:t>
            </a:r>
          </a:p>
          <a:p>
            <a:r>
              <a:rPr lang="en-US" sz="1000" dirty="0" smtClean="0"/>
              <a:t>1. Am </a:t>
            </a:r>
            <a:r>
              <a:rPr lang="en-US" sz="1000" dirty="0" err="1" smtClean="0"/>
              <a:t>Fam</a:t>
            </a:r>
            <a:r>
              <a:rPr lang="en-US" sz="1000" dirty="0" smtClean="0"/>
              <a:t> Physician 1999;60:99-10</a:t>
            </a:r>
          </a:p>
          <a:p>
            <a:r>
              <a:rPr lang="en-US" sz="1000" dirty="0" smtClean="0"/>
              <a:t>2. SA </a:t>
            </a:r>
            <a:r>
              <a:rPr lang="en-US" sz="1000" dirty="0" err="1" smtClean="0"/>
              <a:t>Fam</a:t>
            </a:r>
            <a:r>
              <a:rPr lang="en-US" sz="1000" dirty="0" smtClean="0"/>
              <a:t> </a:t>
            </a:r>
            <a:r>
              <a:rPr lang="en-US" sz="1000" dirty="0" err="1" smtClean="0"/>
              <a:t>Pract</a:t>
            </a:r>
            <a:r>
              <a:rPr lang="en-US" sz="1000" dirty="0" smtClean="0"/>
              <a:t> 2006:48(7)</a:t>
            </a:r>
            <a:endParaRPr lang="en-US" sz="1000" dirty="0"/>
          </a:p>
        </p:txBody>
      </p:sp>
      <p:pic>
        <p:nvPicPr>
          <p:cNvPr id="2050" name="Picture 2" descr="http://www.bluevsunglasses.com/cataract2.jpg"/>
          <p:cNvPicPr>
            <a:picLocks noChangeAspect="1" noChangeArrowheads="1"/>
          </p:cNvPicPr>
          <p:nvPr/>
        </p:nvPicPr>
        <p:blipFill>
          <a:blip r:embed="rId3"/>
          <a:srcRect/>
          <a:stretch>
            <a:fillRect/>
          </a:stretch>
        </p:blipFill>
        <p:spPr bwMode="auto">
          <a:xfrm>
            <a:off x="6248400" y="2362200"/>
            <a:ext cx="2895600" cy="289560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uble Wave 1"/>
          <p:cNvSpPr/>
          <p:nvPr/>
        </p:nvSpPr>
        <p:spPr>
          <a:xfrm>
            <a:off x="0" y="1066800"/>
            <a:ext cx="8153400" cy="5181600"/>
          </a:xfrm>
          <a:prstGeom prst="doubleWave">
            <a:avLst>
              <a:gd name="adj1" fmla="val 6250"/>
              <a:gd name="adj2" fmla="val 0"/>
            </a:avLst>
          </a:prstGeom>
          <a:solidFill>
            <a:schemeClr val="accent6">
              <a:lumMod val="5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5400" b="1" dirty="0" smtClean="0"/>
          </a:p>
          <a:p>
            <a:pPr algn="ctr"/>
            <a:r>
              <a:rPr lang="en-US" sz="5400" b="1" dirty="0" smtClean="0"/>
              <a:t>AGE RELATED MACULAR DEGENERATION (AMD)</a:t>
            </a:r>
          </a:p>
          <a:p>
            <a:pPr algn="ctr"/>
            <a:r>
              <a:rPr lang="en-US" sz="5400" b="1" i="1" dirty="0" smtClean="0"/>
              <a:t>Takes Centerstage</a:t>
            </a:r>
            <a:r>
              <a:rPr lang="en-US" sz="5400" dirty="0" smtClean="0"/>
              <a:t> </a:t>
            </a:r>
          </a:p>
          <a:p>
            <a:pPr algn="ctr"/>
            <a:endParaRPr lang="en-US" sz="5400" b="1" dirty="0"/>
          </a:p>
        </p:txBody>
      </p:sp>
      <p:pic>
        <p:nvPicPr>
          <p:cNvPr id="36866" name="Picture 2" descr="http://www.afv.org.hk/images/ARMD_Simulation_2a.jpg"/>
          <p:cNvPicPr>
            <a:picLocks noChangeAspect="1" noChangeArrowheads="1"/>
          </p:cNvPicPr>
          <p:nvPr/>
        </p:nvPicPr>
        <p:blipFill>
          <a:blip r:embed="rId2"/>
          <a:srcRect/>
          <a:stretch>
            <a:fillRect/>
          </a:stretch>
        </p:blipFill>
        <p:spPr bwMode="auto">
          <a:xfrm>
            <a:off x="1828800" y="228600"/>
            <a:ext cx="4127500" cy="2168525"/>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533400" y="533400"/>
            <a:ext cx="7162800" cy="5562600"/>
          </a:xfrm>
          <a:prstGeom prst="horizontalScroll">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About 5 percent of the 34 million adults over age have some degree of vision loss because of AMD</a:t>
            </a:r>
          </a:p>
          <a:p>
            <a:pPr algn="ctr"/>
            <a:endParaRPr lang="en-US" sz="2800" dirty="0" smtClean="0"/>
          </a:p>
          <a:p>
            <a:pPr algn="ctr"/>
            <a:r>
              <a:rPr lang="en-US" sz="2800" dirty="0" smtClean="0"/>
              <a:t>AMD is the leading cause of irreversible vision loss</a:t>
            </a:r>
            <a:r>
              <a:rPr lang="en-US" sz="2800" baseline="30000" dirty="0" smtClean="0"/>
              <a:t>1</a:t>
            </a:r>
            <a:endParaRPr lang="en-US" sz="2800" baseline="30000" dirty="0"/>
          </a:p>
        </p:txBody>
      </p:sp>
      <p:sp>
        <p:nvSpPr>
          <p:cNvPr id="3" name="Rectangle 2"/>
          <p:cNvSpPr/>
          <p:nvPr/>
        </p:nvSpPr>
        <p:spPr>
          <a:xfrm>
            <a:off x="4495800" y="6304002"/>
            <a:ext cx="3657600" cy="553998"/>
          </a:xfrm>
          <a:prstGeom prst="rect">
            <a:avLst/>
          </a:prstGeom>
        </p:spPr>
        <p:txBody>
          <a:bodyPr wrap="square">
            <a:spAutoFit/>
          </a:bodyPr>
          <a:lstStyle/>
          <a:p>
            <a:r>
              <a:rPr lang="en-US" sz="1000" dirty="0" smtClean="0"/>
              <a:t>Adapted from: </a:t>
            </a:r>
          </a:p>
          <a:p>
            <a:r>
              <a:rPr lang="en-US" sz="1000" dirty="0" smtClean="0"/>
              <a:t>1. The NIH, The Word on Health, January 1999</a:t>
            </a:r>
          </a:p>
          <a:p>
            <a:r>
              <a:rPr lang="en-US" sz="1000" dirty="0" smtClean="0"/>
              <a:t>2. http://www.bhj.org/journal/2002_4403_jul/md_318.htm</a:t>
            </a:r>
            <a:endParaRPr lang="en-US" sz="1000" dirty="0"/>
          </a:p>
        </p:txBody>
      </p:sp>
      <p:sp>
        <p:nvSpPr>
          <p:cNvPr id="4" name="Rounded Rectangle 3"/>
          <p:cNvSpPr/>
          <p:nvPr/>
        </p:nvSpPr>
        <p:spPr>
          <a:xfrm>
            <a:off x="381000" y="1219200"/>
            <a:ext cx="7696200" cy="4419600"/>
          </a:xfrm>
          <a:prstGeom prst="round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smtClean="0"/>
              <a:t>The prevalence increases from 1.6% in 52-64 years to 11% in 65-74 years and 27.9% in more than 74 years</a:t>
            </a:r>
            <a:r>
              <a:rPr lang="en-US" sz="3200" b="1" i="1" baseline="30000" dirty="0" smtClean="0"/>
              <a:t>2</a:t>
            </a:r>
            <a:endParaRPr lang="en-US" sz="3200" b="1" i="1" baseline="30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Age Related Macular Degeneration (ARMD)</a:t>
            </a:r>
            <a:endParaRPr lang="en-US" dirty="0"/>
          </a:p>
        </p:txBody>
      </p:sp>
      <p:sp>
        <p:nvSpPr>
          <p:cNvPr id="3" name="Content Placeholder 2"/>
          <p:cNvSpPr>
            <a:spLocks noGrp="1"/>
          </p:cNvSpPr>
          <p:nvPr>
            <p:ph idx="1"/>
          </p:nvPr>
        </p:nvSpPr>
        <p:spPr>
          <a:xfrm>
            <a:off x="152400" y="1752600"/>
            <a:ext cx="4495800" cy="4648200"/>
          </a:xfrm>
          <a:solidFill>
            <a:schemeClr val="tx1"/>
          </a:solidFill>
        </p:spPr>
        <p:txBody>
          <a:bodyPr>
            <a:normAutofit lnSpcReduction="10000"/>
          </a:bodyPr>
          <a:lstStyle/>
          <a:p>
            <a:r>
              <a:rPr lang="en-US" sz="2400" dirty="0" smtClean="0">
                <a:solidFill>
                  <a:schemeClr val="bg1"/>
                </a:solidFill>
              </a:rPr>
              <a:t>AMD is a common eye condition among people age 50 and older</a:t>
            </a:r>
          </a:p>
          <a:p>
            <a:endParaRPr lang="en-US" sz="2400" dirty="0" smtClean="0">
              <a:solidFill>
                <a:schemeClr val="bg1"/>
              </a:solidFill>
            </a:endParaRPr>
          </a:p>
          <a:p>
            <a:r>
              <a:rPr lang="en-US" sz="2400" dirty="0" smtClean="0">
                <a:solidFill>
                  <a:schemeClr val="bg1"/>
                </a:solidFill>
              </a:rPr>
              <a:t> It is a leading cause of vision loss in older adults</a:t>
            </a:r>
          </a:p>
          <a:p>
            <a:endParaRPr lang="en-US" sz="2400" dirty="0" smtClean="0">
              <a:solidFill>
                <a:schemeClr val="bg1"/>
              </a:solidFill>
            </a:endParaRPr>
          </a:p>
          <a:p>
            <a:r>
              <a:rPr lang="en-US" sz="2400" dirty="0" smtClean="0">
                <a:solidFill>
                  <a:schemeClr val="bg1"/>
                </a:solidFill>
              </a:rPr>
              <a:t>It gradually destroys the macula, the part of the eye that provides sharp, central vision needed for seeing objects clearly </a:t>
            </a:r>
            <a:endParaRPr lang="en-US" sz="2400" dirty="0">
              <a:solidFill>
                <a:schemeClr val="bg1"/>
              </a:solidFill>
            </a:endParaRPr>
          </a:p>
        </p:txBody>
      </p:sp>
      <p:pic>
        <p:nvPicPr>
          <p:cNvPr id="2050" name="Picture 2"/>
          <p:cNvPicPr>
            <a:picLocks noChangeAspect="1" noChangeArrowheads="1"/>
          </p:cNvPicPr>
          <p:nvPr/>
        </p:nvPicPr>
        <p:blipFill>
          <a:blip r:embed="rId2"/>
          <a:srcRect/>
          <a:stretch>
            <a:fillRect/>
          </a:stretch>
        </p:blipFill>
        <p:spPr bwMode="auto">
          <a:xfrm>
            <a:off x="4953000" y="2438400"/>
            <a:ext cx="2895600" cy="2895600"/>
          </a:xfrm>
          <a:prstGeom prst="rect">
            <a:avLst/>
          </a:prstGeom>
          <a:noFill/>
          <a:ln w="9525">
            <a:noFill/>
            <a:miter lim="800000"/>
            <a:headEnd/>
            <a:tailEnd/>
          </a:ln>
          <a:effectLst/>
        </p:spPr>
      </p:pic>
      <p:sp>
        <p:nvSpPr>
          <p:cNvPr id="5" name="Rectangle 4"/>
          <p:cNvSpPr/>
          <p:nvPr/>
        </p:nvSpPr>
        <p:spPr>
          <a:xfrm>
            <a:off x="4876800" y="6304002"/>
            <a:ext cx="3429000" cy="553998"/>
          </a:xfrm>
          <a:prstGeom prst="rect">
            <a:avLst/>
          </a:prstGeom>
        </p:spPr>
        <p:txBody>
          <a:bodyPr wrap="square">
            <a:spAutoFit/>
          </a:bodyPr>
          <a:lstStyle/>
          <a:p>
            <a:r>
              <a:rPr lang="en-US" sz="1000" dirty="0" smtClean="0"/>
              <a:t>U.S. DEPARTMENT OF HEALTH AND HUMAN SERVICES</a:t>
            </a:r>
          </a:p>
          <a:p>
            <a:r>
              <a:rPr lang="en-US" sz="1000" dirty="0" smtClean="0"/>
              <a:t>National Institutes of Health</a:t>
            </a:r>
          </a:p>
          <a:p>
            <a:r>
              <a:rPr lang="en-US" sz="1000" dirty="0" smtClean="0"/>
              <a:t>National Eye Institute</a:t>
            </a:r>
            <a:endParaRPr lang="en-US" sz="10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srcRect/>
          <a:stretch>
            <a:fillRect/>
          </a:stretch>
        </p:blipFill>
        <p:spPr bwMode="auto">
          <a:xfrm>
            <a:off x="609600" y="1066800"/>
            <a:ext cx="3276600" cy="4038600"/>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4648200" y="1066800"/>
            <a:ext cx="3238500" cy="4038600"/>
          </a:xfrm>
          <a:prstGeom prst="rect">
            <a:avLst/>
          </a:prstGeom>
          <a:noFill/>
          <a:ln w="9525">
            <a:noFill/>
            <a:miter lim="800000"/>
            <a:headEnd/>
            <a:tailEnd/>
          </a:ln>
          <a:effectLst/>
        </p:spPr>
      </p:pic>
      <p:sp>
        <p:nvSpPr>
          <p:cNvPr id="6" name="Rounded Rectangle 5"/>
          <p:cNvSpPr/>
          <p:nvPr/>
        </p:nvSpPr>
        <p:spPr>
          <a:xfrm>
            <a:off x="1371600" y="5486400"/>
            <a:ext cx="16002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Normal vision</a:t>
            </a:r>
            <a:endParaRPr lang="en-US" dirty="0"/>
          </a:p>
        </p:txBody>
      </p:sp>
      <p:sp>
        <p:nvSpPr>
          <p:cNvPr id="7" name="Rounded Rectangle 6"/>
          <p:cNvSpPr/>
          <p:nvPr/>
        </p:nvSpPr>
        <p:spPr>
          <a:xfrm>
            <a:off x="5334000" y="5486400"/>
            <a:ext cx="16002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Vision in AMD</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822960"/>
          </a:xfrm>
        </p:spPr>
        <p:txBody>
          <a:bodyPr/>
          <a:lstStyle/>
          <a:p>
            <a:pPr algn="ctr"/>
            <a:r>
              <a:rPr lang="en-US" b="1" dirty="0" smtClean="0"/>
              <a:t>Risk</a:t>
            </a:r>
            <a:r>
              <a:rPr lang="en-US" dirty="0" smtClean="0"/>
              <a:t> FACTORS</a:t>
            </a:r>
            <a:endParaRPr lang="en-US" dirty="0"/>
          </a:p>
        </p:txBody>
      </p:sp>
      <p:sp>
        <p:nvSpPr>
          <p:cNvPr id="3" name="Content Placeholder 2"/>
          <p:cNvSpPr>
            <a:spLocks noGrp="1"/>
          </p:cNvSpPr>
          <p:nvPr>
            <p:ph idx="1"/>
          </p:nvPr>
        </p:nvSpPr>
        <p:spPr>
          <a:xfrm>
            <a:off x="457200" y="1371600"/>
            <a:ext cx="7239000" cy="4846320"/>
          </a:xfrm>
          <a:solidFill>
            <a:schemeClr val="accent3">
              <a:lumMod val="60000"/>
              <a:lumOff val="40000"/>
            </a:schemeClr>
          </a:solidFill>
        </p:spPr>
        <p:txBody>
          <a:bodyPr>
            <a:normAutofit fontScale="92500" lnSpcReduction="10000"/>
          </a:bodyPr>
          <a:lstStyle/>
          <a:p>
            <a:endParaRPr lang="en-US" dirty="0" smtClean="0"/>
          </a:p>
          <a:p>
            <a:r>
              <a:rPr lang="en-US" sz="2800" i="1" dirty="0" smtClean="0">
                <a:solidFill>
                  <a:srgbClr val="C00000"/>
                </a:solidFill>
              </a:rPr>
              <a:t>Smoking</a:t>
            </a:r>
            <a:r>
              <a:rPr lang="en-US" sz="2800" i="1" dirty="0" smtClean="0">
                <a:solidFill>
                  <a:schemeClr val="accent2">
                    <a:lumMod val="40000"/>
                    <a:lumOff val="60000"/>
                  </a:schemeClr>
                </a:solidFill>
              </a:rPr>
              <a:t> </a:t>
            </a:r>
            <a:r>
              <a:rPr lang="en-US" sz="2800" dirty="0" smtClean="0"/>
              <a:t>- Research shows that smoking increases the risk of AMD two-fold.</a:t>
            </a:r>
          </a:p>
          <a:p>
            <a:endParaRPr lang="en-US" sz="2800" dirty="0" smtClean="0"/>
          </a:p>
          <a:p>
            <a:endParaRPr lang="en-US" sz="2800" dirty="0" smtClean="0"/>
          </a:p>
          <a:p>
            <a:r>
              <a:rPr lang="en-US" sz="2800" dirty="0" smtClean="0"/>
              <a:t> </a:t>
            </a:r>
            <a:r>
              <a:rPr lang="en-US" sz="2800" i="1" dirty="0" smtClean="0">
                <a:solidFill>
                  <a:srgbClr val="C00000"/>
                </a:solidFill>
              </a:rPr>
              <a:t>Race</a:t>
            </a:r>
            <a:r>
              <a:rPr lang="en-US" sz="2800" dirty="0" smtClean="0">
                <a:solidFill>
                  <a:srgbClr val="C00000"/>
                </a:solidFill>
              </a:rPr>
              <a:t> </a:t>
            </a:r>
            <a:r>
              <a:rPr lang="en-US" sz="2800" dirty="0" smtClean="0"/>
              <a:t>- Caucasians are much more likely to get AMD than people of African descent.</a:t>
            </a:r>
          </a:p>
          <a:p>
            <a:endParaRPr lang="en-US" sz="2800" dirty="0" smtClean="0"/>
          </a:p>
          <a:p>
            <a:endParaRPr lang="en-US" sz="2800" dirty="0" smtClean="0"/>
          </a:p>
          <a:p>
            <a:r>
              <a:rPr lang="en-US" sz="2800" i="1" dirty="0" smtClean="0">
                <a:solidFill>
                  <a:srgbClr val="C00000"/>
                </a:solidFill>
              </a:rPr>
              <a:t>Family history </a:t>
            </a:r>
            <a:r>
              <a:rPr lang="en-US" sz="2800" dirty="0" smtClean="0"/>
              <a:t>- People with a family history of AMD are at higher risk.</a:t>
            </a:r>
          </a:p>
          <a:p>
            <a:endParaRPr lang="en-US" dirty="0"/>
          </a:p>
        </p:txBody>
      </p:sp>
      <p:sp>
        <p:nvSpPr>
          <p:cNvPr id="4" name="Rectangle 3"/>
          <p:cNvSpPr/>
          <p:nvPr/>
        </p:nvSpPr>
        <p:spPr>
          <a:xfrm>
            <a:off x="5029200" y="6304002"/>
            <a:ext cx="3429000" cy="553998"/>
          </a:xfrm>
          <a:prstGeom prst="rect">
            <a:avLst/>
          </a:prstGeom>
        </p:spPr>
        <p:txBody>
          <a:bodyPr wrap="square">
            <a:spAutoFit/>
          </a:bodyPr>
          <a:lstStyle/>
          <a:p>
            <a:r>
              <a:rPr lang="en-US" sz="1000" dirty="0" smtClean="0"/>
              <a:t>U.S. DEPARTMENT OF HEALTH AND HUMAN SERVICES</a:t>
            </a:r>
          </a:p>
          <a:p>
            <a:r>
              <a:rPr lang="en-US" sz="1000" dirty="0" smtClean="0"/>
              <a:t>National Institutes of Health</a:t>
            </a:r>
          </a:p>
          <a:p>
            <a:r>
              <a:rPr lang="en-US" sz="1000" dirty="0" smtClean="0"/>
              <a:t>National Eye Institute</a:t>
            </a:r>
            <a:endParaRPr lang="en-US" sz="10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t>forms of AMD</a:t>
            </a:r>
            <a:endParaRPr lang="en-US" sz="4000" dirty="0"/>
          </a:p>
        </p:txBody>
      </p:sp>
      <p:sp>
        <p:nvSpPr>
          <p:cNvPr id="4" name="Rectangle 3"/>
          <p:cNvSpPr/>
          <p:nvPr/>
        </p:nvSpPr>
        <p:spPr>
          <a:xfrm>
            <a:off x="2819400" y="2057400"/>
            <a:ext cx="1981200" cy="9144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accent1">
                    <a:lumMod val="50000"/>
                  </a:schemeClr>
                </a:solidFill>
              </a:rPr>
              <a:t>AMD</a:t>
            </a:r>
            <a:endParaRPr lang="en-US" sz="2400" b="1" i="1" dirty="0">
              <a:solidFill>
                <a:schemeClr val="accent1">
                  <a:lumMod val="50000"/>
                </a:schemeClr>
              </a:solidFill>
            </a:endParaRPr>
          </a:p>
        </p:txBody>
      </p:sp>
      <p:sp>
        <p:nvSpPr>
          <p:cNvPr id="6" name="Rectangle 5"/>
          <p:cNvSpPr/>
          <p:nvPr/>
        </p:nvSpPr>
        <p:spPr>
          <a:xfrm>
            <a:off x="1371600" y="4191000"/>
            <a:ext cx="1676400" cy="9144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accent1">
                    <a:lumMod val="50000"/>
                  </a:schemeClr>
                </a:solidFill>
              </a:rPr>
              <a:t>DRY AMD</a:t>
            </a:r>
            <a:endParaRPr lang="en-US" sz="2400" b="1" i="1" dirty="0">
              <a:solidFill>
                <a:schemeClr val="accent1">
                  <a:lumMod val="50000"/>
                </a:schemeClr>
              </a:solidFill>
            </a:endParaRPr>
          </a:p>
        </p:txBody>
      </p:sp>
      <p:sp>
        <p:nvSpPr>
          <p:cNvPr id="7" name="Rectangle 6"/>
          <p:cNvSpPr/>
          <p:nvPr/>
        </p:nvSpPr>
        <p:spPr>
          <a:xfrm>
            <a:off x="4876800" y="4191000"/>
            <a:ext cx="1905000" cy="9144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accent1">
                    <a:lumMod val="50000"/>
                  </a:schemeClr>
                </a:solidFill>
              </a:rPr>
              <a:t>WET AMD</a:t>
            </a:r>
            <a:endParaRPr lang="en-US" sz="2400" b="1" i="1" dirty="0">
              <a:solidFill>
                <a:schemeClr val="accent1">
                  <a:lumMod val="50000"/>
                </a:schemeClr>
              </a:solidFill>
            </a:endParaRPr>
          </a:p>
        </p:txBody>
      </p:sp>
      <p:cxnSp>
        <p:nvCxnSpPr>
          <p:cNvPr id="9" name="Straight Connector 8"/>
          <p:cNvCxnSpPr>
            <a:stCxn id="4" idx="2"/>
          </p:cNvCxnSpPr>
          <p:nvPr/>
        </p:nvCxnSpPr>
        <p:spPr>
          <a:xfrm rot="5400000">
            <a:off x="3467100" y="3314700"/>
            <a:ext cx="6858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a:off x="2133600" y="3657600"/>
            <a:ext cx="16764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810000" y="3657600"/>
            <a:ext cx="19812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1867694" y="3923506"/>
            <a:ext cx="5334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5525294" y="3923506"/>
            <a:ext cx="5334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724400" y="6304002"/>
            <a:ext cx="3429000" cy="553998"/>
          </a:xfrm>
          <a:prstGeom prst="rect">
            <a:avLst/>
          </a:prstGeom>
        </p:spPr>
        <p:txBody>
          <a:bodyPr wrap="square">
            <a:spAutoFit/>
          </a:bodyPr>
          <a:lstStyle/>
          <a:p>
            <a:r>
              <a:rPr lang="en-US" sz="1000" dirty="0" smtClean="0"/>
              <a:t>U.S. DEPARTMENT OF HEALTH AND HUMAN SERVICES</a:t>
            </a:r>
          </a:p>
          <a:p>
            <a:r>
              <a:rPr lang="en-US" sz="1000" dirty="0" smtClean="0"/>
              <a:t>National Institutes of Health</a:t>
            </a:r>
          </a:p>
          <a:p>
            <a:r>
              <a:rPr lang="en-US" sz="1000" dirty="0" smtClean="0"/>
              <a:t>National Eye Institute</a:t>
            </a:r>
            <a:endParaRPr lang="en-US" sz="10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Dry AMD</a:t>
            </a:r>
            <a:endParaRPr lang="en-US" dirty="0"/>
          </a:p>
        </p:txBody>
      </p:sp>
      <p:sp>
        <p:nvSpPr>
          <p:cNvPr id="3" name="Content Placeholder 2"/>
          <p:cNvSpPr>
            <a:spLocks noGrp="1"/>
          </p:cNvSpPr>
          <p:nvPr>
            <p:ph idx="1"/>
          </p:nvPr>
        </p:nvSpPr>
        <p:spPr>
          <a:xfrm>
            <a:off x="228600" y="1828800"/>
            <a:ext cx="4736592" cy="4038600"/>
          </a:xfrm>
          <a:solidFill>
            <a:schemeClr val="tx1"/>
          </a:solidFill>
        </p:spPr>
        <p:txBody>
          <a:bodyPr>
            <a:normAutofit fontScale="92500" lnSpcReduction="20000"/>
          </a:bodyPr>
          <a:lstStyle/>
          <a:p>
            <a:r>
              <a:rPr lang="en-US" sz="2000" dirty="0" smtClean="0">
                <a:solidFill>
                  <a:schemeClr val="bg1"/>
                </a:solidFill>
              </a:rPr>
              <a:t>Dry AMD is the most common form of AMD in its early or intermediate stages.</a:t>
            </a:r>
          </a:p>
          <a:p>
            <a:pPr>
              <a:buNone/>
            </a:pPr>
            <a:r>
              <a:rPr lang="en-US" sz="2000" dirty="0" smtClean="0">
                <a:solidFill>
                  <a:schemeClr val="bg1"/>
                </a:solidFill>
              </a:rPr>
              <a:t> </a:t>
            </a:r>
          </a:p>
          <a:p>
            <a:r>
              <a:rPr lang="en-US" sz="2000" dirty="0" smtClean="0">
                <a:solidFill>
                  <a:schemeClr val="bg1"/>
                </a:solidFill>
              </a:rPr>
              <a:t>It occurs in about 90 percent of the people with the condition</a:t>
            </a:r>
          </a:p>
          <a:p>
            <a:endParaRPr lang="en-US" sz="2000" dirty="0" smtClean="0">
              <a:solidFill>
                <a:schemeClr val="bg1"/>
              </a:solidFill>
            </a:endParaRPr>
          </a:p>
          <a:p>
            <a:r>
              <a:rPr lang="en-US" sz="2000" dirty="0" smtClean="0">
                <a:solidFill>
                  <a:schemeClr val="bg1"/>
                </a:solidFill>
              </a:rPr>
              <a:t>Dry AMD happens when the light-sensitive cells in the macula slowly break down, gradually blurring central vision in the affected eye.</a:t>
            </a:r>
          </a:p>
          <a:p>
            <a:pPr>
              <a:buNone/>
            </a:pPr>
            <a:endParaRPr lang="en-US" sz="2000" dirty="0" smtClean="0">
              <a:solidFill>
                <a:schemeClr val="bg1"/>
              </a:solidFill>
            </a:endParaRPr>
          </a:p>
          <a:p>
            <a:r>
              <a:rPr lang="en-US" sz="2000" dirty="0" smtClean="0">
                <a:solidFill>
                  <a:schemeClr val="bg1"/>
                </a:solidFill>
              </a:rPr>
              <a:t> As dry AMD progresses, a blurred spot in the center of vision is seen</a:t>
            </a:r>
            <a:endParaRPr lang="en-US" sz="2000" dirty="0">
              <a:solidFill>
                <a:schemeClr val="bg1"/>
              </a:solidFill>
            </a:endParaRPr>
          </a:p>
        </p:txBody>
      </p:sp>
      <p:pic>
        <p:nvPicPr>
          <p:cNvPr id="4098" name="Picture 2"/>
          <p:cNvPicPr>
            <a:picLocks noChangeAspect="1" noChangeArrowheads="1"/>
          </p:cNvPicPr>
          <p:nvPr/>
        </p:nvPicPr>
        <p:blipFill>
          <a:blip r:embed="rId2"/>
          <a:srcRect/>
          <a:stretch>
            <a:fillRect/>
          </a:stretch>
        </p:blipFill>
        <p:spPr bwMode="auto">
          <a:xfrm>
            <a:off x="5105400" y="1600200"/>
            <a:ext cx="2895600" cy="4419600"/>
          </a:xfrm>
          <a:prstGeom prst="rect">
            <a:avLst/>
          </a:prstGeom>
          <a:noFill/>
          <a:ln w="9525">
            <a:noFill/>
            <a:miter lim="800000"/>
            <a:headEnd/>
            <a:tailEnd/>
          </a:ln>
          <a:effectLst/>
        </p:spPr>
      </p:pic>
      <p:sp>
        <p:nvSpPr>
          <p:cNvPr id="5" name="Rectangle 4"/>
          <p:cNvSpPr/>
          <p:nvPr/>
        </p:nvSpPr>
        <p:spPr>
          <a:xfrm>
            <a:off x="4724400" y="6304002"/>
            <a:ext cx="3429000" cy="553998"/>
          </a:xfrm>
          <a:prstGeom prst="rect">
            <a:avLst/>
          </a:prstGeom>
        </p:spPr>
        <p:txBody>
          <a:bodyPr wrap="square">
            <a:spAutoFit/>
          </a:bodyPr>
          <a:lstStyle/>
          <a:p>
            <a:r>
              <a:rPr lang="en-US" sz="1000" dirty="0" smtClean="0"/>
              <a:t>U.S. DEPARTMENT OF HEALTH AND HUMAN SERVICES</a:t>
            </a:r>
          </a:p>
          <a:p>
            <a:r>
              <a:rPr lang="en-US" sz="1000" dirty="0" smtClean="0"/>
              <a:t>National Institutes of Health</a:t>
            </a:r>
          </a:p>
          <a:p>
            <a:r>
              <a:rPr lang="en-US" sz="1000" dirty="0" smtClean="0"/>
              <a:t>National Eye Institute</a:t>
            </a:r>
            <a:endParaRPr lang="en-US" sz="1000"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Symptoms in Dry AMD</a:t>
            </a:r>
            <a:endParaRPr lang="en-US" dirty="0"/>
          </a:p>
        </p:txBody>
      </p:sp>
      <p:pic>
        <p:nvPicPr>
          <p:cNvPr id="5122" name="Picture 2"/>
          <p:cNvPicPr>
            <a:picLocks noGrp="1" noChangeAspect="1" noChangeArrowheads="1"/>
          </p:cNvPicPr>
          <p:nvPr>
            <p:ph idx="1"/>
          </p:nvPr>
        </p:nvPicPr>
        <p:blipFill>
          <a:blip r:embed="rId2"/>
          <a:srcRect/>
          <a:stretch>
            <a:fillRect/>
          </a:stretch>
        </p:blipFill>
        <p:spPr bwMode="auto">
          <a:xfrm>
            <a:off x="304800" y="1905000"/>
            <a:ext cx="3352800" cy="3048000"/>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a:srcRect/>
          <a:stretch>
            <a:fillRect/>
          </a:stretch>
        </p:blipFill>
        <p:spPr bwMode="auto">
          <a:xfrm>
            <a:off x="4267200" y="1981200"/>
            <a:ext cx="3505200" cy="2971800"/>
          </a:xfrm>
          <a:prstGeom prst="rect">
            <a:avLst/>
          </a:prstGeom>
          <a:noFill/>
          <a:ln w="9525">
            <a:noFill/>
            <a:miter lim="800000"/>
            <a:headEnd/>
            <a:tailEnd/>
          </a:ln>
          <a:effectLst/>
        </p:spPr>
      </p:pic>
      <p:sp>
        <p:nvSpPr>
          <p:cNvPr id="6" name="Rounded Rectangle 5"/>
          <p:cNvSpPr/>
          <p:nvPr/>
        </p:nvSpPr>
        <p:spPr>
          <a:xfrm>
            <a:off x="1066800" y="5334000"/>
            <a:ext cx="1600200" cy="685800"/>
          </a:xfrm>
          <a:prstGeom prst="roundRect">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Blurred  vision</a:t>
            </a:r>
            <a:endParaRPr lang="en-US" b="1" dirty="0">
              <a:solidFill>
                <a:schemeClr val="bg1"/>
              </a:solidFill>
            </a:endParaRPr>
          </a:p>
        </p:txBody>
      </p:sp>
      <p:sp>
        <p:nvSpPr>
          <p:cNvPr id="7" name="Rounded Rectangle 6"/>
          <p:cNvSpPr/>
          <p:nvPr/>
        </p:nvSpPr>
        <p:spPr>
          <a:xfrm>
            <a:off x="5334000" y="5334000"/>
            <a:ext cx="2057400" cy="914400"/>
          </a:xfrm>
          <a:prstGeom prst="roundRect">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Trouble recognizing faces</a:t>
            </a:r>
            <a:endParaRPr lang="en-US" b="1" dirty="0">
              <a:solidFill>
                <a:schemeClr val="bg1"/>
              </a:solidFill>
            </a:endParaRPr>
          </a:p>
        </p:txBody>
      </p:sp>
      <p:sp>
        <p:nvSpPr>
          <p:cNvPr id="8" name="Rectangle 7"/>
          <p:cNvSpPr/>
          <p:nvPr/>
        </p:nvSpPr>
        <p:spPr>
          <a:xfrm>
            <a:off x="4724400" y="6304002"/>
            <a:ext cx="3429000" cy="553998"/>
          </a:xfrm>
          <a:prstGeom prst="rect">
            <a:avLst/>
          </a:prstGeom>
        </p:spPr>
        <p:txBody>
          <a:bodyPr wrap="square">
            <a:spAutoFit/>
          </a:bodyPr>
          <a:lstStyle/>
          <a:p>
            <a:r>
              <a:rPr lang="en-US" sz="1000" dirty="0" smtClean="0"/>
              <a:t>U.S. DEPARTMENT OF HEALTH AND HUMAN SERVICES</a:t>
            </a:r>
          </a:p>
          <a:p>
            <a:r>
              <a:rPr lang="en-US" sz="1000" dirty="0" smtClean="0"/>
              <a:t>National Institutes of Health</a:t>
            </a:r>
          </a:p>
          <a:p>
            <a:r>
              <a:rPr lang="en-US" sz="1000" dirty="0" smtClean="0"/>
              <a:t>National Eye Institute</a:t>
            </a:r>
            <a:endParaRPr lang="en-US" sz="100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is drusen? </a:t>
            </a:r>
            <a:endParaRPr lang="en-US" dirty="0"/>
          </a:p>
        </p:txBody>
      </p:sp>
      <p:sp>
        <p:nvSpPr>
          <p:cNvPr id="3" name="Content Placeholder 2"/>
          <p:cNvSpPr>
            <a:spLocks noGrp="1"/>
          </p:cNvSpPr>
          <p:nvPr>
            <p:ph idx="1"/>
          </p:nvPr>
        </p:nvSpPr>
        <p:spPr>
          <a:xfrm>
            <a:off x="152400" y="1676400"/>
            <a:ext cx="4736592" cy="4648200"/>
          </a:xfrm>
          <a:solidFill>
            <a:schemeClr val="tx1"/>
          </a:solidFill>
        </p:spPr>
        <p:txBody>
          <a:bodyPr>
            <a:normAutofit/>
          </a:bodyPr>
          <a:lstStyle/>
          <a:p>
            <a:r>
              <a:rPr lang="en-US" sz="2000" dirty="0" smtClean="0">
                <a:solidFill>
                  <a:schemeClr val="bg1"/>
                </a:solidFill>
              </a:rPr>
              <a:t>Drusen are another early sign of dry AMD</a:t>
            </a:r>
          </a:p>
          <a:p>
            <a:endParaRPr lang="en-US" sz="2000" dirty="0" smtClean="0">
              <a:solidFill>
                <a:schemeClr val="bg1"/>
              </a:solidFill>
            </a:endParaRPr>
          </a:p>
          <a:p>
            <a:r>
              <a:rPr lang="en-US" sz="2000" dirty="0" smtClean="0">
                <a:solidFill>
                  <a:schemeClr val="bg1"/>
                </a:solidFill>
              </a:rPr>
              <a:t>They are yellow deposits under the retina</a:t>
            </a:r>
          </a:p>
          <a:p>
            <a:endParaRPr lang="en-US" sz="2000" dirty="0" smtClean="0">
              <a:solidFill>
                <a:schemeClr val="bg1"/>
              </a:solidFill>
            </a:endParaRPr>
          </a:p>
          <a:p>
            <a:r>
              <a:rPr lang="en-US" sz="2000" dirty="0" smtClean="0">
                <a:solidFill>
                  <a:schemeClr val="bg1"/>
                </a:solidFill>
              </a:rPr>
              <a:t> They can be small or large in size</a:t>
            </a:r>
          </a:p>
          <a:p>
            <a:endParaRPr lang="en-US" sz="2000" dirty="0" smtClean="0">
              <a:solidFill>
                <a:schemeClr val="bg1"/>
              </a:solidFill>
            </a:endParaRPr>
          </a:p>
          <a:p>
            <a:r>
              <a:rPr lang="en-US" sz="2000" dirty="0" smtClean="0">
                <a:solidFill>
                  <a:schemeClr val="bg1"/>
                </a:solidFill>
              </a:rPr>
              <a:t>People with large drusen are at risk of developing a more severe form of AMD, which results in severe vision loss</a:t>
            </a:r>
            <a:endParaRPr lang="en-US" sz="2000" dirty="0">
              <a:solidFill>
                <a:schemeClr val="bg1"/>
              </a:solidFill>
            </a:endParaRPr>
          </a:p>
        </p:txBody>
      </p:sp>
      <p:pic>
        <p:nvPicPr>
          <p:cNvPr id="6146" name="Picture 2"/>
          <p:cNvPicPr>
            <a:picLocks noChangeAspect="1" noChangeArrowheads="1"/>
          </p:cNvPicPr>
          <p:nvPr/>
        </p:nvPicPr>
        <p:blipFill>
          <a:blip r:embed="rId2"/>
          <a:srcRect/>
          <a:stretch>
            <a:fillRect/>
          </a:stretch>
        </p:blipFill>
        <p:spPr bwMode="auto">
          <a:xfrm>
            <a:off x="4800600" y="1828800"/>
            <a:ext cx="3505200" cy="4191000"/>
          </a:xfrm>
          <a:prstGeom prst="rect">
            <a:avLst/>
          </a:prstGeom>
          <a:noFill/>
          <a:ln w="9525">
            <a:noFill/>
            <a:miter lim="800000"/>
            <a:headEnd/>
            <a:tailEnd/>
          </a:ln>
          <a:effectLst/>
        </p:spPr>
      </p:pic>
      <p:sp>
        <p:nvSpPr>
          <p:cNvPr id="5" name="Rectangle 4"/>
          <p:cNvSpPr/>
          <p:nvPr/>
        </p:nvSpPr>
        <p:spPr>
          <a:xfrm>
            <a:off x="4724400" y="6304002"/>
            <a:ext cx="3429000" cy="553998"/>
          </a:xfrm>
          <a:prstGeom prst="rect">
            <a:avLst/>
          </a:prstGeom>
        </p:spPr>
        <p:txBody>
          <a:bodyPr wrap="square">
            <a:spAutoFit/>
          </a:bodyPr>
          <a:lstStyle/>
          <a:p>
            <a:r>
              <a:rPr lang="en-US" sz="1000" dirty="0" smtClean="0"/>
              <a:t>U.S. DEPARTMENT OF HEALTH AND HUMAN SERVICES</a:t>
            </a:r>
          </a:p>
          <a:p>
            <a:r>
              <a:rPr lang="en-US" sz="1000" dirty="0" smtClean="0"/>
              <a:t>National Institutes of Health</a:t>
            </a:r>
          </a:p>
          <a:p>
            <a:r>
              <a:rPr lang="en-US" sz="1000" dirty="0" smtClean="0"/>
              <a:t>National Eye Institute</a:t>
            </a:r>
            <a:endParaRPr lang="en-US" sz="1000"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srcRect/>
          <a:stretch>
            <a:fillRect/>
          </a:stretch>
        </p:blipFill>
        <p:spPr bwMode="auto">
          <a:xfrm>
            <a:off x="609600" y="990600"/>
            <a:ext cx="7010400" cy="4648200"/>
          </a:xfrm>
          <a:prstGeom prst="rect">
            <a:avLst/>
          </a:prstGeom>
          <a:noFill/>
          <a:ln w="9525">
            <a:noFill/>
            <a:miter lim="800000"/>
            <a:headEnd/>
            <a:tailEnd/>
          </a:ln>
          <a:effectLst/>
        </p:spPr>
      </p:pic>
      <p:sp>
        <p:nvSpPr>
          <p:cNvPr id="5" name="Rectangle 4"/>
          <p:cNvSpPr/>
          <p:nvPr/>
        </p:nvSpPr>
        <p:spPr>
          <a:xfrm>
            <a:off x="533400" y="5638800"/>
            <a:ext cx="7086600" cy="9144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(a) Healthy subject, (b) early  AMD with small drusen, (c) intermediate  AMD (d) advanced  AMD</a:t>
            </a:r>
            <a:endParaRPr lang="en-US" b="1" dirty="0">
              <a:solidFill>
                <a:schemeClr val="tx1"/>
              </a:solidFill>
            </a:endParaRPr>
          </a:p>
        </p:txBody>
      </p:sp>
      <p:sp>
        <p:nvSpPr>
          <p:cNvPr id="4" name="Rectangle 3"/>
          <p:cNvSpPr/>
          <p:nvPr/>
        </p:nvSpPr>
        <p:spPr>
          <a:xfrm>
            <a:off x="533400" y="228600"/>
            <a:ext cx="6934200" cy="5334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Stages of Dry AMD</a:t>
            </a:r>
            <a:endParaRPr lang="en-US" b="1" dirty="0">
              <a:solidFill>
                <a:schemeClr val="tx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7239000" cy="2581584"/>
          </a:xfrm>
          <a:gradFill>
            <a:gsLst>
              <a:gs pos="0">
                <a:srgbClr val="FFEFD1"/>
              </a:gs>
              <a:gs pos="64999">
                <a:srgbClr val="F0EBD5"/>
              </a:gs>
              <a:gs pos="100000">
                <a:srgbClr val="D1C39F"/>
              </a:gs>
            </a:gsLst>
            <a:lin ang="5400000" scaled="0"/>
          </a:gradFill>
        </p:spPr>
        <p:txBody>
          <a:bodyPr>
            <a:normAutofit fontScale="62500" lnSpcReduction="20000"/>
          </a:bodyPr>
          <a:lstStyle/>
          <a:p>
            <a:r>
              <a:rPr lang="en-US" b="1" i="1" dirty="0" smtClean="0"/>
              <a:t>The lens of the eye is composed of water and protein</a:t>
            </a:r>
          </a:p>
          <a:p>
            <a:endParaRPr lang="en-US" b="1" i="1" dirty="0" smtClean="0"/>
          </a:p>
          <a:p>
            <a:r>
              <a:rPr lang="en-US" b="1" i="1" dirty="0" smtClean="0"/>
              <a:t>The protein is arranged so that light can pass through and focus on the retina</a:t>
            </a:r>
          </a:p>
          <a:p>
            <a:endParaRPr lang="en-US" b="1" i="1" dirty="0" smtClean="0"/>
          </a:p>
          <a:p>
            <a:r>
              <a:rPr lang="en-US" b="1" i="1" dirty="0" smtClean="0"/>
              <a:t> If the protein clumps together, however, it starts to cloud over a small area of the lens</a:t>
            </a:r>
          </a:p>
          <a:p>
            <a:endParaRPr lang="en-US" b="1" i="1" dirty="0" smtClean="0"/>
          </a:p>
          <a:p>
            <a:r>
              <a:rPr lang="en-US" b="1" i="1" dirty="0" smtClean="0"/>
              <a:t> In time, this cloudy mass of protein — called a cataract — can grow larger, making it hard to see</a:t>
            </a:r>
            <a:endParaRPr lang="en-US" b="1" i="1" dirty="0"/>
          </a:p>
        </p:txBody>
      </p:sp>
      <p:sp>
        <p:nvSpPr>
          <p:cNvPr id="4" name="Wave 3"/>
          <p:cNvSpPr/>
          <p:nvPr/>
        </p:nvSpPr>
        <p:spPr>
          <a:xfrm>
            <a:off x="381000" y="76200"/>
            <a:ext cx="7620000" cy="1447800"/>
          </a:xfrm>
          <a:prstGeom prst="wave">
            <a:avLst>
              <a:gd name="adj1" fmla="val 12500"/>
              <a:gd name="adj2" fmla="val -6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smtClean="0"/>
              <a:t>A cataract is a clouding of the lens in the eye that affects vision</a:t>
            </a:r>
            <a:endParaRPr lang="en-US" b="1" i="1" dirty="0"/>
          </a:p>
        </p:txBody>
      </p:sp>
      <p:pic>
        <p:nvPicPr>
          <p:cNvPr id="1026" name="Picture 2" descr="http://www.medicaltourismco.com/eyes/images/cataract-eye.jpg"/>
          <p:cNvPicPr>
            <a:picLocks noChangeAspect="1" noChangeArrowheads="1"/>
          </p:cNvPicPr>
          <p:nvPr/>
        </p:nvPicPr>
        <p:blipFill>
          <a:blip r:embed="rId2"/>
          <a:srcRect/>
          <a:stretch>
            <a:fillRect/>
          </a:stretch>
        </p:blipFill>
        <p:spPr bwMode="auto">
          <a:xfrm>
            <a:off x="685800" y="4371975"/>
            <a:ext cx="2800350" cy="2486025"/>
          </a:xfrm>
          <a:prstGeom prst="rect">
            <a:avLst/>
          </a:prstGeom>
          <a:noFill/>
        </p:spPr>
      </p:pic>
      <p:sp>
        <p:nvSpPr>
          <p:cNvPr id="6" name="Rectangle 5"/>
          <p:cNvSpPr/>
          <p:nvPr/>
        </p:nvSpPr>
        <p:spPr>
          <a:xfrm>
            <a:off x="5486400" y="6457890"/>
            <a:ext cx="2971800" cy="400110"/>
          </a:xfrm>
          <a:prstGeom prst="rect">
            <a:avLst/>
          </a:prstGeom>
        </p:spPr>
        <p:txBody>
          <a:bodyPr wrap="square">
            <a:spAutoFit/>
          </a:bodyPr>
          <a:lstStyle/>
          <a:p>
            <a:r>
              <a:rPr lang="en-US" sz="1000" dirty="0" smtClean="0"/>
              <a:t>Adapted from: </a:t>
            </a:r>
          </a:p>
          <a:p>
            <a:r>
              <a:rPr lang="en-US" sz="1000" dirty="0" smtClean="0"/>
              <a:t>The NIH, The Word on Health, January 1999</a:t>
            </a:r>
            <a:endParaRPr lang="en-US" sz="1000" dirty="0"/>
          </a:p>
        </p:txBody>
      </p:sp>
      <p:pic>
        <p:nvPicPr>
          <p:cNvPr id="1028" name="Picture 4" descr="http://www.crystalensdoctor.com/images/cataract_eye.gif"/>
          <p:cNvPicPr>
            <a:picLocks noChangeAspect="1" noChangeArrowheads="1"/>
          </p:cNvPicPr>
          <p:nvPr/>
        </p:nvPicPr>
        <p:blipFill>
          <a:blip r:embed="rId3"/>
          <a:srcRect/>
          <a:stretch>
            <a:fillRect/>
          </a:stretch>
        </p:blipFill>
        <p:spPr bwMode="auto">
          <a:xfrm>
            <a:off x="3886200" y="4495800"/>
            <a:ext cx="3733800" cy="1981200"/>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746760"/>
          </a:xfrm>
        </p:spPr>
        <p:txBody>
          <a:bodyPr/>
          <a:lstStyle/>
          <a:p>
            <a:pPr algn="ctr"/>
            <a:r>
              <a:rPr lang="en-US" b="1" dirty="0" smtClean="0"/>
              <a:t>Wet AMD</a:t>
            </a:r>
            <a:endParaRPr lang="en-US" dirty="0"/>
          </a:p>
        </p:txBody>
      </p:sp>
      <p:sp>
        <p:nvSpPr>
          <p:cNvPr id="3" name="Content Placeholder 2"/>
          <p:cNvSpPr>
            <a:spLocks noGrp="1"/>
          </p:cNvSpPr>
          <p:nvPr>
            <p:ph idx="1"/>
          </p:nvPr>
        </p:nvSpPr>
        <p:spPr>
          <a:xfrm>
            <a:off x="3352800" y="1447800"/>
            <a:ext cx="4056888" cy="4800600"/>
          </a:xfrm>
          <a:solidFill>
            <a:schemeClr val="tx1"/>
          </a:solidFill>
        </p:spPr>
        <p:txBody>
          <a:bodyPr>
            <a:normAutofit fontScale="85000" lnSpcReduction="10000"/>
          </a:bodyPr>
          <a:lstStyle/>
          <a:p>
            <a:r>
              <a:rPr lang="en-US" sz="2000" dirty="0" smtClean="0">
                <a:solidFill>
                  <a:schemeClr val="bg1"/>
                </a:solidFill>
              </a:rPr>
              <a:t>Affects about 10 percent of all people with AMD</a:t>
            </a:r>
          </a:p>
          <a:p>
            <a:endParaRPr lang="en-US" sz="2000" dirty="0" smtClean="0">
              <a:solidFill>
                <a:schemeClr val="bg1"/>
              </a:solidFill>
            </a:endParaRPr>
          </a:p>
          <a:p>
            <a:r>
              <a:rPr lang="en-US" sz="2000" dirty="0" smtClean="0">
                <a:solidFill>
                  <a:schemeClr val="bg1"/>
                </a:solidFill>
              </a:rPr>
              <a:t>More severe than the early and intermediate stages of the dry form</a:t>
            </a:r>
          </a:p>
          <a:p>
            <a:endParaRPr lang="en-US" sz="2000" dirty="0" smtClean="0">
              <a:solidFill>
                <a:schemeClr val="bg1"/>
              </a:solidFill>
            </a:endParaRPr>
          </a:p>
          <a:p>
            <a:r>
              <a:rPr lang="en-US" sz="2000" dirty="0" smtClean="0">
                <a:solidFill>
                  <a:schemeClr val="bg1"/>
                </a:solidFill>
              </a:rPr>
              <a:t>Wet AMD happens when abnormal blood vessels behind the retina start to grow under the macula.</a:t>
            </a:r>
          </a:p>
          <a:p>
            <a:endParaRPr lang="en-US" sz="2000" dirty="0" smtClean="0">
              <a:solidFill>
                <a:schemeClr val="bg1"/>
              </a:solidFill>
            </a:endParaRPr>
          </a:p>
          <a:p>
            <a:r>
              <a:rPr lang="en-US" sz="2000" dirty="0" smtClean="0">
                <a:solidFill>
                  <a:schemeClr val="bg1"/>
                </a:solidFill>
              </a:rPr>
              <a:t>These new blood vessels can be fragile and leak blood and fluid</a:t>
            </a:r>
          </a:p>
          <a:p>
            <a:pPr>
              <a:buNone/>
            </a:pPr>
            <a:endParaRPr lang="en-US" sz="2000" dirty="0" smtClean="0">
              <a:solidFill>
                <a:schemeClr val="bg1"/>
              </a:solidFill>
            </a:endParaRPr>
          </a:p>
          <a:p>
            <a:r>
              <a:rPr lang="en-US" sz="2000" dirty="0" smtClean="0">
                <a:solidFill>
                  <a:schemeClr val="bg1"/>
                </a:solidFill>
              </a:rPr>
              <a:t>The blood and fluid cause the macula to swell and damage occurs rapidly</a:t>
            </a:r>
            <a:endParaRPr lang="en-US" sz="2000" dirty="0">
              <a:solidFill>
                <a:schemeClr val="bg1"/>
              </a:solidFill>
            </a:endParaRPr>
          </a:p>
        </p:txBody>
      </p:sp>
      <p:pic>
        <p:nvPicPr>
          <p:cNvPr id="8194" name="Picture 2"/>
          <p:cNvPicPr>
            <a:picLocks noChangeAspect="1" noChangeArrowheads="1"/>
          </p:cNvPicPr>
          <p:nvPr/>
        </p:nvPicPr>
        <p:blipFill>
          <a:blip r:embed="rId2"/>
          <a:srcRect/>
          <a:stretch>
            <a:fillRect/>
          </a:stretch>
        </p:blipFill>
        <p:spPr bwMode="auto">
          <a:xfrm>
            <a:off x="228600" y="1828800"/>
            <a:ext cx="3048000" cy="3657600"/>
          </a:xfrm>
          <a:prstGeom prst="rect">
            <a:avLst/>
          </a:prstGeom>
          <a:noFill/>
          <a:ln w="9525">
            <a:noFill/>
            <a:miter lim="800000"/>
            <a:headEnd/>
            <a:tailEnd/>
          </a:ln>
          <a:effectLst/>
        </p:spPr>
      </p:pic>
      <p:sp>
        <p:nvSpPr>
          <p:cNvPr id="5" name="Rectangle 4"/>
          <p:cNvSpPr/>
          <p:nvPr/>
        </p:nvSpPr>
        <p:spPr>
          <a:xfrm>
            <a:off x="4724400" y="6304002"/>
            <a:ext cx="3429000" cy="553998"/>
          </a:xfrm>
          <a:prstGeom prst="rect">
            <a:avLst/>
          </a:prstGeom>
        </p:spPr>
        <p:txBody>
          <a:bodyPr wrap="square">
            <a:spAutoFit/>
          </a:bodyPr>
          <a:lstStyle/>
          <a:p>
            <a:r>
              <a:rPr lang="en-US" sz="1000" dirty="0" smtClean="0"/>
              <a:t>U.S. DEPARTMENT OF HEALTH AND HUMAN SERVICES</a:t>
            </a:r>
          </a:p>
          <a:p>
            <a:r>
              <a:rPr lang="en-US" sz="1000" dirty="0" smtClean="0"/>
              <a:t>National Institutes of Health</a:t>
            </a:r>
          </a:p>
          <a:p>
            <a:r>
              <a:rPr lang="en-US" sz="1000" dirty="0" smtClean="0"/>
              <a:t>National Eye Institute</a:t>
            </a:r>
            <a:endParaRPr lang="en-US" sz="100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7498080" cy="1143000"/>
          </a:xfrm>
        </p:spPr>
        <p:txBody>
          <a:bodyPr>
            <a:normAutofit/>
          </a:bodyPr>
          <a:lstStyle/>
          <a:p>
            <a:pPr algn="ctr"/>
            <a:r>
              <a:rPr lang="en-US" b="1" dirty="0" smtClean="0"/>
              <a:t>Symptoms in wet AMD</a:t>
            </a:r>
            <a:endParaRPr lang="en-US" dirty="0"/>
          </a:p>
        </p:txBody>
      </p:sp>
      <p:pic>
        <p:nvPicPr>
          <p:cNvPr id="9218" name="Picture 2"/>
          <p:cNvPicPr>
            <a:picLocks noGrp="1" noChangeAspect="1" noChangeArrowheads="1"/>
          </p:cNvPicPr>
          <p:nvPr>
            <p:ph idx="1"/>
          </p:nvPr>
        </p:nvPicPr>
        <p:blipFill>
          <a:blip r:embed="rId2"/>
          <a:srcRect/>
          <a:stretch>
            <a:fillRect/>
          </a:stretch>
        </p:blipFill>
        <p:spPr bwMode="auto">
          <a:xfrm>
            <a:off x="457200" y="1905000"/>
            <a:ext cx="2971800" cy="2971800"/>
          </a:xfrm>
          <a:prstGeom prst="rect">
            <a:avLst/>
          </a:prstGeom>
          <a:noFill/>
          <a:ln w="9525">
            <a:noFill/>
            <a:miter lim="800000"/>
            <a:headEnd/>
            <a:tailEnd/>
          </a:ln>
          <a:effectLst/>
        </p:spPr>
      </p:pic>
      <p:pic>
        <p:nvPicPr>
          <p:cNvPr id="9219" name="Picture 3"/>
          <p:cNvPicPr>
            <a:picLocks noChangeAspect="1" noChangeArrowheads="1"/>
          </p:cNvPicPr>
          <p:nvPr/>
        </p:nvPicPr>
        <p:blipFill>
          <a:blip r:embed="rId3"/>
          <a:srcRect/>
          <a:stretch>
            <a:fillRect/>
          </a:stretch>
        </p:blipFill>
        <p:spPr bwMode="auto">
          <a:xfrm>
            <a:off x="3962400" y="1905000"/>
            <a:ext cx="3886200" cy="2819400"/>
          </a:xfrm>
          <a:prstGeom prst="rect">
            <a:avLst/>
          </a:prstGeom>
          <a:noFill/>
          <a:ln w="9525">
            <a:noFill/>
            <a:miter lim="800000"/>
            <a:headEnd/>
            <a:tailEnd/>
          </a:ln>
          <a:effectLst/>
        </p:spPr>
      </p:pic>
      <p:sp>
        <p:nvSpPr>
          <p:cNvPr id="6" name="Rounded Rectangle 5"/>
          <p:cNvSpPr/>
          <p:nvPr/>
        </p:nvSpPr>
        <p:spPr>
          <a:xfrm>
            <a:off x="1066800" y="5257800"/>
            <a:ext cx="1905000" cy="685800"/>
          </a:xfrm>
          <a:prstGeom prst="roundRect">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Straight lines appear wavy</a:t>
            </a:r>
            <a:endParaRPr lang="en-US" b="1" dirty="0">
              <a:solidFill>
                <a:schemeClr val="bg1"/>
              </a:solidFill>
            </a:endParaRPr>
          </a:p>
        </p:txBody>
      </p:sp>
      <p:sp>
        <p:nvSpPr>
          <p:cNvPr id="7" name="Rounded Rectangle 6"/>
          <p:cNvSpPr/>
          <p:nvPr/>
        </p:nvSpPr>
        <p:spPr>
          <a:xfrm>
            <a:off x="5029200" y="5257800"/>
            <a:ext cx="1600200" cy="685800"/>
          </a:xfrm>
          <a:prstGeom prst="roundRect">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Blind spot in the centre </a:t>
            </a:r>
            <a:endParaRPr lang="en-US" b="1" dirty="0">
              <a:solidFill>
                <a:schemeClr val="bg1"/>
              </a:solidFill>
            </a:endParaRPr>
          </a:p>
        </p:txBody>
      </p:sp>
      <p:sp>
        <p:nvSpPr>
          <p:cNvPr id="8" name="Rectangle 7"/>
          <p:cNvSpPr/>
          <p:nvPr/>
        </p:nvSpPr>
        <p:spPr>
          <a:xfrm>
            <a:off x="4648200" y="6172200"/>
            <a:ext cx="3429000" cy="553998"/>
          </a:xfrm>
          <a:prstGeom prst="rect">
            <a:avLst/>
          </a:prstGeom>
        </p:spPr>
        <p:txBody>
          <a:bodyPr wrap="square">
            <a:spAutoFit/>
          </a:bodyPr>
          <a:lstStyle/>
          <a:p>
            <a:r>
              <a:rPr lang="en-US" sz="1000" dirty="0" smtClean="0"/>
              <a:t>U.S. DEPARTMENT OF HEALTH AND HUMAN SERVICES</a:t>
            </a:r>
          </a:p>
          <a:p>
            <a:r>
              <a:rPr lang="en-US" sz="1000" dirty="0" smtClean="0"/>
              <a:t>National Institutes of Health</a:t>
            </a:r>
          </a:p>
          <a:p>
            <a:r>
              <a:rPr lang="en-US" sz="1000" dirty="0" smtClean="0"/>
              <a:t>National Eye Institute</a:t>
            </a:r>
            <a:endParaRPr lang="en-US" sz="1000"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899160"/>
          </a:xfrm>
        </p:spPr>
        <p:txBody>
          <a:bodyPr/>
          <a:lstStyle/>
          <a:p>
            <a:pPr algn="ctr"/>
            <a:r>
              <a:rPr lang="en-US" dirty="0" smtClean="0"/>
              <a:t>DIAGNOSIS</a:t>
            </a:r>
            <a:endParaRPr lang="en-US" dirty="0"/>
          </a:p>
        </p:txBody>
      </p:sp>
      <p:sp>
        <p:nvSpPr>
          <p:cNvPr id="4" name="Rectangle 5"/>
          <p:cNvSpPr>
            <a:spLocks noChangeArrowheads="1"/>
          </p:cNvSpPr>
          <p:nvPr/>
        </p:nvSpPr>
        <p:spPr bwMode="auto">
          <a:xfrm>
            <a:off x="381000" y="1447800"/>
            <a:ext cx="2971800" cy="457200"/>
          </a:xfrm>
          <a:prstGeom prst="rect">
            <a:avLst/>
          </a:prstGeom>
          <a:solidFill>
            <a:schemeClr val="accent1"/>
          </a:solidFill>
          <a:ln w="9525" algn="ctr">
            <a:solidFill>
              <a:schemeClr val="tx1"/>
            </a:solidFill>
            <a:round/>
            <a:headEnd/>
            <a:tailEnd/>
          </a:ln>
        </p:spPr>
        <p:txBody>
          <a:bodyPr/>
          <a:lstStyle/>
          <a:p>
            <a:pPr algn="ctr"/>
            <a:r>
              <a:rPr lang="en-US" b="1">
                <a:solidFill>
                  <a:srgbClr val="000000"/>
                </a:solidFill>
              </a:rPr>
              <a:t>Visual acuity test</a:t>
            </a:r>
          </a:p>
        </p:txBody>
      </p:sp>
      <p:pic>
        <p:nvPicPr>
          <p:cNvPr id="5" name="Picture 4"/>
          <p:cNvPicPr>
            <a:picLocks noChangeAspect="1" noChangeArrowheads="1"/>
          </p:cNvPicPr>
          <p:nvPr/>
        </p:nvPicPr>
        <p:blipFill>
          <a:blip r:embed="rId2"/>
          <a:srcRect/>
          <a:stretch>
            <a:fillRect/>
          </a:stretch>
        </p:blipFill>
        <p:spPr bwMode="auto">
          <a:xfrm>
            <a:off x="304800" y="2209800"/>
            <a:ext cx="3124200" cy="3657600"/>
          </a:xfrm>
          <a:prstGeom prst="rect">
            <a:avLst/>
          </a:prstGeom>
          <a:noFill/>
          <a:ln w="9525">
            <a:noFill/>
            <a:miter lim="800000"/>
            <a:headEnd/>
            <a:tailEnd/>
          </a:ln>
        </p:spPr>
      </p:pic>
      <p:sp>
        <p:nvSpPr>
          <p:cNvPr id="6" name="Rectangle 5"/>
          <p:cNvSpPr>
            <a:spLocks noChangeArrowheads="1"/>
          </p:cNvSpPr>
          <p:nvPr/>
        </p:nvSpPr>
        <p:spPr bwMode="auto">
          <a:xfrm>
            <a:off x="4038600" y="1447800"/>
            <a:ext cx="2971800" cy="457200"/>
          </a:xfrm>
          <a:prstGeom prst="rect">
            <a:avLst/>
          </a:prstGeom>
          <a:solidFill>
            <a:schemeClr val="accent1"/>
          </a:solidFill>
          <a:ln w="9525" algn="ctr">
            <a:solidFill>
              <a:schemeClr val="tx1"/>
            </a:solidFill>
            <a:round/>
            <a:headEnd/>
            <a:tailEnd/>
          </a:ln>
        </p:spPr>
        <p:txBody>
          <a:bodyPr/>
          <a:lstStyle/>
          <a:p>
            <a:pPr algn="ctr"/>
            <a:r>
              <a:rPr lang="en-US" b="1" dirty="0" smtClean="0">
                <a:solidFill>
                  <a:srgbClr val="000000"/>
                </a:solidFill>
              </a:rPr>
              <a:t>Amsler Grid test</a:t>
            </a:r>
            <a:endParaRPr lang="en-US" b="1" dirty="0">
              <a:solidFill>
                <a:srgbClr val="000000"/>
              </a:solidFill>
            </a:endParaRPr>
          </a:p>
        </p:txBody>
      </p:sp>
      <p:pic>
        <p:nvPicPr>
          <p:cNvPr id="7" name="Picture 3" descr="normalgrid-300"/>
          <p:cNvPicPr>
            <a:picLocks noChangeAspect="1" noChangeArrowheads="1"/>
          </p:cNvPicPr>
          <p:nvPr/>
        </p:nvPicPr>
        <p:blipFill>
          <a:blip r:embed="rId3"/>
          <a:srcRect/>
          <a:stretch>
            <a:fillRect/>
          </a:stretch>
        </p:blipFill>
        <p:spPr bwMode="auto">
          <a:xfrm>
            <a:off x="4572000" y="2362200"/>
            <a:ext cx="1981200" cy="1524000"/>
          </a:xfrm>
          <a:prstGeom prst="rect">
            <a:avLst/>
          </a:prstGeom>
          <a:noFill/>
          <a:ln w="9525">
            <a:noFill/>
            <a:miter lim="800000"/>
            <a:headEnd/>
            <a:tailEnd/>
          </a:ln>
        </p:spPr>
      </p:pic>
      <p:pic>
        <p:nvPicPr>
          <p:cNvPr id="8" name="Picture 2" descr="AMDgrid2-300"/>
          <p:cNvPicPr>
            <a:picLocks noChangeAspect="1" noChangeArrowheads="1"/>
          </p:cNvPicPr>
          <p:nvPr/>
        </p:nvPicPr>
        <p:blipFill>
          <a:blip r:embed="rId4"/>
          <a:srcRect/>
          <a:stretch>
            <a:fillRect/>
          </a:stretch>
        </p:blipFill>
        <p:spPr bwMode="auto">
          <a:xfrm>
            <a:off x="4572000" y="4114800"/>
            <a:ext cx="1981200" cy="1752599"/>
          </a:xfrm>
          <a:prstGeom prst="rect">
            <a:avLst/>
          </a:prstGeom>
          <a:noFill/>
          <a:ln w="9525">
            <a:noFill/>
            <a:miter lim="800000"/>
            <a:headEnd/>
            <a:tailEnd/>
          </a:ln>
        </p:spPr>
      </p:pic>
      <p:sp>
        <p:nvSpPr>
          <p:cNvPr id="9" name="Rectangle 8"/>
          <p:cNvSpPr/>
          <p:nvPr/>
        </p:nvSpPr>
        <p:spPr>
          <a:xfrm>
            <a:off x="3581400" y="6611779"/>
            <a:ext cx="4572000" cy="246221"/>
          </a:xfrm>
          <a:prstGeom prst="rect">
            <a:avLst/>
          </a:prstGeom>
        </p:spPr>
        <p:txBody>
          <a:bodyPr>
            <a:spAutoFit/>
          </a:bodyPr>
          <a:lstStyle/>
          <a:p>
            <a:r>
              <a:rPr lang="en-US" sz="1000" dirty="0" smtClean="0"/>
              <a:t>http://www.nei.nih.gov/health/maculardegen/armd_facts.asp</a:t>
            </a:r>
            <a:endParaRPr lang="en-US" sz="100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DIAGNOSIS</a:t>
            </a:r>
            <a:endParaRPr lang="en-US" dirty="0"/>
          </a:p>
        </p:txBody>
      </p:sp>
      <p:pic>
        <p:nvPicPr>
          <p:cNvPr id="38914" name="Picture 2" descr="http://www.thehindu.com/multimedia/dynamic/00014/EYE_CLINIC_14334f.jpg"/>
          <p:cNvPicPr>
            <a:picLocks noChangeAspect="1" noChangeArrowheads="1"/>
          </p:cNvPicPr>
          <p:nvPr/>
        </p:nvPicPr>
        <p:blipFill>
          <a:blip r:embed="rId2"/>
          <a:srcRect/>
          <a:stretch>
            <a:fillRect/>
          </a:stretch>
        </p:blipFill>
        <p:spPr bwMode="auto">
          <a:xfrm>
            <a:off x="762000" y="2743200"/>
            <a:ext cx="2895600" cy="2819400"/>
          </a:xfrm>
          <a:prstGeom prst="rect">
            <a:avLst/>
          </a:prstGeom>
          <a:noFill/>
        </p:spPr>
      </p:pic>
      <p:sp>
        <p:nvSpPr>
          <p:cNvPr id="5" name="Rectangle 5"/>
          <p:cNvSpPr>
            <a:spLocks noChangeArrowheads="1"/>
          </p:cNvSpPr>
          <p:nvPr/>
        </p:nvSpPr>
        <p:spPr bwMode="auto">
          <a:xfrm>
            <a:off x="762000" y="2057400"/>
            <a:ext cx="2971800" cy="457200"/>
          </a:xfrm>
          <a:prstGeom prst="rect">
            <a:avLst/>
          </a:prstGeom>
          <a:solidFill>
            <a:schemeClr val="accent1"/>
          </a:solidFill>
          <a:ln w="9525" algn="ctr">
            <a:solidFill>
              <a:schemeClr val="tx1"/>
            </a:solidFill>
            <a:round/>
            <a:headEnd/>
            <a:tailEnd/>
          </a:ln>
        </p:spPr>
        <p:txBody>
          <a:bodyPr/>
          <a:lstStyle/>
          <a:p>
            <a:pPr algn="ctr"/>
            <a:r>
              <a:rPr lang="en-US" b="1" dirty="0" smtClean="0">
                <a:solidFill>
                  <a:srgbClr val="000000"/>
                </a:solidFill>
              </a:rPr>
              <a:t>Retinal Examination</a:t>
            </a:r>
            <a:endParaRPr lang="en-US" b="1" dirty="0">
              <a:solidFill>
                <a:srgbClr val="000000"/>
              </a:solidFill>
            </a:endParaRPr>
          </a:p>
        </p:txBody>
      </p:sp>
      <p:sp>
        <p:nvSpPr>
          <p:cNvPr id="6" name="Rectangle 5"/>
          <p:cNvSpPr>
            <a:spLocks noChangeArrowheads="1"/>
          </p:cNvSpPr>
          <p:nvPr/>
        </p:nvSpPr>
        <p:spPr bwMode="auto">
          <a:xfrm>
            <a:off x="4191000" y="2057400"/>
            <a:ext cx="2971800" cy="457200"/>
          </a:xfrm>
          <a:prstGeom prst="rect">
            <a:avLst/>
          </a:prstGeom>
          <a:solidFill>
            <a:schemeClr val="accent1"/>
          </a:solidFill>
          <a:ln w="9525" algn="ctr">
            <a:solidFill>
              <a:schemeClr val="tx1"/>
            </a:solidFill>
            <a:round/>
            <a:headEnd/>
            <a:tailEnd/>
          </a:ln>
        </p:spPr>
        <p:txBody>
          <a:bodyPr/>
          <a:lstStyle/>
          <a:p>
            <a:pPr algn="ctr"/>
            <a:r>
              <a:rPr lang="en-US" b="1" dirty="0" smtClean="0">
                <a:solidFill>
                  <a:srgbClr val="000000"/>
                </a:solidFill>
              </a:rPr>
              <a:t>Fluorescein angiography</a:t>
            </a:r>
            <a:endParaRPr lang="en-US" b="1" dirty="0">
              <a:solidFill>
                <a:srgbClr val="000000"/>
              </a:solidFill>
            </a:endParaRPr>
          </a:p>
        </p:txBody>
      </p:sp>
      <p:pic>
        <p:nvPicPr>
          <p:cNvPr id="38916" name="Picture 4" descr="http://www.nature.com/eye/journal/v21/n7/images/6702807f1.jpg"/>
          <p:cNvPicPr>
            <a:picLocks noChangeAspect="1" noChangeArrowheads="1"/>
          </p:cNvPicPr>
          <p:nvPr/>
        </p:nvPicPr>
        <p:blipFill>
          <a:blip r:embed="rId3"/>
          <a:srcRect/>
          <a:stretch>
            <a:fillRect/>
          </a:stretch>
        </p:blipFill>
        <p:spPr bwMode="auto">
          <a:xfrm>
            <a:off x="4267200" y="2743200"/>
            <a:ext cx="2895599" cy="2819400"/>
          </a:xfrm>
          <a:prstGeom prst="rect">
            <a:avLst/>
          </a:prstGeom>
          <a:noFill/>
        </p:spPr>
      </p:pic>
      <p:sp>
        <p:nvSpPr>
          <p:cNvPr id="8" name="Rectangle 7"/>
          <p:cNvSpPr/>
          <p:nvPr/>
        </p:nvSpPr>
        <p:spPr>
          <a:xfrm>
            <a:off x="3962400" y="6611779"/>
            <a:ext cx="4191000" cy="246221"/>
          </a:xfrm>
          <a:prstGeom prst="rect">
            <a:avLst/>
          </a:prstGeom>
        </p:spPr>
        <p:txBody>
          <a:bodyPr wrap="square">
            <a:spAutoFit/>
          </a:bodyPr>
          <a:lstStyle/>
          <a:p>
            <a:r>
              <a:rPr lang="en-US" sz="1000" dirty="0" smtClean="0"/>
              <a:t>http://www.nei.nih.gov/health/maculardegen/armd_facts.asp</a:t>
            </a:r>
            <a:endParaRPr lang="en-US" sz="1000"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746760"/>
          </a:xfrm>
        </p:spPr>
        <p:txBody>
          <a:bodyPr/>
          <a:lstStyle/>
          <a:p>
            <a:pPr algn="ctr">
              <a:defRPr/>
            </a:pPr>
            <a:r>
              <a:rPr lang="en-US" dirty="0" smtClean="0">
                <a:solidFill>
                  <a:srgbClr val="000000"/>
                </a:solidFill>
              </a:rPr>
              <a:t>MANAGEMENT</a:t>
            </a:r>
            <a:endParaRPr lang="en-US" dirty="0">
              <a:solidFill>
                <a:srgbClr val="000000"/>
              </a:solidFill>
            </a:endParaRPr>
          </a:p>
        </p:txBody>
      </p:sp>
      <p:sp>
        <p:nvSpPr>
          <p:cNvPr id="50179" name="Content Placeholder 2"/>
          <p:cNvSpPr>
            <a:spLocks noGrp="1"/>
          </p:cNvSpPr>
          <p:nvPr>
            <p:ph idx="1"/>
          </p:nvPr>
        </p:nvSpPr>
        <p:spPr>
          <a:xfrm>
            <a:off x="152400" y="2438400"/>
            <a:ext cx="4495800" cy="3810000"/>
          </a:xfrm>
        </p:spPr>
        <p:txBody>
          <a:bodyPr/>
          <a:lstStyle/>
          <a:p>
            <a:r>
              <a:rPr lang="en-US" dirty="0" smtClean="0">
                <a:solidFill>
                  <a:srgbClr val="000000"/>
                </a:solidFill>
                <a:effectLst/>
                <a:latin typeface="Times New Roman" pitchFamily="18" charset="0"/>
                <a:cs typeface="Times New Roman" pitchFamily="18" charset="0"/>
              </a:rPr>
              <a:t>Uses a laser to destroy the fragile, leaky blood vessels</a:t>
            </a:r>
          </a:p>
          <a:p>
            <a:pPr>
              <a:buFontTx/>
              <a:buNone/>
            </a:pPr>
            <a:endParaRPr lang="en-US" dirty="0" smtClean="0">
              <a:solidFill>
                <a:srgbClr val="000000"/>
              </a:solidFill>
              <a:effectLst/>
              <a:latin typeface="Times New Roman" pitchFamily="18" charset="0"/>
              <a:cs typeface="Times New Roman" pitchFamily="18" charset="0"/>
            </a:endParaRPr>
          </a:p>
          <a:p>
            <a:r>
              <a:rPr lang="en-US" dirty="0" smtClean="0">
                <a:solidFill>
                  <a:srgbClr val="000000"/>
                </a:solidFill>
                <a:effectLst/>
                <a:latin typeface="Times New Roman" pitchFamily="18" charset="0"/>
                <a:cs typeface="Times New Roman" pitchFamily="18" charset="0"/>
              </a:rPr>
              <a:t>High energy beam of light is aimed directly onto new blood vessels and destroys them</a:t>
            </a:r>
          </a:p>
        </p:txBody>
      </p:sp>
      <p:pic>
        <p:nvPicPr>
          <p:cNvPr id="50180" name="Picture 2" descr="focal_laser_amd"/>
          <p:cNvPicPr>
            <a:picLocks noChangeAspect="1" noChangeArrowheads="1"/>
          </p:cNvPicPr>
          <p:nvPr/>
        </p:nvPicPr>
        <p:blipFill>
          <a:blip r:embed="rId2"/>
          <a:srcRect/>
          <a:stretch>
            <a:fillRect/>
          </a:stretch>
        </p:blipFill>
        <p:spPr bwMode="auto">
          <a:xfrm>
            <a:off x="4648200" y="2133600"/>
            <a:ext cx="3429000" cy="3962400"/>
          </a:xfrm>
          <a:prstGeom prst="rect">
            <a:avLst/>
          </a:prstGeom>
          <a:noFill/>
          <a:ln w="9525">
            <a:noFill/>
            <a:miter lim="800000"/>
            <a:headEnd/>
            <a:tailEnd/>
          </a:ln>
        </p:spPr>
      </p:pic>
      <p:sp>
        <p:nvSpPr>
          <p:cNvPr id="5" name="Rectangle 4"/>
          <p:cNvSpPr/>
          <p:nvPr/>
        </p:nvSpPr>
        <p:spPr>
          <a:xfrm>
            <a:off x="457200" y="1524000"/>
            <a:ext cx="38862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rgbClr val="000000"/>
                </a:solidFill>
              </a:rPr>
              <a:t>LASER SURGERY</a:t>
            </a:r>
            <a:endParaRPr lang="en-US" sz="2800" b="1" i="1" dirty="0"/>
          </a:p>
        </p:txBody>
      </p:sp>
      <p:sp>
        <p:nvSpPr>
          <p:cNvPr id="6" name="Rectangle 5"/>
          <p:cNvSpPr/>
          <p:nvPr/>
        </p:nvSpPr>
        <p:spPr>
          <a:xfrm>
            <a:off x="3581400" y="6611779"/>
            <a:ext cx="4572000" cy="246221"/>
          </a:xfrm>
          <a:prstGeom prst="rect">
            <a:avLst/>
          </a:prstGeom>
        </p:spPr>
        <p:txBody>
          <a:bodyPr>
            <a:spAutoFit/>
          </a:bodyPr>
          <a:lstStyle/>
          <a:p>
            <a:r>
              <a:rPr lang="en-US" sz="1000" dirty="0" smtClean="0"/>
              <a:t>http://www.nei.nih.gov/health/maculardegen/armd_facts.asp</a:t>
            </a:r>
            <a:endParaRPr lang="en-US" sz="1000"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algn="ctr"/>
            <a:r>
              <a:rPr lang="en-US" dirty="0" smtClean="0">
                <a:solidFill>
                  <a:srgbClr val="000000"/>
                </a:solidFill>
                <a:effectLst/>
                <a:latin typeface="Times New Roman" pitchFamily="18" charset="0"/>
                <a:cs typeface="Times New Roman" pitchFamily="18" charset="0"/>
              </a:rPr>
              <a:t>MANAGEMENT</a:t>
            </a:r>
          </a:p>
        </p:txBody>
      </p:sp>
      <p:graphicFrame>
        <p:nvGraphicFramePr>
          <p:cNvPr id="4" name="Content Placeholder 3"/>
          <p:cNvGraphicFramePr>
            <a:graphicFrameLocks noGrp="1"/>
          </p:cNvGraphicFramePr>
          <p:nvPr>
            <p:ph idx="1"/>
          </p:nvPr>
        </p:nvGraphicFramePr>
        <p:xfrm>
          <a:off x="0" y="2819400"/>
          <a:ext cx="8229600" cy="304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4114800" y="6611779"/>
            <a:ext cx="4038600" cy="246221"/>
          </a:xfrm>
          <a:prstGeom prst="rect">
            <a:avLst/>
          </a:prstGeom>
        </p:spPr>
        <p:txBody>
          <a:bodyPr wrap="square">
            <a:spAutoFit/>
          </a:bodyPr>
          <a:lstStyle/>
          <a:p>
            <a:r>
              <a:rPr lang="en-US" sz="1000" dirty="0" smtClean="0"/>
              <a:t>http://www.nei.nih.gov/health/maculardegen/armd_facts.asp</a:t>
            </a:r>
            <a:endParaRPr lang="en-US" sz="1000" dirty="0"/>
          </a:p>
        </p:txBody>
      </p:sp>
      <p:sp>
        <p:nvSpPr>
          <p:cNvPr id="6" name="Rectangle 5"/>
          <p:cNvSpPr/>
          <p:nvPr/>
        </p:nvSpPr>
        <p:spPr>
          <a:xfrm>
            <a:off x="457200" y="1828800"/>
            <a:ext cx="57912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0000"/>
                </a:solidFill>
                <a:latin typeface="Times New Roman" pitchFamily="18" charset="0"/>
                <a:cs typeface="Times New Roman" pitchFamily="18" charset="0"/>
              </a:rPr>
              <a:t>PHOTODYNAMIC THERAPY</a:t>
            </a:r>
            <a:endParaRPr lang="en-US" sz="2800" b="1" i="1" dirty="0"/>
          </a:p>
        </p:txBody>
      </p:sp>
      <p:pic>
        <p:nvPicPr>
          <p:cNvPr id="40962" name="Picture 2" descr="http://www.valleyretina.com/images/diagrams/photodynamic-therapy.jpg"/>
          <p:cNvPicPr>
            <a:picLocks noChangeAspect="1" noChangeArrowheads="1"/>
          </p:cNvPicPr>
          <p:nvPr/>
        </p:nvPicPr>
        <p:blipFill>
          <a:blip r:embed="rId6"/>
          <a:srcRect/>
          <a:stretch>
            <a:fillRect/>
          </a:stretch>
        </p:blipFill>
        <p:spPr bwMode="auto">
          <a:xfrm>
            <a:off x="0" y="1676400"/>
            <a:ext cx="8229600" cy="4495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0962"/>
                                        </p:tgtEl>
                                        <p:attrNameLst>
                                          <p:attrName>style.visibility</p:attrName>
                                        </p:attrNameLst>
                                      </p:cBhvr>
                                      <p:to>
                                        <p:strVal val="visible"/>
                                      </p:to>
                                    </p:set>
                                    <p:animEffect transition="in" filter="blinds(horizontal)">
                                      <p:cBhvr>
                                        <p:cTn id="7" dur="500"/>
                                        <p:tgtEl>
                                          <p:spTgt spid="40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7400"/>
            <a:ext cx="7239000" cy="1143000"/>
          </a:xfrm>
        </p:spPr>
        <p:txBody>
          <a:bodyPr>
            <a:normAutofit/>
          </a:bodyPr>
          <a:lstStyle/>
          <a:p>
            <a:r>
              <a:rPr lang="en-US" sz="5400" dirty="0" smtClean="0"/>
              <a:t>PATIENT AWARENESS</a:t>
            </a:r>
            <a:endParaRPr lang="en-US" sz="5400"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498080" cy="944562"/>
          </a:xfrm>
        </p:spPr>
        <p:txBody>
          <a:bodyPr>
            <a:normAutofit fontScale="90000"/>
          </a:bodyPr>
          <a:lstStyle/>
          <a:p>
            <a:pPr algn="ctr"/>
            <a:r>
              <a:rPr lang="en-US" b="1" dirty="0" smtClean="0"/>
              <a:t>Will AMD affect my quality of life? </a:t>
            </a:r>
            <a:endParaRPr lang="en-US" b="1" dirty="0"/>
          </a:p>
        </p:txBody>
      </p:sp>
      <p:sp>
        <p:nvSpPr>
          <p:cNvPr id="3" name="Content Placeholder 2"/>
          <p:cNvSpPr>
            <a:spLocks noGrp="1"/>
          </p:cNvSpPr>
          <p:nvPr>
            <p:ph idx="1"/>
          </p:nvPr>
        </p:nvSpPr>
        <p:spPr>
          <a:xfrm>
            <a:off x="533400" y="1219200"/>
            <a:ext cx="7498080" cy="609600"/>
          </a:xfrm>
        </p:spPr>
        <p:txBody>
          <a:bodyPr/>
          <a:lstStyle/>
          <a:p>
            <a:pPr algn="ctr">
              <a:buNone/>
            </a:pPr>
            <a:r>
              <a:rPr lang="en-US" dirty="0" smtClean="0"/>
              <a:t>AMD will have its impact on</a:t>
            </a:r>
            <a:endParaRPr lang="en-US" dirty="0"/>
          </a:p>
        </p:txBody>
      </p:sp>
      <p:pic>
        <p:nvPicPr>
          <p:cNvPr id="38914" name="Picture 2" descr="http://farm1.static.flickr.com/144/348268512_a8e4a69167.jpg"/>
          <p:cNvPicPr>
            <a:picLocks noChangeAspect="1" noChangeArrowheads="1"/>
          </p:cNvPicPr>
          <p:nvPr/>
        </p:nvPicPr>
        <p:blipFill>
          <a:blip r:embed="rId2"/>
          <a:srcRect/>
          <a:stretch>
            <a:fillRect/>
          </a:stretch>
        </p:blipFill>
        <p:spPr bwMode="auto">
          <a:xfrm>
            <a:off x="762000" y="1981200"/>
            <a:ext cx="3276600" cy="1752600"/>
          </a:xfrm>
          <a:prstGeom prst="rect">
            <a:avLst/>
          </a:prstGeom>
          <a:noFill/>
        </p:spPr>
      </p:pic>
      <p:pic>
        <p:nvPicPr>
          <p:cNvPr id="38916" name="Picture 4" descr="http://visualrian.com/storage/PreviewWM/3664/56/366456.jpg?1230534533"/>
          <p:cNvPicPr>
            <a:picLocks noChangeAspect="1" noChangeArrowheads="1"/>
          </p:cNvPicPr>
          <p:nvPr/>
        </p:nvPicPr>
        <p:blipFill>
          <a:blip r:embed="rId3"/>
          <a:srcRect/>
          <a:stretch>
            <a:fillRect/>
          </a:stretch>
        </p:blipFill>
        <p:spPr bwMode="auto">
          <a:xfrm>
            <a:off x="4876800" y="1981200"/>
            <a:ext cx="2895600" cy="1739900"/>
          </a:xfrm>
          <a:prstGeom prst="rect">
            <a:avLst/>
          </a:prstGeom>
          <a:noFill/>
        </p:spPr>
      </p:pic>
      <p:pic>
        <p:nvPicPr>
          <p:cNvPr id="38918" name="Picture 6" descr="http://www.gamesmuseum.uwaterloo.ca/VirtualExhibits/TV%20Games/watchTV.jpg"/>
          <p:cNvPicPr>
            <a:picLocks noChangeAspect="1" noChangeArrowheads="1"/>
          </p:cNvPicPr>
          <p:nvPr/>
        </p:nvPicPr>
        <p:blipFill>
          <a:blip r:embed="rId4"/>
          <a:srcRect/>
          <a:stretch>
            <a:fillRect/>
          </a:stretch>
        </p:blipFill>
        <p:spPr bwMode="auto">
          <a:xfrm>
            <a:off x="838200" y="4267200"/>
            <a:ext cx="2895600" cy="1676400"/>
          </a:xfrm>
          <a:prstGeom prst="rect">
            <a:avLst/>
          </a:prstGeom>
          <a:noFill/>
        </p:spPr>
      </p:pic>
      <p:pic>
        <p:nvPicPr>
          <p:cNvPr id="38920" name="Picture 8" descr="http://blog.usa.gov/roller/govgab/resource/images/cooking.jpg"/>
          <p:cNvPicPr>
            <a:picLocks noChangeAspect="1" noChangeArrowheads="1"/>
          </p:cNvPicPr>
          <p:nvPr/>
        </p:nvPicPr>
        <p:blipFill>
          <a:blip r:embed="rId5"/>
          <a:srcRect/>
          <a:stretch>
            <a:fillRect/>
          </a:stretch>
        </p:blipFill>
        <p:spPr bwMode="auto">
          <a:xfrm>
            <a:off x="5181600" y="4267200"/>
            <a:ext cx="2451100" cy="1752600"/>
          </a:xfrm>
          <a:prstGeom prst="rect">
            <a:avLst/>
          </a:prstGeom>
          <a:noFill/>
        </p:spPr>
      </p:pic>
      <p:sp>
        <p:nvSpPr>
          <p:cNvPr id="8" name="TextBox 7"/>
          <p:cNvSpPr txBox="1"/>
          <p:nvPr/>
        </p:nvSpPr>
        <p:spPr>
          <a:xfrm>
            <a:off x="1828800" y="3733800"/>
            <a:ext cx="978153" cy="369332"/>
          </a:xfrm>
          <a:prstGeom prst="rect">
            <a:avLst/>
          </a:prstGeom>
          <a:noFill/>
        </p:spPr>
        <p:txBody>
          <a:bodyPr wrap="none" rtlCol="0">
            <a:spAutoFit/>
          </a:bodyPr>
          <a:lstStyle/>
          <a:p>
            <a:r>
              <a:rPr lang="en-US" dirty="0" smtClean="0"/>
              <a:t>Reading </a:t>
            </a:r>
            <a:endParaRPr lang="en-US" dirty="0"/>
          </a:p>
        </p:txBody>
      </p:sp>
      <p:sp>
        <p:nvSpPr>
          <p:cNvPr id="9" name="TextBox 8"/>
          <p:cNvSpPr txBox="1"/>
          <p:nvPr/>
        </p:nvSpPr>
        <p:spPr>
          <a:xfrm>
            <a:off x="5562600" y="3733800"/>
            <a:ext cx="1156086" cy="369332"/>
          </a:xfrm>
          <a:prstGeom prst="rect">
            <a:avLst/>
          </a:prstGeom>
          <a:noFill/>
        </p:spPr>
        <p:txBody>
          <a:bodyPr wrap="none" rtlCol="0">
            <a:spAutoFit/>
          </a:bodyPr>
          <a:lstStyle/>
          <a:p>
            <a:r>
              <a:rPr lang="en-US" dirty="0" smtClean="0"/>
              <a:t>Shopping  </a:t>
            </a:r>
            <a:endParaRPr lang="en-US" dirty="0"/>
          </a:p>
        </p:txBody>
      </p:sp>
      <p:sp>
        <p:nvSpPr>
          <p:cNvPr id="10" name="TextBox 9"/>
          <p:cNvSpPr txBox="1"/>
          <p:nvPr/>
        </p:nvSpPr>
        <p:spPr>
          <a:xfrm>
            <a:off x="1676400" y="5943600"/>
            <a:ext cx="1445204" cy="369332"/>
          </a:xfrm>
          <a:prstGeom prst="rect">
            <a:avLst/>
          </a:prstGeom>
          <a:noFill/>
        </p:spPr>
        <p:txBody>
          <a:bodyPr wrap="none" rtlCol="0">
            <a:spAutoFit/>
          </a:bodyPr>
          <a:lstStyle/>
          <a:p>
            <a:r>
              <a:rPr lang="en-US" dirty="0" smtClean="0"/>
              <a:t>Watching TV </a:t>
            </a:r>
            <a:endParaRPr lang="en-US" dirty="0"/>
          </a:p>
        </p:txBody>
      </p:sp>
      <p:sp>
        <p:nvSpPr>
          <p:cNvPr id="11" name="TextBox 10"/>
          <p:cNvSpPr txBox="1"/>
          <p:nvPr/>
        </p:nvSpPr>
        <p:spPr>
          <a:xfrm>
            <a:off x="6019800" y="5943600"/>
            <a:ext cx="1104790" cy="369332"/>
          </a:xfrm>
          <a:prstGeom prst="rect">
            <a:avLst/>
          </a:prstGeom>
          <a:noFill/>
        </p:spPr>
        <p:txBody>
          <a:bodyPr wrap="none" rtlCol="0">
            <a:spAutoFit/>
          </a:bodyPr>
          <a:lstStyle/>
          <a:p>
            <a:r>
              <a:rPr lang="en-US" dirty="0" smtClean="0"/>
              <a:t>Cooking  </a:t>
            </a:r>
            <a:endParaRPr lang="en-US" dirty="0"/>
          </a:p>
        </p:txBody>
      </p:sp>
      <p:sp>
        <p:nvSpPr>
          <p:cNvPr id="12" name="Rectangle 11"/>
          <p:cNvSpPr/>
          <p:nvPr/>
        </p:nvSpPr>
        <p:spPr>
          <a:xfrm>
            <a:off x="4724400" y="6304002"/>
            <a:ext cx="3429000" cy="553998"/>
          </a:xfrm>
          <a:prstGeom prst="rect">
            <a:avLst/>
          </a:prstGeom>
        </p:spPr>
        <p:txBody>
          <a:bodyPr wrap="square">
            <a:spAutoFit/>
          </a:bodyPr>
          <a:lstStyle/>
          <a:p>
            <a:r>
              <a:rPr lang="en-US" sz="1000" dirty="0" smtClean="0"/>
              <a:t>U.S. DEPARTMENT OF HEALTH AND HUMAN SERVICES</a:t>
            </a:r>
          </a:p>
          <a:p>
            <a:r>
              <a:rPr lang="en-US" sz="1000" dirty="0" smtClean="0"/>
              <a:t>National Institutes of Health</a:t>
            </a:r>
          </a:p>
          <a:p>
            <a:r>
              <a:rPr lang="en-US" sz="1000" dirty="0" smtClean="0"/>
              <a:t>National Eye Institute</a:t>
            </a:r>
            <a:endParaRPr lang="en-US" sz="1000"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Can my AMD be treated?</a:t>
            </a:r>
            <a:endParaRPr lang="en-US" dirty="0"/>
          </a:p>
        </p:txBody>
      </p:sp>
      <p:sp>
        <p:nvSpPr>
          <p:cNvPr id="3" name="Content Placeholder 2"/>
          <p:cNvSpPr>
            <a:spLocks noGrp="1"/>
          </p:cNvSpPr>
          <p:nvPr>
            <p:ph idx="1"/>
          </p:nvPr>
        </p:nvSpPr>
        <p:spPr>
          <a:xfrm>
            <a:off x="3276600" y="1524000"/>
            <a:ext cx="1078992" cy="457200"/>
          </a:xfrm>
        </p:spPr>
        <p:txBody>
          <a:bodyPr>
            <a:normAutofit lnSpcReduction="10000"/>
          </a:bodyPr>
          <a:lstStyle/>
          <a:p>
            <a:pPr>
              <a:buNone/>
            </a:pPr>
            <a:r>
              <a:rPr lang="en-US" b="1" dirty="0" smtClean="0">
                <a:solidFill>
                  <a:srgbClr val="C00000"/>
                </a:solidFill>
              </a:rPr>
              <a:t>YES</a:t>
            </a:r>
            <a:endParaRPr lang="en-US" b="1" dirty="0">
              <a:solidFill>
                <a:srgbClr val="C00000"/>
              </a:solidFill>
            </a:endParaRPr>
          </a:p>
        </p:txBody>
      </p:sp>
      <p:pic>
        <p:nvPicPr>
          <p:cNvPr id="39938" name="Picture 2" descr="http://www.webrn-maculardegeneration.com/images/syringe3.jpg"/>
          <p:cNvPicPr>
            <a:picLocks noChangeAspect="1" noChangeArrowheads="1"/>
          </p:cNvPicPr>
          <p:nvPr/>
        </p:nvPicPr>
        <p:blipFill>
          <a:blip r:embed="rId2"/>
          <a:srcRect/>
          <a:stretch>
            <a:fillRect/>
          </a:stretch>
        </p:blipFill>
        <p:spPr bwMode="auto">
          <a:xfrm>
            <a:off x="533400" y="1981200"/>
            <a:ext cx="2667000" cy="1600200"/>
          </a:xfrm>
          <a:prstGeom prst="rect">
            <a:avLst/>
          </a:prstGeom>
          <a:noFill/>
        </p:spPr>
      </p:pic>
      <p:pic>
        <p:nvPicPr>
          <p:cNvPr id="39940" name="Picture 4" descr="http://www.enhancedvision.com/wp-content/uploads/2009/07/laser.jpg"/>
          <p:cNvPicPr>
            <a:picLocks noChangeAspect="1" noChangeArrowheads="1"/>
          </p:cNvPicPr>
          <p:nvPr/>
        </p:nvPicPr>
        <p:blipFill>
          <a:blip r:embed="rId3"/>
          <a:srcRect/>
          <a:stretch>
            <a:fillRect/>
          </a:stretch>
        </p:blipFill>
        <p:spPr bwMode="auto">
          <a:xfrm>
            <a:off x="4572000" y="1981200"/>
            <a:ext cx="2667000" cy="1676400"/>
          </a:xfrm>
          <a:prstGeom prst="rect">
            <a:avLst/>
          </a:prstGeom>
          <a:noFill/>
        </p:spPr>
      </p:pic>
      <p:pic>
        <p:nvPicPr>
          <p:cNvPr id="39942" name="Picture 6" descr="http://www.myvisiontest.com/img/upload/laser_eye_surgery.jpg"/>
          <p:cNvPicPr>
            <a:picLocks noChangeAspect="1" noChangeArrowheads="1"/>
          </p:cNvPicPr>
          <p:nvPr/>
        </p:nvPicPr>
        <p:blipFill>
          <a:blip r:embed="rId4"/>
          <a:srcRect/>
          <a:stretch>
            <a:fillRect/>
          </a:stretch>
        </p:blipFill>
        <p:spPr bwMode="auto">
          <a:xfrm>
            <a:off x="2209800" y="4267200"/>
            <a:ext cx="3533775" cy="1752600"/>
          </a:xfrm>
          <a:prstGeom prst="rect">
            <a:avLst/>
          </a:prstGeom>
          <a:noFill/>
        </p:spPr>
      </p:pic>
      <p:sp>
        <p:nvSpPr>
          <p:cNvPr id="7" name="TextBox 6"/>
          <p:cNvSpPr txBox="1"/>
          <p:nvPr/>
        </p:nvSpPr>
        <p:spPr>
          <a:xfrm>
            <a:off x="685800" y="3581400"/>
            <a:ext cx="2190664" cy="369332"/>
          </a:xfrm>
          <a:prstGeom prst="rect">
            <a:avLst/>
          </a:prstGeom>
          <a:noFill/>
        </p:spPr>
        <p:txBody>
          <a:bodyPr wrap="none" rtlCol="0">
            <a:spAutoFit/>
          </a:bodyPr>
          <a:lstStyle/>
          <a:p>
            <a:r>
              <a:rPr lang="en-US" dirty="0" smtClean="0"/>
              <a:t>Anti – VEGF injection</a:t>
            </a:r>
            <a:endParaRPr lang="en-US" dirty="0"/>
          </a:p>
        </p:txBody>
      </p:sp>
      <p:sp>
        <p:nvSpPr>
          <p:cNvPr id="8" name="TextBox 7"/>
          <p:cNvSpPr txBox="1"/>
          <p:nvPr/>
        </p:nvSpPr>
        <p:spPr>
          <a:xfrm>
            <a:off x="5181600" y="3657600"/>
            <a:ext cx="1448666" cy="369332"/>
          </a:xfrm>
          <a:prstGeom prst="rect">
            <a:avLst/>
          </a:prstGeom>
          <a:noFill/>
        </p:spPr>
        <p:txBody>
          <a:bodyPr wrap="none" rtlCol="0">
            <a:spAutoFit/>
          </a:bodyPr>
          <a:lstStyle/>
          <a:p>
            <a:r>
              <a:rPr lang="en-US" dirty="0" smtClean="0"/>
              <a:t>Laser therapy</a:t>
            </a:r>
            <a:endParaRPr lang="en-US" dirty="0"/>
          </a:p>
        </p:txBody>
      </p:sp>
      <p:sp>
        <p:nvSpPr>
          <p:cNvPr id="9" name="TextBox 8"/>
          <p:cNvSpPr txBox="1"/>
          <p:nvPr/>
        </p:nvSpPr>
        <p:spPr>
          <a:xfrm>
            <a:off x="2743200" y="6019800"/>
            <a:ext cx="2514600" cy="369332"/>
          </a:xfrm>
          <a:prstGeom prst="rect">
            <a:avLst/>
          </a:prstGeom>
          <a:noFill/>
        </p:spPr>
        <p:txBody>
          <a:bodyPr wrap="square" rtlCol="0">
            <a:spAutoFit/>
          </a:bodyPr>
          <a:lstStyle/>
          <a:p>
            <a:r>
              <a:rPr lang="en-US" dirty="0" smtClean="0"/>
              <a:t>Photodynamic therapy</a:t>
            </a:r>
            <a:endParaRPr lang="en-US" dirty="0"/>
          </a:p>
        </p:txBody>
      </p:sp>
      <p:sp>
        <p:nvSpPr>
          <p:cNvPr id="10" name="Rectangle 9"/>
          <p:cNvSpPr/>
          <p:nvPr/>
        </p:nvSpPr>
        <p:spPr>
          <a:xfrm>
            <a:off x="4724400" y="6304002"/>
            <a:ext cx="3429000" cy="553998"/>
          </a:xfrm>
          <a:prstGeom prst="rect">
            <a:avLst/>
          </a:prstGeom>
        </p:spPr>
        <p:txBody>
          <a:bodyPr wrap="square">
            <a:spAutoFit/>
          </a:bodyPr>
          <a:lstStyle/>
          <a:p>
            <a:r>
              <a:rPr lang="en-US" sz="1000" dirty="0" smtClean="0"/>
              <a:t>U.S. DEPARTMENT OF HEALTH AND HUMAN SERVICES</a:t>
            </a:r>
          </a:p>
          <a:p>
            <a:r>
              <a:rPr lang="en-US" sz="1000" dirty="0" smtClean="0"/>
              <a:t>National Institutes of Health</a:t>
            </a:r>
          </a:p>
          <a:p>
            <a:r>
              <a:rPr lang="en-US" sz="1000" dirty="0" smtClean="0"/>
              <a:t>National Eye Institute</a:t>
            </a:r>
            <a:endParaRPr lang="en-US" sz="1000"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00200" y="2743200"/>
            <a:ext cx="6096000" cy="1938992"/>
          </a:xfrm>
          <a:prstGeom prst="rect">
            <a:avLst/>
          </a:prstGeom>
        </p:spPr>
        <p:txBody>
          <a:bodyPr wrap="square">
            <a:spAutoFit/>
          </a:bodyPr>
          <a:lstStyle/>
          <a:p>
            <a:r>
              <a:rPr lang="en-US" sz="6000" b="1" i="1" dirty="0" smtClean="0">
                <a:solidFill>
                  <a:srgbClr val="FF0000"/>
                </a:solidFill>
              </a:rPr>
              <a:t>Tips to prevent AMD</a:t>
            </a:r>
            <a:endParaRPr lang="en-US" sz="6000" b="1" i="1" dirty="0">
              <a:solidFill>
                <a:srgbClr val="FF00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morganhuangmd.com/yahoo_site_admin/assets/images/Cataract_example.23911123_std.jpg"/>
          <p:cNvPicPr>
            <a:picLocks noChangeAspect="1" noChangeArrowheads="1"/>
          </p:cNvPicPr>
          <p:nvPr/>
        </p:nvPicPr>
        <p:blipFill>
          <a:blip r:embed="rId2"/>
          <a:srcRect/>
          <a:stretch>
            <a:fillRect/>
          </a:stretch>
        </p:blipFill>
        <p:spPr bwMode="auto">
          <a:xfrm>
            <a:off x="381000" y="1828800"/>
            <a:ext cx="7315200" cy="4562475"/>
          </a:xfrm>
          <a:prstGeom prst="rect">
            <a:avLst/>
          </a:prstGeom>
          <a:noFill/>
        </p:spPr>
      </p:pic>
      <p:sp>
        <p:nvSpPr>
          <p:cNvPr id="6" name="Rectangle 5"/>
          <p:cNvSpPr/>
          <p:nvPr/>
        </p:nvSpPr>
        <p:spPr>
          <a:xfrm>
            <a:off x="609600" y="685800"/>
            <a:ext cx="3048000" cy="914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NORMAL VISION</a:t>
            </a:r>
            <a:endParaRPr lang="en-US" b="1" dirty="0"/>
          </a:p>
        </p:txBody>
      </p:sp>
      <p:sp>
        <p:nvSpPr>
          <p:cNvPr id="7" name="Rectangle 6"/>
          <p:cNvSpPr/>
          <p:nvPr/>
        </p:nvSpPr>
        <p:spPr>
          <a:xfrm>
            <a:off x="4343400" y="685800"/>
            <a:ext cx="3048000" cy="914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VISION IN CATARACT</a:t>
            </a:r>
            <a:endParaRPr lang="en-US" b="1"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2">
                    <a:lumMod val="60000"/>
                    <a:lumOff val="40000"/>
                  </a:schemeClr>
                </a:solidFill>
              </a:rPr>
              <a:t>Visit eye doctor regularly</a:t>
            </a:r>
            <a:endParaRPr lang="en-US" b="1" dirty="0">
              <a:solidFill>
                <a:schemeClr val="bg2">
                  <a:lumMod val="60000"/>
                  <a:lumOff val="40000"/>
                </a:schemeClr>
              </a:solidFill>
            </a:endParaRPr>
          </a:p>
        </p:txBody>
      </p:sp>
      <p:sp>
        <p:nvSpPr>
          <p:cNvPr id="3" name="Content Placeholder 2"/>
          <p:cNvSpPr>
            <a:spLocks noGrp="1"/>
          </p:cNvSpPr>
          <p:nvPr>
            <p:ph idx="1"/>
          </p:nvPr>
        </p:nvSpPr>
        <p:spPr>
          <a:xfrm>
            <a:off x="609600" y="1447800"/>
            <a:ext cx="7498080" cy="1676400"/>
          </a:xfrm>
        </p:spPr>
        <p:txBody>
          <a:bodyPr/>
          <a:lstStyle/>
          <a:p>
            <a:r>
              <a:rPr lang="en-US" dirty="0" smtClean="0"/>
              <a:t>Above 65 yrs, a complete eye exam must be done every one or two years even in case of normal vision</a:t>
            </a:r>
            <a:endParaRPr lang="en-US" dirty="0"/>
          </a:p>
        </p:txBody>
      </p:sp>
      <p:pic>
        <p:nvPicPr>
          <p:cNvPr id="10243" name="Picture 3"/>
          <p:cNvPicPr>
            <a:picLocks noChangeAspect="1" noChangeArrowheads="1"/>
          </p:cNvPicPr>
          <p:nvPr/>
        </p:nvPicPr>
        <p:blipFill>
          <a:blip r:embed="rId2"/>
          <a:srcRect/>
          <a:stretch>
            <a:fillRect/>
          </a:stretch>
        </p:blipFill>
        <p:spPr bwMode="auto">
          <a:xfrm>
            <a:off x="1752600" y="3276600"/>
            <a:ext cx="4648200" cy="2971800"/>
          </a:xfrm>
          <a:prstGeom prst="rect">
            <a:avLst/>
          </a:prstGeom>
          <a:noFill/>
          <a:ln w="9525">
            <a:noFill/>
            <a:miter lim="800000"/>
            <a:headEnd/>
            <a:tailEnd/>
          </a:ln>
          <a:effectLst/>
        </p:spPr>
      </p:pic>
      <p:sp>
        <p:nvSpPr>
          <p:cNvPr id="6" name="Rectangle 5"/>
          <p:cNvSpPr/>
          <p:nvPr/>
        </p:nvSpPr>
        <p:spPr>
          <a:xfrm>
            <a:off x="6172200" y="6611779"/>
            <a:ext cx="1905000" cy="246221"/>
          </a:xfrm>
          <a:prstGeom prst="rect">
            <a:avLst/>
          </a:prstGeom>
        </p:spPr>
        <p:txBody>
          <a:bodyPr wrap="square">
            <a:spAutoFit/>
          </a:bodyPr>
          <a:lstStyle/>
          <a:p>
            <a:r>
              <a:rPr lang="en-US" sz="1000" dirty="0" smtClean="0"/>
              <a:t>www.preventblindness.org</a:t>
            </a:r>
            <a:endParaRPr lang="en-US" sz="1000"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solidFill>
                  <a:schemeClr val="bg2">
                    <a:lumMod val="60000"/>
                    <a:lumOff val="40000"/>
                  </a:schemeClr>
                </a:solidFill>
              </a:rPr>
              <a:t>Learn &amp; watch the signs &amp; symptoms of AMD</a:t>
            </a:r>
            <a:endParaRPr lang="en-US" b="1" dirty="0">
              <a:solidFill>
                <a:schemeClr val="bg2">
                  <a:lumMod val="60000"/>
                  <a:lumOff val="40000"/>
                </a:schemeClr>
              </a:solidFill>
            </a:endParaRPr>
          </a:p>
        </p:txBody>
      </p:sp>
      <p:sp>
        <p:nvSpPr>
          <p:cNvPr id="3" name="Content Placeholder 2"/>
          <p:cNvSpPr>
            <a:spLocks noGrp="1"/>
          </p:cNvSpPr>
          <p:nvPr>
            <p:ph idx="1"/>
          </p:nvPr>
        </p:nvSpPr>
        <p:spPr>
          <a:xfrm>
            <a:off x="533400" y="1447800"/>
            <a:ext cx="7498080" cy="1600200"/>
          </a:xfrm>
        </p:spPr>
        <p:txBody>
          <a:bodyPr/>
          <a:lstStyle/>
          <a:p>
            <a:r>
              <a:rPr lang="en-US" dirty="0" smtClean="0"/>
              <a:t>Check the central vision in both the eyes everyday</a:t>
            </a:r>
          </a:p>
          <a:p>
            <a:r>
              <a:rPr lang="en-US" dirty="0" smtClean="0"/>
              <a:t>Report any changes to the eye doctor</a:t>
            </a:r>
            <a:endParaRPr lang="en-US" dirty="0"/>
          </a:p>
        </p:txBody>
      </p:sp>
      <p:sp>
        <p:nvSpPr>
          <p:cNvPr id="4" name="Rectangle 3"/>
          <p:cNvSpPr/>
          <p:nvPr/>
        </p:nvSpPr>
        <p:spPr>
          <a:xfrm>
            <a:off x="5867400" y="6611779"/>
            <a:ext cx="2133600" cy="246221"/>
          </a:xfrm>
          <a:prstGeom prst="rect">
            <a:avLst/>
          </a:prstGeom>
        </p:spPr>
        <p:txBody>
          <a:bodyPr wrap="square">
            <a:spAutoFit/>
          </a:bodyPr>
          <a:lstStyle/>
          <a:p>
            <a:r>
              <a:rPr lang="en-US" sz="1000" dirty="0" smtClean="0"/>
              <a:t>www.preventblindness.org</a:t>
            </a:r>
            <a:endParaRPr lang="en-US" sz="1000" dirty="0"/>
          </a:p>
        </p:txBody>
      </p:sp>
      <p:pic>
        <p:nvPicPr>
          <p:cNvPr id="5" name="Picture 2"/>
          <p:cNvPicPr>
            <a:picLocks noChangeAspect="1" noChangeArrowheads="1"/>
          </p:cNvPicPr>
          <p:nvPr/>
        </p:nvPicPr>
        <p:blipFill>
          <a:blip r:embed="rId2"/>
          <a:srcRect/>
          <a:stretch>
            <a:fillRect/>
          </a:stretch>
        </p:blipFill>
        <p:spPr bwMode="auto">
          <a:xfrm>
            <a:off x="1295400" y="3124200"/>
            <a:ext cx="2438400" cy="1219200"/>
          </a:xfrm>
          <a:prstGeom prst="rect">
            <a:avLst/>
          </a:prstGeom>
          <a:noFill/>
          <a:ln w="9525">
            <a:noFill/>
            <a:miter lim="800000"/>
            <a:headEnd/>
            <a:tailEnd/>
          </a:ln>
          <a:effectLst/>
        </p:spPr>
      </p:pic>
      <p:pic>
        <p:nvPicPr>
          <p:cNvPr id="6" name="Picture 3"/>
          <p:cNvPicPr>
            <a:picLocks noChangeAspect="1" noChangeArrowheads="1"/>
          </p:cNvPicPr>
          <p:nvPr/>
        </p:nvPicPr>
        <p:blipFill>
          <a:blip r:embed="rId3"/>
          <a:srcRect/>
          <a:stretch>
            <a:fillRect/>
          </a:stretch>
        </p:blipFill>
        <p:spPr bwMode="auto">
          <a:xfrm>
            <a:off x="4876800" y="3048000"/>
            <a:ext cx="2667000" cy="1524000"/>
          </a:xfrm>
          <a:prstGeom prst="rect">
            <a:avLst/>
          </a:prstGeom>
          <a:noFill/>
          <a:ln w="9525">
            <a:noFill/>
            <a:miter lim="800000"/>
            <a:headEnd/>
            <a:tailEnd/>
          </a:ln>
          <a:effectLst/>
        </p:spPr>
      </p:pic>
      <p:pic>
        <p:nvPicPr>
          <p:cNvPr id="7" name="Picture 2"/>
          <p:cNvPicPr>
            <a:picLocks noChangeAspect="1" noChangeArrowheads="1"/>
          </p:cNvPicPr>
          <p:nvPr/>
        </p:nvPicPr>
        <p:blipFill>
          <a:blip r:embed="rId4"/>
          <a:srcRect/>
          <a:stretch>
            <a:fillRect/>
          </a:stretch>
        </p:blipFill>
        <p:spPr bwMode="auto">
          <a:xfrm>
            <a:off x="4876800" y="4800600"/>
            <a:ext cx="2819400" cy="1524000"/>
          </a:xfrm>
          <a:prstGeom prst="rect">
            <a:avLst/>
          </a:prstGeom>
          <a:noFill/>
          <a:ln w="9525">
            <a:noFill/>
            <a:miter lim="800000"/>
            <a:headEnd/>
            <a:tailEnd/>
          </a:ln>
          <a:effectLst/>
        </p:spPr>
      </p:pic>
      <p:pic>
        <p:nvPicPr>
          <p:cNvPr id="8" name="Picture 3"/>
          <p:cNvPicPr>
            <a:picLocks noChangeAspect="1" noChangeArrowheads="1"/>
          </p:cNvPicPr>
          <p:nvPr/>
        </p:nvPicPr>
        <p:blipFill>
          <a:blip r:embed="rId5"/>
          <a:srcRect/>
          <a:stretch>
            <a:fillRect/>
          </a:stretch>
        </p:blipFill>
        <p:spPr bwMode="auto">
          <a:xfrm>
            <a:off x="1143000" y="4648200"/>
            <a:ext cx="2667000" cy="1600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2">
                    <a:lumMod val="60000"/>
                    <a:lumOff val="40000"/>
                  </a:schemeClr>
                </a:solidFill>
              </a:rPr>
              <a:t>Take care of yourself</a:t>
            </a:r>
            <a:endParaRPr lang="en-US" b="1" dirty="0">
              <a:solidFill>
                <a:schemeClr val="bg2">
                  <a:lumMod val="60000"/>
                  <a:lumOff val="40000"/>
                </a:schemeClr>
              </a:solidFill>
            </a:endParaRPr>
          </a:p>
        </p:txBody>
      </p:sp>
      <p:pic>
        <p:nvPicPr>
          <p:cNvPr id="11266" name="Picture 2"/>
          <p:cNvPicPr>
            <a:picLocks noGrp="1" noChangeAspect="1" noChangeArrowheads="1"/>
          </p:cNvPicPr>
          <p:nvPr>
            <p:ph idx="1"/>
          </p:nvPr>
        </p:nvPicPr>
        <p:blipFill>
          <a:blip r:embed="rId2"/>
          <a:srcRect/>
          <a:stretch>
            <a:fillRect/>
          </a:stretch>
        </p:blipFill>
        <p:spPr bwMode="auto">
          <a:xfrm>
            <a:off x="914400" y="1524000"/>
            <a:ext cx="2895600" cy="1981200"/>
          </a:xfrm>
          <a:prstGeom prst="rect">
            <a:avLst/>
          </a:prstGeom>
          <a:noFill/>
          <a:ln w="9525">
            <a:noFill/>
            <a:miter lim="800000"/>
            <a:headEnd/>
            <a:tailEnd/>
          </a:ln>
          <a:effectLst/>
        </p:spPr>
      </p:pic>
      <p:pic>
        <p:nvPicPr>
          <p:cNvPr id="11267" name="Picture 3"/>
          <p:cNvPicPr>
            <a:picLocks noChangeAspect="1" noChangeArrowheads="1"/>
          </p:cNvPicPr>
          <p:nvPr/>
        </p:nvPicPr>
        <p:blipFill>
          <a:blip r:embed="rId3"/>
          <a:srcRect/>
          <a:stretch>
            <a:fillRect/>
          </a:stretch>
        </p:blipFill>
        <p:spPr bwMode="auto">
          <a:xfrm>
            <a:off x="4572000" y="1524000"/>
            <a:ext cx="3200400" cy="1981200"/>
          </a:xfrm>
          <a:prstGeom prst="rect">
            <a:avLst/>
          </a:prstGeom>
          <a:noFill/>
          <a:ln w="9525">
            <a:noFill/>
            <a:miter lim="800000"/>
            <a:headEnd/>
            <a:tailEnd/>
          </a:ln>
          <a:effectLst/>
        </p:spPr>
      </p:pic>
      <p:pic>
        <p:nvPicPr>
          <p:cNvPr id="11268" name="Picture 4"/>
          <p:cNvPicPr>
            <a:picLocks noChangeAspect="1" noChangeArrowheads="1"/>
          </p:cNvPicPr>
          <p:nvPr/>
        </p:nvPicPr>
        <p:blipFill>
          <a:blip r:embed="rId4"/>
          <a:srcRect/>
          <a:stretch>
            <a:fillRect/>
          </a:stretch>
        </p:blipFill>
        <p:spPr bwMode="auto">
          <a:xfrm>
            <a:off x="2895600" y="4343400"/>
            <a:ext cx="2895600" cy="1524000"/>
          </a:xfrm>
          <a:prstGeom prst="rect">
            <a:avLst/>
          </a:prstGeom>
          <a:noFill/>
          <a:ln w="9525">
            <a:noFill/>
            <a:miter lim="800000"/>
            <a:headEnd/>
            <a:tailEnd/>
          </a:ln>
          <a:effectLst/>
        </p:spPr>
      </p:pic>
      <p:sp>
        <p:nvSpPr>
          <p:cNvPr id="7" name="Rectangle 6"/>
          <p:cNvSpPr/>
          <p:nvPr/>
        </p:nvSpPr>
        <p:spPr>
          <a:xfrm>
            <a:off x="1447800" y="3581400"/>
            <a:ext cx="1905000" cy="4572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EAT HEALTHY</a:t>
            </a:r>
            <a:endParaRPr lang="en-US" b="1" dirty="0">
              <a:solidFill>
                <a:srgbClr val="C00000"/>
              </a:solidFill>
            </a:endParaRPr>
          </a:p>
        </p:txBody>
      </p:sp>
      <p:sp>
        <p:nvSpPr>
          <p:cNvPr id="8" name="Rectangle 7"/>
          <p:cNvSpPr/>
          <p:nvPr/>
        </p:nvSpPr>
        <p:spPr>
          <a:xfrm>
            <a:off x="5486400" y="3733800"/>
            <a:ext cx="2057400" cy="381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STAY ACTIVE</a:t>
            </a:r>
            <a:endParaRPr lang="en-US" b="1" dirty="0">
              <a:solidFill>
                <a:srgbClr val="C00000"/>
              </a:solidFill>
            </a:endParaRPr>
          </a:p>
        </p:txBody>
      </p:sp>
      <p:sp>
        <p:nvSpPr>
          <p:cNvPr id="9" name="Rectangle 8"/>
          <p:cNvSpPr/>
          <p:nvPr/>
        </p:nvSpPr>
        <p:spPr>
          <a:xfrm>
            <a:off x="3505200" y="6172200"/>
            <a:ext cx="2057400" cy="381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QUIT SMOKING</a:t>
            </a:r>
            <a:endParaRPr lang="en-US" b="1" dirty="0">
              <a:solidFill>
                <a:srgbClr val="C00000"/>
              </a:solidFill>
            </a:endParaRPr>
          </a:p>
        </p:txBody>
      </p:sp>
      <p:sp>
        <p:nvSpPr>
          <p:cNvPr id="10" name="Rectangle 9"/>
          <p:cNvSpPr/>
          <p:nvPr/>
        </p:nvSpPr>
        <p:spPr>
          <a:xfrm>
            <a:off x="6172200" y="6611779"/>
            <a:ext cx="2133600" cy="246221"/>
          </a:xfrm>
          <a:prstGeom prst="rect">
            <a:avLst/>
          </a:prstGeom>
        </p:spPr>
        <p:txBody>
          <a:bodyPr wrap="square">
            <a:spAutoFit/>
          </a:bodyPr>
          <a:lstStyle/>
          <a:p>
            <a:r>
              <a:rPr lang="en-US" sz="1000" dirty="0" smtClean="0"/>
              <a:t>www.preventblindness.org</a:t>
            </a:r>
            <a:endParaRPr lang="en-US" sz="1000"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981200"/>
            <a:ext cx="7498080" cy="1447800"/>
          </a:xfrm>
          <a:solidFill>
            <a:schemeClr val="bg1"/>
          </a:solidFill>
        </p:spPr>
        <p:txBody>
          <a:bodyPr>
            <a:normAutofit fontScale="25000" lnSpcReduction="20000"/>
          </a:bodyPr>
          <a:lstStyle/>
          <a:p>
            <a:pPr>
              <a:buNone/>
            </a:pPr>
            <a:endParaRPr lang="en-US" dirty="0" smtClean="0"/>
          </a:p>
          <a:p>
            <a:pPr>
              <a:buNone/>
            </a:pPr>
            <a:endParaRPr lang="en-US" dirty="0" smtClean="0"/>
          </a:p>
          <a:p>
            <a:pPr>
              <a:buNone/>
            </a:pPr>
            <a:endParaRPr lang="en-US" dirty="0" smtClean="0"/>
          </a:p>
          <a:p>
            <a:pPr algn="ctr">
              <a:buNone/>
            </a:pPr>
            <a:r>
              <a:rPr lang="en-US" sz="18500" b="1" i="1" dirty="0" smtClean="0">
                <a:solidFill>
                  <a:srgbClr val="FF0000"/>
                </a:solidFill>
              </a:rPr>
              <a:t>TIPS FOR LIVING WITH ARMD</a:t>
            </a:r>
            <a:endParaRPr lang="en-US" sz="18500" b="1" i="1" dirty="0">
              <a:solidFill>
                <a:srgbClr val="FF0000"/>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smtClean="0">
                <a:solidFill>
                  <a:schemeClr val="bg2">
                    <a:lumMod val="60000"/>
                    <a:lumOff val="40000"/>
                  </a:schemeClr>
                </a:solidFill>
              </a:rPr>
              <a:t>Make things brighter</a:t>
            </a:r>
            <a:endParaRPr lang="en-US" b="1" i="1" dirty="0">
              <a:solidFill>
                <a:schemeClr val="bg2">
                  <a:lumMod val="60000"/>
                  <a:lumOff val="40000"/>
                </a:schemeClr>
              </a:solidFill>
            </a:endParaRPr>
          </a:p>
        </p:txBody>
      </p:sp>
      <p:sp>
        <p:nvSpPr>
          <p:cNvPr id="3" name="Content Placeholder 2"/>
          <p:cNvSpPr>
            <a:spLocks noGrp="1"/>
          </p:cNvSpPr>
          <p:nvPr>
            <p:ph idx="1"/>
          </p:nvPr>
        </p:nvSpPr>
        <p:spPr>
          <a:xfrm>
            <a:off x="457200" y="1524000"/>
            <a:ext cx="7498080" cy="990600"/>
          </a:xfrm>
        </p:spPr>
        <p:txBody>
          <a:bodyPr/>
          <a:lstStyle/>
          <a:p>
            <a:pPr algn="ctr">
              <a:buNone/>
            </a:pPr>
            <a:r>
              <a:rPr lang="en-US" dirty="0" smtClean="0"/>
              <a:t>Many people with AMD see better in bright light</a:t>
            </a:r>
            <a:endParaRPr lang="en-US" dirty="0"/>
          </a:p>
        </p:txBody>
      </p:sp>
      <p:pic>
        <p:nvPicPr>
          <p:cNvPr id="1026" name="Picture 2"/>
          <p:cNvPicPr>
            <a:picLocks noChangeAspect="1" noChangeArrowheads="1"/>
          </p:cNvPicPr>
          <p:nvPr/>
        </p:nvPicPr>
        <p:blipFill>
          <a:blip r:embed="rId2"/>
          <a:srcRect/>
          <a:stretch>
            <a:fillRect/>
          </a:stretch>
        </p:blipFill>
        <p:spPr bwMode="auto">
          <a:xfrm>
            <a:off x="4724400" y="2667000"/>
            <a:ext cx="3352800" cy="22098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381000" y="2667000"/>
            <a:ext cx="3352800" cy="2209800"/>
          </a:xfrm>
          <a:prstGeom prst="rect">
            <a:avLst/>
          </a:prstGeom>
          <a:noFill/>
          <a:ln w="9525">
            <a:noFill/>
            <a:miter lim="800000"/>
            <a:headEnd/>
            <a:tailEnd/>
          </a:ln>
          <a:effectLst/>
        </p:spPr>
      </p:pic>
      <p:sp>
        <p:nvSpPr>
          <p:cNvPr id="6" name="Rectangle 5"/>
          <p:cNvSpPr/>
          <p:nvPr/>
        </p:nvSpPr>
        <p:spPr>
          <a:xfrm>
            <a:off x="685800" y="5181600"/>
            <a:ext cx="3200400" cy="914400"/>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smtClean="0">
                <a:solidFill>
                  <a:schemeClr val="tx1"/>
                </a:solidFill>
              </a:rPr>
              <a:t>Paint rooms &amp; ceilings white to add extra brightness</a:t>
            </a:r>
            <a:endParaRPr lang="en-US" b="1" i="1" dirty="0">
              <a:solidFill>
                <a:schemeClr val="tx1"/>
              </a:solidFill>
            </a:endParaRPr>
          </a:p>
        </p:txBody>
      </p:sp>
      <p:sp>
        <p:nvSpPr>
          <p:cNvPr id="7" name="Rectangle 6"/>
          <p:cNvSpPr/>
          <p:nvPr/>
        </p:nvSpPr>
        <p:spPr>
          <a:xfrm>
            <a:off x="5029200" y="5181600"/>
            <a:ext cx="2971800" cy="838200"/>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smtClean="0">
                <a:solidFill>
                  <a:schemeClr val="tx1"/>
                </a:solidFill>
              </a:rPr>
              <a:t>Pull back curtains to allow more sun into the room</a:t>
            </a:r>
            <a:endParaRPr lang="en-US" b="1" i="1" dirty="0">
              <a:solidFill>
                <a:schemeClr val="tx1"/>
              </a:solidFill>
            </a:endParaRPr>
          </a:p>
        </p:txBody>
      </p:sp>
      <p:sp>
        <p:nvSpPr>
          <p:cNvPr id="8" name="Rectangle 7"/>
          <p:cNvSpPr/>
          <p:nvPr/>
        </p:nvSpPr>
        <p:spPr>
          <a:xfrm>
            <a:off x="6096000" y="6611779"/>
            <a:ext cx="2057400" cy="246221"/>
          </a:xfrm>
          <a:prstGeom prst="rect">
            <a:avLst/>
          </a:prstGeom>
        </p:spPr>
        <p:txBody>
          <a:bodyPr wrap="square">
            <a:spAutoFit/>
          </a:bodyPr>
          <a:lstStyle/>
          <a:p>
            <a:r>
              <a:rPr lang="en-US" sz="1000" dirty="0" smtClean="0"/>
              <a:t>www.preventblindness.org</a:t>
            </a:r>
            <a:endParaRPr lang="en-US" sz="1000"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498080" cy="685800"/>
          </a:xfrm>
        </p:spPr>
        <p:txBody>
          <a:bodyPr/>
          <a:lstStyle/>
          <a:p>
            <a:pPr algn="ctr"/>
            <a:r>
              <a:rPr lang="en-US" b="1" i="1" dirty="0" smtClean="0">
                <a:solidFill>
                  <a:schemeClr val="bg2">
                    <a:lumMod val="60000"/>
                    <a:lumOff val="40000"/>
                  </a:schemeClr>
                </a:solidFill>
              </a:rPr>
              <a:t>Choose the right light</a:t>
            </a:r>
            <a:endParaRPr lang="en-US" b="1" i="1" dirty="0">
              <a:solidFill>
                <a:schemeClr val="bg2">
                  <a:lumMod val="60000"/>
                  <a:lumOff val="40000"/>
                </a:schemeClr>
              </a:solidFill>
            </a:endParaRPr>
          </a:p>
        </p:txBody>
      </p:sp>
      <p:pic>
        <p:nvPicPr>
          <p:cNvPr id="2050" name="Picture 2"/>
          <p:cNvPicPr>
            <a:picLocks noGrp="1" noChangeAspect="1" noChangeArrowheads="1"/>
          </p:cNvPicPr>
          <p:nvPr>
            <p:ph idx="1"/>
          </p:nvPr>
        </p:nvPicPr>
        <p:blipFill>
          <a:blip r:embed="rId2"/>
          <a:srcRect/>
          <a:stretch>
            <a:fillRect/>
          </a:stretch>
        </p:blipFill>
        <p:spPr bwMode="auto">
          <a:xfrm>
            <a:off x="1447800" y="4038600"/>
            <a:ext cx="2438400" cy="16764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990600" y="1143000"/>
            <a:ext cx="2514600" cy="1828800"/>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a:srcRect/>
          <a:stretch>
            <a:fillRect/>
          </a:stretch>
        </p:blipFill>
        <p:spPr bwMode="auto">
          <a:xfrm>
            <a:off x="5181600" y="1219200"/>
            <a:ext cx="2895600" cy="1752600"/>
          </a:xfrm>
          <a:prstGeom prst="rect">
            <a:avLst/>
          </a:prstGeom>
          <a:noFill/>
          <a:ln w="9525">
            <a:noFill/>
            <a:miter lim="800000"/>
            <a:headEnd/>
            <a:tailEnd/>
          </a:ln>
          <a:effectLst/>
        </p:spPr>
      </p:pic>
      <p:sp>
        <p:nvSpPr>
          <p:cNvPr id="7" name="Rectangle 6"/>
          <p:cNvSpPr/>
          <p:nvPr/>
        </p:nvSpPr>
        <p:spPr>
          <a:xfrm>
            <a:off x="990600" y="3048000"/>
            <a:ext cx="3048000" cy="762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smtClean="0">
                <a:solidFill>
                  <a:schemeClr val="bg1"/>
                </a:solidFill>
              </a:rPr>
              <a:t>Make sure that light doesn’t shine directly into eyes</a:t>
            </a:r>
            <a:endParaRPr lang="en-US" b="1" i="1" dirty="0">
              <a:solidFill>
                <a:schemeClr val="bg1"/>
              </a:solidFill>
            </a:endParaRPr>
          </a:p>
        </p:txBody>
      </p:sp>
      <p:sp>
        <p:nvSpPr>
          <p:cNvPr id="8" name="Rectangle 7"/>
          <p:cNvSpPr/>
          <p:nvPr/>
        </p:nvSpPr>
        <p:spPr>
          <a:xfrm>
            <a:off x="5029200" y="3048000"/>
            <a:ext cx="3352800" cy="6096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smtClean="0">
                <a:solidFill>
                  <a:schemeClr val="bg1"/>
                </a:solidFill>
              </a:rPr>
              <a:t>Add lights or spotlights around dark areas of house</a:t>
            </a:r>
            <a:endParaRPr lang="en-US" b="1" i="1" dirty="0">
              <a:solidFill>
                <a:schemeClr val="bg1"/>
              </a:solidFill>
            </a:endParaRPr>
          </a:p>
        </p:txBody>
      </p:sp>
      <p:sp>
        <p:nvSpPr>
          <p:cNvPr id="9" name="Rectangle 8"/>
          <p:cNvSpPr/>
          <p:nvPr/>
        </p:nvSpPr>
        <p:spPr>
          <a:xfrm>
            <a:off x="914400" y="5791200"/>
            <a:ext cx="3657600" cy="8382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smtClean="0">
                <a:solidFill>
                  <a:schemeClr val="bg1"/>
                </a:solidFill>
              </a:rPr>
              <a:t>While cooking, there should be enough light around the stove, gas</a:t>
            </a:r>
            <a:endParaRPr lang="en-US" b="1" i="1" dirty="0">
              <a:solidFill>
                <a:schemeClr val="bg1"/>
              </a:solidFill>
            </a:endParaRPr>
          </a:p>
        </p:txBody>
      </p:sp>
      <p:pic>
        <p:nvPicPr>
          <p:cNvPr id="2053" name="Picture 5"/>
          <p:cNvPicPr>
            <a:picLocks noChangeAspect="1" noChangeArrowheads="1"/>
          </p:cNvPicPr>
          <p:nvPr/>
        </p:nvPicPr>
        <p:blipFill>
          <a:blip r:embed="rId5"/>
          <a:srcRect/>
          <a:stretch>
            <a:fillRect/>
          </a:stretch>
        </p:blipFill>
        <p:spPr bwMode="auto">
          <a:xfrm>
            <a:off x="5181600" y="4191000"/>
            <a:ext cx="3048000" cy="1524000"/>
          </a:xfrm>
          <a:prstGeom prst="rect">
            <a:avLst/>
          </a:prstGeom>
          <a:noFill/>
          <a:ln w="9525">
            <a:noFill/>
            <a:miter lim="800000"/>
            <a:headEnd/>
            <a:tailEnd/>
          </a:ln>
          <a:effectLst/>
        </p:spPr>
      </p:pic>
      <p:sp>
        <p:nvSpPr>
          <p:cNvPr id="11" name="Rectangle 10"/>
          <p:cNvSpPr/>
          <p:nvPr/>
        </p:nvSpPr>
        <p:spPr>
          <a:xfrm>
            <a:off x="5181600" y="5715000"/>
            <a:ext cx="3048000" cy="8382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smtClean="0">
                <a:solidFill>
                  <a:schemeClr val="bg1"/>
                </a:solidFill>
              </a:rPr>
              <a:t>While reading, install light directly on the work area</a:t>
            </a:r>
            <a:endParaRPr lang="en-US" b="1" i="1" dirty="0">
              <a:solidFill>
                <a:schemeClr val="bg1"/>
              </a:solidFill>
            </a:endParaRPr>
          </a:p>
        </p:txBody>
      </p:sp>
      <p:sp>
        <p:nvSpPr>
          <p:cNvPr id="12" name="Rectangle 11"/>
          <p:cNvSpPr/>
          <p:nvPr/>
        </p:nvSpPr>
        <p:spPr>
          <a:xfrm>
            <a:off x="6019800" y="6611779"/>
            <a:ext cx="2133600" cy="246221"/>
          </a:xfrm>
          <a:prstGeom prst="rect">
            <a:avLst/>
          </a:prstGeom>
        </p:spPr>
        <p:txBody>
          <a:bodyPr wrap="square">
            <a:spAutoFit/>
          </a:bodyPr>
          <a:lstStyle/>
          <a:p>
            <a:r>
              <a:rPr lang="en-US" sz="1000" dirty="0" smtClean="0"/>
              <a:t>www.preventblindness.org</a:t>
            </a:r>
            <a:endParaRPr lang="en-US" sz="1000"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7498080" cy="868362"/>
          </a:xfrm>
        </p:spPr>
        <p:txBody>
          <a:bodyPr/>
          <a:lstStyle/>
          <a:p>
            <a:pPr algn="ctr"/>
            <a:r>
              <a:rPr lang="en-US" b="1" i="1" dirty="0" smtClean="0">
                <a:solidFill>
                  <a:schemeClr val="bg2">
                    <a:lumMod val="60000"/>
                    <a:lumOff val="40000"/>
                  </a:schemeClr>
                </a:solidFill>
              </a:rPr>
              <a:t>Use Low - vision aids</a:t>
            </a:r>
            <a:endParaRPr lang="en-US" b="1" i="1" dirty="0">
              <a:solidFill>
                <a:schemeClr val="bg2">
                  <a:lumMod val="60000"/>
                  <a:lumOff val="40000"/>
                </a:schemeClr>
              </a:solidFill>
            </a:endParaRPr>
          </a:p>
        </p:txBody>
      </p:sp>
      <p:pic>
        <p:nvPicPr>
          <p:cNvPr id="1026" name="Picture 2"/>
          <p:cNvPicPr>
            <a:picLocks noGrp="1" noChangeAspect="1" noChangeArrowheads="1"/>
          </p:cNvPicPr>
          <p:nvPr>
            <p:ph idx="1"/>
          </p:nvPr>
        </p:nvPicPr>
        <p:blipFill>
          <a:blip r:embed="rId2"/>
          <a:srcRect/>
          <a:stretch>
            <a:fillRect/>
          </a:stretch>
        </p:blipFill>
        <p:spPr bwMode="auto">
          <a:xfrm>
            <a:off x="1371600" y="914400"/>
            <a:ext cx="3048000" cy="13716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1295400" y="4876800"/>
            <a:ext cx="3048000" cy="1352550"/>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a:stretch>
            <a:fillRect/>
          </a:stretch>
        </p:blipFill>
        <p:spPr bwMode="auto">
          <a:xfrm>
            <a:off x="5410200" y="914400"/>
            <a:ext cx="2971800" cy="1447800"/>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a:srcRect/>
          <a:stretch>
            <a:fillRect/>
          </a:stretch>
        </p:blipFill>
        <p:spPr bwMode="auto">
          <a:xfrm>
            <a:off x="1447800" y="3124200"/>
            <a:ext cx="3048000" cy="1600200"/>
          </a:xfrm>
          <a:prstGeom prst="rect">
            <a:avLst/>
          </a:prstGeom>
          <a:noFill/>
          <a:ln w="9525">
            <a:noFill/>
            <a:miter lim="800000"/>
            <a:headEnd/>
            <a:tailEnd/>
          </a:ln>
          <a:effectLst/>
        </p:spPr>
      </p:pic>
      <p:sp>
        <p:nvSpPr>
          <p:cNvPr id="8" name="Rectangle 7"/>
          <p:cNvSpPr/>
          <p:nvPr/>
        </p:nvSpPr>
        <p:spPr>
          <a:xfrm>
            <a:off x="1524000" y="2286000"/>
            <a:ext cx="2667000" cy="5334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smtClean="0">
                <a:solidFill>
                  <a:schemeClr val="bg2"/>
                </a:solidFill>
              </a:rPr>
              <a:t>Talking books on cds, cassettes</a:t>
            </a:r>
            <a:endParaRPr lang="en-US" b="1" i="1" dirty="0">
              <a:solidFill>
                <a:schemeClr val="bg2"/>
              </a:solidFill>
            </a:endParaRPr>
          </a:p>
        </p:txBody>
      </p:sp>
      <p:sp>
        <p:nvSpPr>
          <p:cNvPr id="9" name="Rectangle 8"/>
          <p:cNvSpPr/>
          <p:nvPr/>
        </p:nvSpPr>
        <p:spPr>
          <a:xfrm>
            <a:off x="5638800" y="2209800"/>
            <a:ext cx="2514600" cy="5334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smtClean="0">
                <a:solidFill>
                  <a:schemeClr val="bg2"/>
                </a:solidFill>
              </a:rPr>
              <a:t>Magnifying lenses to read</a:t>
            </a:r>
            <a:endParaRPr lang="en-US" b="1" i="1" dirty="0">
              <a:solidFill>
                <a:schemeClr val="bg2"/>
              </a:solidFill>
            </a:endParaRPr>
          </a:p>
        </p:txBody>
      </p:sp>
      <p:sp>
        <p:nvSpPr>
          <p:cNvPr id="10" name="Rectangle 9"/>
          <p:cNvSpPr/>
          <p:nvPr/>
        </p:nvSpPr>
        <p:spPr>
          <a:xfrm>
            <a:off x="1600200" y="6248400"/>
            <a:ext cx="2514600" cy="381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smtClean="0">
                <a:solidFill>
                  <a:schemeClr val="bg2"/>
                </a:solidFill>
              </a:rPr>
              <a:t>Closed circuit TV’s</a:t>
            </a:r>
            <a:endParaRPr lang="en-US" b="1" i="1" dirty="0">
              <a:solidFill>
                <a:schemeClr val="bg2"/>
              </a:solidFill>
            </a:endParaRPr>
          </a:p>
        </p:txBody>
      </p:sp>
      <p:sp>
        <p:nvSpPr>
          <p:cNvPr id="11" name="Rectangle 10"/>
          <p:cNvSpPr/>
          <p:nvPr/>
        </p:nvSpPr>
        <p:spPr>
          <a:xfrm>
            <a:off x="4495800" y="3429000"/>
            <a:ext cx="2971800" cy="6858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smtClean="0">
                <a:solidFill>
                  <a:schemeClr val="bg2"/>
                </a:solidFill>
              </a:rPr>
              <a:t>Large print books &amp; magazines</a:t>
            </a:r>
            <a:endParaRPr lang="en-US" b="1" i="1" dirty="0">
              <a:solidFill>
                <a:schemeClr val="bg2"/>
              </a:solidFill>
            </a:endParaRPr>
          </a:p>
        </p:txBody>
      </p:sp>
      <p:sp>
        <p:nvSpPr>
          <p:cNvPr id="12" name="Rectangle 11"/>
          <p:cNvSpPr/>
          <p:nvPr/>
        </p:nvSpPr>
        <p:spPr>
          <a:xfrm>
            <a:off x="6248400" y="6611779"/>
            <a:ext cx="2057400" cy="246221"/>
          </a:xfrm>
          <a:prstGeom prst="rect">
            <a:avLst/>
          </a:prstGeom>
        </p:spPr>
        <p:txBody>
          <a:bodyPr wrap="square">
            <a:spAutoFit/>
          </a:bodyPr>
          <a:lstStyle/>
          <a:p>
            <a:r>
              <a:rPr lang="en-US" sz="1000" dirty="0" smtClean="0"/>
              <a:t>www.preventblindness.org</a:t>
            </a:r>
            <a:endParaRPr lang="en-US" sz="1000" dirty="0"/>
          </a:p>
        </p:txBody>
      </p:sp>
      <p:pic>
        <p:nvPicPr>
          <p:cNvPr id="1030" name="Picture 6"/>
          <p:cNvPicPr>
            <a:picLocks noChangeAspect="1" noChangeArrowheads="1"/>
          </p:cNvPicPr>
          <p:nvPr/>
        </p:nvPicPr>
        <p:blipFill>
          <a:blip r:embed="rId6"/>
          <a:srcRect/>
          <a:stretch>
            <a:fillRect/>
          </a:stretch>
        </p:blipFill>
        <p:spPr bwMode="auto">
          <a:xfrm flipH="1">
            <a:off x="5943600" y="4419600"/>
            <a:ext cx="2438400" cy="1295400"/>
          </a:xfrm>
          <a:prstGeom prst="rect">
            <a:avLst/>
          </a:prstGeom>
          <a:noFill/>
          <a:ln w="9525">
            <a:noFill/>
            <a:miter lim="800000"/>
            <a:headEnd/>
            <a:tailEnd/>
          </a:ln>
          <a:effectLst/>
        </p:spPr>
      </p:pic>
      <p:sp>
        <p:nvSpPr>
          <p:cNvPr id="14" name="Rectangle 13"/>
          <p:cNvSpPr/>
          <p:nvPr/>
        </p:nvSpPr>
        <p:spPr>
          <a:xfrm>
            <a:off x="5715000" y="5715000"/>
            <a:ext cx="2971800" cy="381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smtClean="0">
                <a:solidFill>
                  <a:schemeClr val="bg2"/>
                </a:solidFill>
              </a:rPr>
              <a:t>Large screen computers</a:t>
            </a:r>
            <a:endParaRPr lang="en-US" b="1" i="1" dirty="0">
              <a:solidFill>
                <a:schemeClr val="bg2"/>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7498080" cy="715962"/>
          </a:xfrm>
        </p:spPr>
        <p:txBody>
          <a:bodyPr>
            <a:normAutofit/>
          </a:bodyPr>
          <a:lstStyle/>
          <a:p>
            <a:pPr algn="ctr"/>
            <a:r>
              <a:rPr lang="en-US" dirty="0" smtClean="0"/>
              <a:t>Eating habits</a:t>
            </a:r>
            <a:endParaRPr lang="en-US" dirty="0"/>
          </a:p>
        </p:txBody>
      </p:sp>
      <p:sp>
        <p:nvSpPr>
          <p:cNvPr id="4" name="Rectangle 3"/>
          <p:cNvSpPr/>
          <p:nvPr/>
        </p:nvSpPr>
        <p:spPr>
          <a:xfrm>
            <a:off x="4800600" y="6611779"/>
            <a:ext cx="3733800" cy="246221"/>
          </a:xfrm>
          <a:prstGeom prst="rect">
            <a:avLst/>
          </a:prstGeom>
        </p:spPr>
        <p:txBody>
          <a:bodyPr wrap="square">
            <a:spAutoFit/>
          </a:bodyPr>
          <a:lstStyle/>
          <a:p>
            <a:r>
              <a:rPr lang="en-US" sz="1000" dirty="0" smtClean="0"/>
              <a:t>http://www.aao.org/newsroom/release/20090223.cfm</a:t>
            </a:r>
            <a:endParaRPr lang="en-US" sz="1000" dirty="0"/>
          </a:p>
        </p:txBody>
      </p:sp>
      <p:pic>
        <p:nvPicPr>
          <p:cNvPr id="1026" name="Picture 2" descr="http://www.fitnessthroughfasting.com/images/fruits-veggies.jpg"/>
          <p:cNvPicPr>
            <a:picLocks noChangeAspect="1" noChangeArrowheads="1"/>
          </p:cNvPicPr>
          <p:nvPr/>
        </p:nvPicPr>
        <p:blipFill>
          <a:blip r:embed="rId2"/>
          <a:srcRect/>
          <a:stretch>
            <a:fillRect/>
          </a:stretch>
        </p:blipFill>
        <p:spPr bwMode="auto">
          <a:xfrm>
            <a:off x="2514600" y="1143000"/>
            <a:ext cx="3048000" cy="2743200"/>
          </a:xfrm>
          <a:prstGeom prst="rect">
            <a:avLst/>
          </a:prstGeom>
          <a:noFill/>
        </p:spPr>
      </p:pic>
      <p:sp>
        <p:nvSpPr>
          <p:cNvPr id="6" name="Rectangle 5"/>
          <p:cNvSpPr/>
          <p:nvPr/>
        </p:nvSpPr>
        <p:spPr>
          <a:xfrm>
            <a:off x="1219200" y="4191000"/>
            <a:ext cx="6629400" cy="1524000"/>
          </a:xfrm>
          <a:prstGeom prst="rect">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Arial" pitchFamily="34" charset="0"/>
              <a:buChar char="•"/>
            </a:pPr>
            <a:r>
              <a:rPr lang="en-US" b="1" i="1" dirty="0" smtClean="0">
                <a:solidFill>
                  <a:schemeClr val="accent3">
                    <a:lumMod val="75000"/>
                  </a:schemeClr>
                </a:solidFill>
              </a:rPr>
              <a:t>Eat dark colored fruits &amp; vegetables – an important source of antioxidants</a:t>
            </a:r>
          </a:p>
          <a:p>
            <a:endParaRPr lang="en-US" b="1" i="1" dirty="0" smtClean="0">
              <a:solidFill>
                <a:schemeClr val="accent3">
                  <a:lumMod val="75000"/>
                </a:schemeClr>
              </a:solidFill>
            </a:endParaRPr>
          </a:p>
          <a:p>
            <a:pPr>
              <a:buFont typeface="Arial" pitchFamily="34" charset="0"/>
              <a:buChar char="•"/>
            </a:pPr>
            <a:r>
              <a:rPr lang="en-US" b="1" i="1" dirty="0" smtClean="0">
                <a:solidFill>
                  <a:schemeClr val="accent3">
                    <a:lumMod val="75000"/>
                  </a:schemeClr>
                </a:solidFill>
              </a:rPr>
              <a:t>Antioxidants provide health benefits &amp; are likely to reduce the risk of AMD</a:t>
            </a:r>
            <a:endParaRPr lang="en-US" b="1" i="1" dirty="0">
              <a:solidFill>
                <a:schemeClr val="accent3">
                  <a:lumMod val="75000"/>
                </a:schemeClr>
              </a:solidFil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uble Wave 1"/>
          <p:cNvSpPr/>
          <p:nvPr/>
        </p:nvSpPr>
        <p:spPr>
          <a:xfrm>
            <a:off x="0" y="1066800"/>
            <a:ext cx="8153400" cy="5181600"/>
          </a:xfrm>
          <a:prstGeom prst="doubleWave">
            <a:avLst>
              <a:gd name="adj1" fmla="val 6250"/>
              <a:gd name="adj2" fmla="val 0"/>
            </a:avLst>
          </a:prstGeom>
          <a:solidFill>
            <a:schemeClr val="accent3">
              <a:lumMod val="5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5400" b="1" dirty="0" smtClean="0"/>
          </a:p>
          <a:p>
            <a:pPr algn="ctr"/>
            <a:r>
              <a:rPr lang="en-US" sz="5400" b="1" dirty="0" smtClean="0"/>
              <a:t>DIABETIC RETINOPATHY (DR)</a:t>
            </a:r>
          </a:p>
          <a:p>
            <a:pPr algn="ctr"/>
            <a:r>
              <a:rPr lang="en-US" sz="5400" b="1" i="1" dirty="0" smtClean="0"/>
              <a:t>Timely Treatment Is Key</a:t>
            </a:r>
            <a:endParaRPr lang="en-US" sz="5400" b="1" dirty="0"/>
          </a:p>
        </p:txBody>
      </p:sp>
      <p:pic>
        <p:nvPicPr>
          <p:cNvPr id="37890" name="Picture 2" descr="http://www.drmikeli.com/yahoo_site_admin/assets/images/illustration_diabt.350112655.jpg"/>
          <p:cNvPicPr>
            <a:picLocks noChangeAspect="1" noChangeArrowheads="1"/>
          </p:cNvPicPr>
          <p:nvPr/>
        </p:nvPicPr>
        <p:blipFill>
          <a:blip r:embed="rId2" cstate="print"/>
          <a:srcRect/>
          <a:stretch>
            <a:fillRect/>
          </a:stretch>
        </p:blipFill>
        <p:spPr bwMode="auto">
          <a:xfrm>
            <a:off x="1752600" y="152400"/>
            <a:ext cx="4495800" cy="2590800"/>
          </a:xfrm>
          <a:prstGeom prst="rect">
            <a:avLst/>
          </a:prstGeo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Scroll 1"/>
          <p:cNvSpPr/>
          <p:nvPr/>
        </p:nvSpPr>
        <p:spPr>
          <a:xfrm>
            <a:off x="304800" y="381000"/>
            <a:ext cx="7239000" cy="1981200"/>
          </a:xfrm>
          <a:prstGeom prst="verticalScroll">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accent3">
                    <a:lumMod val="50000"/>
                  </a:schemeClr>
                </a:solidFill>
              </a:rPr>
              <a:t>The final major age-related eye disease whose symptoms are often ignored is diabetic retinopathy</a:t>
            </a:r>
            <a:r>
              <a:rPr lang="en-US" sz="2800" b="1" i="1" baseline="30000" dirty="0" smtClean="0">
                <a:solidFill>
                  <a:schemeClr val="accent3">
                    <a:lumMod val="50000"/>
                  </a:schemeClr>
                </a:solidFill>
              </a:rPr>
              <a:t>1</a:t>
            </a:r>
            <a:endParaRPr lang="en-US" sz="2800" b="1" i="1" baseline="30000" dirty="0">
              <a:solidFill>
                <a:schemeClr val="accent3">
                  <a:lumMod val="50000"/>
                </a:schemeClr>
              </a:solidFill>
            </a:endParaRPr>
          </a:p>
        </p:txBody>
      </p:sp>
      <p:sp>
        <p:nvSpPr>
          <p:cNvPr id="3" name="Flowchart: Alternate Process 2"/>
          <p:cNvSpPr/>
          <p:nvPr/>
        </p:nvSpPr>
        <p:spPr>
          <a:xfrm>
            <a:off x="685800" y="2590800"/>
            <a:ext cx="6553200" cy="3657600"/>
          </a:xfrm>
          <a:prstGeom prst="flowChartAlternateProcess">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smtClean="0">
                <a:solidFill>
                  <a:schemeClr val="tx1"/>
                </a:solidFill>
              </a:rPr>
              <a:t>Diabetic retinopathy is the most common and serious ocular complication</a:t>
            </a:r>
          </a:p>
          <a:p>
            <a:endParaRPr lang="en-US" sz="2400" b="1" i="1" dirty="0" smtClean="0">
              <a:solidFill>
                <a:schemeClr val="tx1"/>
              </a:solidFill>
            </a:endParaRPr>
          </a:p>
          <a:p>
            <a:r>
              <a:rPr lang="en-US" sz="2400" b="1" i="1" dirty="0" smtClean="0">
                <a:solidFill>
                  <a:schemeClr val="tx1"/>
                </a:solidFill>
              </a:rPr>
              <a:t> Of the 246 million people with diabetes, about a third have signs of diabetic retinopathy, and a third of these might have vision-threatening retinopathy</a:t>
            </a:r>
            <a:r>
              <a:rPr lang="en-US" sz="2400" b="1" i="1" baseline="30000" dirty="0" smtClean="0">
                <a:solidFill>
                  <a:schemeClr val="tx1"/>
                </a:solidFill>
              </a:rPr>
              <a:t>2</a:t>
            </a:r>
            <a:endParaRPr lang="en-US" sz="2400" b="1" i="1" baseline="30000" dirty="0">
              <a:solidFill>
                <a:schemeClr val="tx1"/>
              </a:solidFill>
            </a:endParaRPr>
          </a:p>
        </p:txBody>
      </p:sp>
      <p:sp>
        <p:nvSpPr>
          <p:cNvPr id="4" name="Rectangle 3"/>
          <p:cNvSpPr/>
          <p:nvPr/>
        </p:nvSpPr>
        <p:spPr>
          <a:xfrm>
            <a:off x="4267200" y="6324600"/>
            <a:ext cx="3810000" cy="707886"/>
          </a:xfrm>
          <a:prstGeom prst="rect">
            <a:avLst/>
          </a:prstGeom>
        </p:spPr>
        <p:txBody>
          <a:bodyPr wrap="square">
            <a:spAutoFit/>
          </a:bodyPr>
          <a:lstStyle/>
          <a:p>
            <a:r>
              <a:rPr lang="en-US" sz="1000" dirty="0" smtClean="0"/>
              <a:t>Adapted from:</a:t>
            </a:r>
          </a:p>
          <a:p>
            <a:pPr marL="228600" indent="-228600">
              <a:buAutoNum type="arabicPeriod"/>
            </a:pPr>
            <a:r>
              <a:rPr lang="en-US" sz="1000" dirty="0" smtClean="0"/>
              <a:t>The NIH, The Word on Health, January 1999</a:t>
            </a:r>
          </a:p>
          <a:p>
            <a:pPr marL="228600" indent="-228600">
              <a:buAutoNum type="arabicPeriod"/>
            </a:pPr>
            <a:r>
              <a:rPr lang="en-US" sz="1000" i="1" dirty="0" smtClean="0"/>
              <a:t>Lancet 2010; 376: 124–36</a:t>
            </a:r>
            <a:endParaRPr lang="en-US" sz="1000" dirty="0" smtClean="0"/>
          </a:p>
          <a:p>
            <a:endParaRPr lang="en-US" sz="1000"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RISK FACTORS</a:t>
            </a:r>
            <a:endParaRPr lang="en-US" dirty="0"/>
          </a:p>
        </p:txBody>
      </p:sp>
      <p:sp>
        <p:nvSpPr>
          <p:cNvPr id="3" name="Content Placeholder 2"/>
          <p:cNvSpPr>
            <a:spLocks noGrp="1"/>
          </p:cNvSpPr>
          <p:nvPr>
            <p:ph idx="1"/>
          </p:nvPr>
        </p:nvSpPr>
        <p:spPr>
          <a:xfrm>
            <a:off x="457200" y="1905000"/>
            <a:ext cx="7239000" cy="2886384"/>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lstStyle/>
          <a:p>
            <a:r>
              <a:rPr lang="en-US" dirty="0" smtClean="0"/>
              <a:t>Certain diseases such as diabetes</a:t>
            </a:r>
          </a:p>
          <a:p>
            <a:r>
              <a:rPr lang="en-US" dirty="0" smtClean="0"/>
              <a:t>Personal behavior such as smoking and alcohol use</a:t>
            </a:r>
          </a:p>
          <a:p>
            <a:r>
              <a:rPr lang="en-US" dirty="0" smtClean="0"/>
              <a:t>The environment such as prolonged exposure to sunlight</a:t>
            </a:r>
          </a:p>
          <a:p>
            <a:endParaRPr lang="en-US" dirty="0"/>
          </a:p>
        </p:txBody>
      </p:sp>
      <p:sp>
        <p:nvSpPr>
          <p:cNvPr id="4" name="Rectangle 3"/>
          <p:cNvSpPr/>
          <p:nvPr/>
        </p:nvSpPr>
        <p:spPr>
          <a:xfrm>
            <a:off x="4343400" y="6611779"/>
            <a:ext cx="3810000" cy="246221"/>
          </a:xfrm>
          <a:prstGeom prst="rect">
            <a:avLst/>
          </a:prstGeom>
        </p:spPr>
        <p:txBody>
          <a:bodyPr wrap="square">
            <a:spAutoFit/>
          </a:bodyPr>
          <a:lstStyle/>
          <a:p>
            <a:r>
              <a:rPr lang="en-US" sz="1000" dirty="0" smtClean="0"/>
              <a:t>http://www.nei.nih.gov/health/cataract/cataract_facts.asp</a:t>
            </a:r>
            <a:endParaRPr lang="en-US" sz="1000"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1051560"/>
          </a:xfrm>
        </p:spPr>
        <p:txBody>
          <a:bodyPr/>
          <a:lstStyle/>
          <a:p>
            <a:pPr algn="ctr"/>
            <a:r>
              <a:rPr lang="en-US" dirty="0" smtClean="0"/>
              <a:t>Diabetic retinopathy (DR)</a:t>
            </a:r>
            <a:endParaRPr lang="en-US" dirty="0"/>
          </a:p>
        </p:txBody>
      </p:sp>
      <p:sp>
        <p:nvSpPr>
          <p:cNvPr id="3" name="Content Placeholder 2"/>
          <p:cNvSpPr>
            <a:spLocks noGrp="1"/>
          </p:cNvSpPr>
          <p:nvPr>
            <p:ph idx="1"/>
          </p:nvPr>
        </p:nvSpPr>
        <p:spPr>
          <a:xfrm>
            <a:off x="533400" y="1524000"/>
            <a:ext cx="4126992" cy="4800600"/>
          </a:xfrm>
          <a:gradFill>
            <a:gsLst>
              <a:gs pos="0">
                <a:schemeClr val="accent2">
                  <a:lumMod val="20000"/>
                  <a:lumOff val="80000"/>
                </a:schemeClr>
              </a:gs>
              <a:gs pos="50000">
                <a:schemeClr val="accent1">
                  <a:tint val="44500"/>
                  <a:satMod val="160000"/>
                </a:schemeClr>
              </a:gs>
              <a:gs pos="100000">
                <a:schemeClr val="accent1">
                  <a:tint val="23500"/>
                  <a:satMod val="160000"/>
                </a:schemeClr>
              </a:gs>
            </a:gsLst>
            <a:lin ang="5400000" scaled="0"/>
          </a:gradFill>
        </p:spPr>
        <p:txBody>
          <a:bodyPr>
            <a:normAutofit lnSpcReduction="10000"/>
          </a:bodyPr>
          <a:lstStyle/>
          <a:p>
            <a:r>
              <a:rPr lang="en-US" sz="2200" b="1" i="1" dirty="0" smtClean="0"/>
              <a:t>The most common eye disease among people with diabetes</a:t>
            </a:r>
          </a:p>
          <a:p>
            <a:endParaRPr lang="en-US" sz="2200" b="1" i="1" dirty="0" smtClean="0"/>
          </a:p>
          <a:p>
            <a:r>
              <a:rPr lang="en-US" sz="2200" b="1" i="1" dirty="0" smtClean="0"/>
              <a:t>High blood sugar levels and high blood pressure (BP) can damage the tiny vessels (capillaries) in the back of eye (retina)</a:t>
            </a:r>
          </a:p>
          <a:p>
            <a:pPr>
              <a:buNone/>
            </a:pPr>
            <a:endParaRPr lang="en-US" sz="2200" b="1" i="1" dirty="0" smtClean="0"/>
          </a:p>
          <a:p>
            <a:r>
              <a:rPr lang="en-US" sz="2200" b="1" i="1" dirty="0" smtClean="0"/>
              <a:t>In some people, fluid leaks through the damaged vessels, injuring the retina and causing loss of vision</a:t>
            </a:r>
          </a:p>
          <a:p>
            <a:endParaRPr lang="en-US" dirty="0"/>
          </a:p>
        </p:txBody>
      </p:sp>
      <p:sp>
        <p:nvSpPr>
          <p:cNvPr id="4" name="Rectangle 3"/>
          <p:cNvSpPr/>
          <p:nvPr/>
        </p:nvSpPr>
        <p:spPr>
          <a:xfrm>
            <a:off x="4572000" y="6611779"/>
            <a:ext cx="3657600" cy="246221"/>
          </a:xfrm>
          <a:prstGeom prst="rect">
            <a:avLst/>
          </a:prstGeom>
        </p:spPr>
        <p:txBody>
          <a:bodyPr wrap="square">
            <a:spAutoFit/>
          </a:bodyPr>
          <a:lstStyle/>
          <a:p>
            <a:r>
              <a:rPr lang="en-US" sz="1000" dirty="0" smtClean="0"/>
              <a:t>Nursing2007, July 2007  ,Volume 37 ,Number7 :Pages 51 - 51</a:t>
            </a:r>
            <a:endParaRPr lang="en-US" sz="1000" dirty="0"/>
          </a:p>
        </p:txBody>
      </p:sp>
      <p:pic>
        <p:nvPicPr>
          <p:cNvPr id="2052" name="Picture 4"/>
          <p:cNvPicPr>
            <a:picLocks noChangeAspect="1" noChangeArrowheads="1"/>
          </p:cNvPicPr>
          <p:nvPr/>
        </p:nvPicPr>
        <p:blipFill>
          <a:blip r:embed="rId2"/>
          <a:srcRect/>
          <a:stretch>
            <a:fillRect/>
          </a:stretch>
        </p:blipFill>
        <p:spPr bwMode="auto">
          <a:xfrm>
            <a:off x="4572000" y="2057400"/>
            <a:ext cx="3505200" cy="3886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p:txBody>
          <a:bodyPr/>
          <a:lstStyle/>
          <a:p>
            <a:pPr eaLnBrk="1" hangingPunct="1">
              <a:defRPr/>
            </a:pPr>
            <a:endParaRPr lang="en-US" smtClean="0"/>
          </a:p>
        </p:txBody>
      </p:sp>
      <p:pic>
        <p:nvPicPr>
          <p:cNvPr id="62467" name="Picture 4"/>
          <p:cNvPicPr>
            <a:picLocks noGrp="1" noChangeAspect="1" noChangeArrowheads="1"/>
          </p:cNvPicPr>
          <p:nvPr>
            <p:ph type="body" idx="1"/>
          </p:nvPr>
        </p:nvPicPr>
        <p:blipFill>
          <a:blip r:embed="rId2"/>
          <a:srcRect/>
          <a:stretch>
            <a:fillRect/>
          </a:stretch>
        </p:blipFill>
        <p:spPr>
          <a:xfrm>
            <a:off x="0" y="457200"/>
            <a:ext cx="8153400" cy="6248400"/>
          </a:xfr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822960"/>
          </a:xfrm>
        </p:spPr>
        <p:txBody>
          <a:bodyPr>
            <a:normAutofit/>
          </a:bodyPr>
          <a:lstStyle/>
          <a:p>
            <a:pPr algn="ctr"/>
            <a:r>
              <a:rPr lang="en-US" dirty="0" smtClean="0"/>
              <a:t>symptoms</a:t>
            </a:r>
            <a:endParaRPr lang="en-US" dirty="0"/>
          </a:p>
        </p:txBody>
      </p:sp>
      <p:pic>
        <p:nvPicPr>
          <p:cNvPr id="1026" name="Picture 2"/>
          <p:cNvPicPr>
            <a:picLocks noGrp="1" noChangeAspect="1" noChangeArrowheads="1"/>
          </p:cNvPicPr>
          <p:nvPr>
            <p:ph idx="1"/>
          </p:nvPr>
        </p:nvPicPr>
        <p:blipFill>
          <a:blip r:embed="rId2"/>
          <a:srcRect/>
          <a:stretch>
            <a:fillRect/>
          </a:stretch>
        </p:blipFill>
        <p:spPr bwMode="auto">
          <a:xfrm>
            <a:off x="838200" y="1371600"/>
            <a:ext cx="2590800" cy="20574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5029200" y="1447800"/>
            <a:ext cx="2514600" cy="1905000"/>
          </a:xfrm>
          <a:prstGeom prst="rect">
            <a:avLst/>
          </a:prstGeom>
          <a:noFill/>
          <a:ln w="9525">
            <a:noFill/>
            <a:miter lim="800000"/>
            <a:headEnd/>
            <a:tailEnd/>
          </a:ln>
          <a:effectLst/>
        </p:spPr>
      </p:pic>
      <p:pic>
        <p:nvPicPr>
          <p:cNvPr id="6" name="Picture 7"/>
          <p:cNvPicPr>
            <a:picLocks noChangeAspect="1" noChangeArrowheads="1"/>
          </p:cNvPicPr>
          <p:nvPr/>
        </p:nvPicPr>
        <p:blipFill>
          <a:blip r:embed="rId4"/>
          <a:srcRect/>
          <a:stretch>
            <a:fillRect/>
          </a:stretch>
        </p:blipFill>
        <p:spPr bwMode="auto">
          <a:xfrm>
            <a:off x="2362200" y="4267200"/>
            <a:ext cx="3581400" cy="1981200"/>
          </a:xfrm>
          <a:prstGeom prst="rect">
            <a:avLst/>
          </a:prstGeom>
          <a:noFill/>
          <a:ln w="9525">
            <a:noFill/>
            <a:miter lim="800000"/>
            <a:headEnd/>
            <a:tailEnd/>
          </a:ln>
        </p:spPr>
      </p:pic>
      <p:sp>
        <p:nvSpPr>
          <p:cNvPr id="7" name="Rectangle 6"/>
          <p:cNvSpPr/>
          <p:nvPr/>
        </p:nvSpPr>
        <p:spPr>
          <a:xfrm>
            <a:off x="1066800" y="3581400"/>
            <a:ext cx="2286000" cy="4572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smtClean="0">
                <a:solidFill>
                  <a:schemeClr val="bg2"/>
                </a:solidFill>
              </a:rPr>
              <a:t>Blurred vision</a:t>
            </a:r>
            <a:endParaRPr lang="en-US" b="1" i="1" dirty="0">
              <a:solidFill>
                <a:schemeClr val="bg2"/>
              </a:solidFill>
            </a:endParaRPr>
          </a:p>
        </p:txBody>
      </p:sp>
      <p:sp>
        <p:nvSpPr>
          <p:cNvPr id="8" name="Rectangle 7"/>
          <p:cNvSpPr/>
          <p:nvPr/>
        </p:nvSpPr>
        <p:spPr>
          <a:xfrm>
            <a:off x="5105400" y="3581400"/>
            <a:ext cx="2286000" cy="4572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smtClean="0">
                <a:solidFill>
                  <a:schemeClr val="bg2"/>
                </a:solidFill>
              </a:rPr>
              <a:t>Double vision</a:t>
            </a:r>
            <a:endParaRPr lang="en-US" b="1" i="1" dirty="0">
              <a:solidFill>
                <a:schemeClr val="bg2"/>
              </a:solidFill>
            </a:endParaRPr>
          </a:p>
        </p:txBody>
      </p:sp>
      <p:sp>
        <p:nvSpPr>
          <p:cNvPr id="9" name="Rectangle 8"/>
          <p:cNvSpPr/>
          <p:nvPr/>
        </p:nvSpPr>
        <p:spPr>
          <a:xfrm>
            <a:off x="4114800" y="6611779"/>
            <a:ext cx="4038600" cy="246221"/>
          </a:xfrm>
          <a:prstGeom prst="rect">
            <a:avLst/>
          </a:prstGeom>
        </p:spPr>
        <p:txBody>
          <a:bodyPr wrap="square">
            <a:spAutoFit/>
          </a:bodyPr>
          <a:lstStyle/>
          <a:p>
            <a:r>
              <a:rPr lang="en-US" sz="1000" dirty="0" smtClean="0"/>
              <a:t>Nursing2007, July 2007  ,Volume 37 ,Number7 :Pages 51 - 51</a:t>
            </a:r>
            <a:endParaRPr lang="en-US" sz="1000"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iabetic retinopathy vision"/>
          <p:cNvPicPr>
            <a:picLocks noChangeAspect="1" noChangeArrowheads="1"/>
          </p:cNvPicPr>
          <p:nvPr/>
        </p:nvPicPr>
        <p:blipFill>
          <a:blip r:embed="rId2"/>
          <a:srcRect/>
          <a:stretch>
            <a:fillRect/>
          </a:stretch>
        </p:blipFill>
        <p:spPr bwMode="auto">
          <a:xfrm>
            <a:off x="838200" y="838200"/>
            <a:ext cx="6324600"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RISK FACTORS</a:t>
            </a:r>
            <a:endParaRPr lang="en-US" dirty="0"/>
          </a:p>
        </p:txBody>
      </p:sp>
      <p:sp>
        <p:nvSpPr>
          <p:cNvPr id="3" name="Content Placeholder 2"/>
          <p:cNvSpPr>
            <a:spLocks noGrp="1"/>
          </p:cNvSpPr>
          <p:nvPr>
            <p:ph idx="1"/>
          </p:nvPr>
        </p:nvSpPr>
        <p:spPr>
          <a:xfrm>
            <a:off x="381000" y="1828800"/>
            <a:ext cx="7239000" cy="2886384"/>
          </a:xfrm>
          <a:solidFill>
            <a:schemeClr val="accent4">
              <a:lumMod val="60000"/>
              <a:lumOff val="40000"/>
            </a:schemeClr>
          </a:solidFill>
        </p:spPr>
        <p:txBody>
          <a:bodyPr/>
          <a:lstStyle/>
          <a:p>
            <a:r>
              <a:rPr lang="en-US" i="1" dirty="0" smtClean="0"/>
              <a:t>All people with diabetes-both type 1 and type 2</a:t>
            </a:r>
          </a:p>
          <a:p>
            <a:endParaRPr lang="en-US" i="1" dirty="0" smtClean="0"/>
          </a:p>
          <a:p>
            <a:r>
              <a:rPr lang="en-US" i="1" dirty="0" smtClean="0"/>
              <a:t>During pregnancy, diabetic retinopathy may be a problem for women with diabetes</a:t>
            </a:r>
            <a:endParaRPr lang="en-US" i="1" dirty="0"/>
          </a:p>
        </p:txBody>
      </p:sp>
      <p:sp>
        <p:nvSpPr>
          <p:cNvPr id="4" name="Rectangle 3"/>
          <p:cNvSpPr/>
          <p:nvPr/>
        </p:nvSpPr>
        <p:spPr>
          <a:xfrm>
            <a:off x="4419600" y="6611779"/>
            <a:ext cx="3733800" cy="246221"/>
          </a:xfrm>
          <a:prstGeom prst="rect">
            <a:avLst/>
          </a:prstGeom>
        </p:spPr>
        <p:txBody>
          <a:bodyPr wrap="square">
            <a:spAutoFit/>
          </a:bodyPr>
          <a:lstStyle/>
          <a:p>
            <a:r>
              <a:rPr lang="en-US" sz="1000" dirty="0" smtClean="0"/>
              <a:t>http://www.nei.nih.gov/health/diabetic/retinopathy.asp</a:t>
            </a:r>
            <a:endParaRPr lang="en-US" sz="1000"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STAGES OF DIABETIC RETINOPATHY</a:t>
            </a:r>
            <a:endParaRPr lang="en-US" dirty="0"/>
          </a:p>
        </p:txBody>
      </p:sp>
      <p:graphicFrame>
        <p:nvGraphicFramePr>
          <p:cNvPr id="4" name="Content Placeholder 4"/>
          <p:cNvGraphicFramePr>
            <a:graphicFrameLocks noGrp="1"/>
          </p:cNvGraphicFramePr>
          <p:nvPr>
            <p:ph idx="1"/>
          </p:nvPr>
        </p:nvGraphicFramePr>
        <p:xfrm>
          <a:off x="152400" y="1752600"/>
          <a:ext cx="79248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4495800" y="6611779"/>
            <a:ext cx="3657600" cy="246221"/>
          </a:xfrm>
          <a:prstGeom prst="rect">
            <a:avLst/>
          </a:prstGeom>
        </p:spPr>
        <p:txBody>
          <a:bodyPr wrap="square">
            <a:spAutoFit/>
          </a:bodyPr>
          <a:lstStyle/>
          <a:p>
            <a:r>
              <a:rPr lang="en-US" sz="1000" dirty="0" smtClean="0"/>
              <a:t>http://www.nei.nih.gov/health/diabetic/retinopathy.asp</a:t>
            </a:r>
            <a:endParaRPr lang="en-US" sz="1000" dirty="0"/>
          </a:p>
        </p:txBody>
      </p:sp>
      <p:pic>
        <p:nvPicPr>
          <p:cNvPr id="61442" name="Picture 2" descr="http://journals.cambridge.org/fulltext_content/ERM/ERM6_15/S1462399404008129sup011.gif"/>
          <p:cNvPicPr>
            <a:picLocks noChangeAspect="1" noChangeArrowheads="1"/>
          </p:cNvPicPr>
          <p:nvPr/>
        </p:nvPicPr>
        <p:blipFill>
          <a:blip r:embed="rId6"/>
          <a:srcRect/>
          <a:stretch>
            <a:fillRect/>
          </a:stretch>
        </p:blipFill>
        <p:spPr bwMode="auto">
          <a:xfrm>
            <a:off x="914400" y="304800"/>
            <a:ext cx="7086600" cy="6324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1442"/>
                                        </p:tgtEl>
                                        <p:attrNameLst>
                                          <p:attrName>style.visibility</p:attrName>
                                        </p:attrNameLst>
                                      </p:cBhvr>
                                      <p:to>
                                        <p:strVal val="visible"/>
                                      </p:to>
                                    </p:set>
                                    <p:animEffect transition="in" filter="blinds(horizontal)">
                                      <p:cBhvr>
                                        <p:cTn id="7" dur="500"/>
                                        <p:tgtEl>
                                          <p:spTgt spid="61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3" descr="fig-3"/>
          <p:cNvPicPr>
            <a:picLocks noGrp="1" noChangeAspect="1" noChangeArrowheads="1"/>
          </p:cNvPicPr>
          <p:nvPr>
            <p:ph type="body" idx="1"/>
          </p:nvPr>
        </p:nvPicPr>
        <p:blipFill>
          <a:blip r:embed="rId2"/>
          <a:srcRect/>
          <a:stretch>
            <a:fillRect/>
          </a:stretch>
        </p:blipFill>
        <p:spPr>
          <a:xfrm>
            <a:off x="657225" y="685800"/>
            <a:ext cx="3228975" cy="2857500"/>
          </a:xfrm>
          <a:noFill/>
        </p:spPr>
      </p:pic>
      <p:pic>
        <p:nvPicPr>
          <p:cNvPr id="60419" name="Picture 4" descr="fig-4"/>
          <p:cNvPicPr>
            <a:picLocks noChangeAspect="1" noChangeArrowheads="1"/>
          </p:cNvPicPr>
          <p:nvPr/>
        </p:nvPicPr>
        <p:blipFill>
          <a:blip r:embed="rId3"/>
          <a:srcRect/>
          <a:stretch>
            <a:fillRect/>
          </a:stretch>
        </p:blipFill>
        <p:spPr bwMode="auto">
          <a:xfrm>
            <a:off x="3810000" y="685800"/>
            <a:ext cx="4343400" cy="3048000"/>
          </a:xfrm>
          <a:prstGeom prst="rect">
            <a:avLst/>
          </a:prstGeom>
          <a:noFill/>
          <a:ln w="9525">
            <a:noFill/>
            <a:miter lim="800000"/>
            <a:headEnd/>
            <a:tailEnd/>
          </a:ln>
        </p:spPr>
      </p:pic>
      <p:sp>
        <p:nvSpPr>
          <p:cNvPr id="60420" name="Text Box 5"/>
          <p:cNvSpPr txBox="1">
            <a:spLocks noChangeArrowheads="1"/>
          </p:cNvSpPr>
          <p:nvPr/>
        </p:nvSpPr>
        <p:spPr bwMode="auto">
          <a:xfrm>
            <a:off x="1447800" y="304800"/>
            <a:ext cx="2438400" cy="366713"/>
          </a:xfrm>
          <a:prstGeom prst="rect">
            <a:avLst/>
          </a:prstGeom>
          <a:noFill/>
          <a:ln w="9525">
            <a:noFill/>
            <a:miter lim="800000"/>
            <a:headEnd/>
            <a:tailEnd/>
          </a:ln>
        </p:spPr>
        <p:txBody>
          <a:bodyPr>
            <a:spAutoFit/>
          </a:bodyPr>
          <a:lstStyle/>
          <a:p>
            <a:pPr>
              <a:spcBef>
                <a:spcPct val="50000"/>
              </a:spcBef>
            </a:pPr>
            <a:r>
              <a:rPr lang="en-US" b="1">
                <a:solidFill>
                  <a:srgbClr val="000000"/>
                </a:solidFill>
                <a:latin typeface="Times New Roman" pitchFamily="18" charset="0"/>
              </a:rPr>
              <a:t>Healthy Retina</a:t>
            </a:r>
            <a:r>
              <a:rPr lang="en-US" b="1">
                <a:latin typeface="Times New Roman" pitchFamily="18" charset="0"/>
              </a:rPr>
              <a:t> </a:t>
            </a:r>
          </a:p>
        </p:txBody>
      </p:sp>
      <p:sp>
        <p:nvSpPr>
          <p:cNvPr id="60421" name="Text Box 6"/>
          <p:cNvSpPr txBox="1">
            <a:spLocks noChangeArrowheads="1"/>
          </p:cNvSpPr>
          <p:nvPr/>
        </p:nvSpPr>
        <p:spPr bwMode="auto">
          <a:xfrm>
            <a:off x="5334000" y="304800"/>
            <a:ext cx="2895600" cy="366713"/>
          </a:xfrm>
          <a:prstGeom prst="rect">
            <a:avLst/>
          </a:prstGeom>
          <a:noFill/>
          <a:ln w="9525">
            <a:noFill/>
            <a:miter lim="800000"/>
            <a:headEnd/>
            <a:tailEnd/>
          </a:ln>
        </p:spPr>
        <p:txBody>
          <a:bodyPr>
            <a:spAutoFit/>
          </a:bodyPr>
          <a:lstStyle/>
          <a:p>
            <a:pPr>
              <a:spcBef>
                <a:spcPct val="50000"/>
              </a:spcBef>
            </a:pPr>
            <a:r>
              <a:rPr lang="en-US" b="1">
                <a:solidFill>
                  <a:srgbClr val="000000"/>
                </a:solidFill>
                <a:latin typeface="Times New Roman" pitchFamily="18" charset="0"/>
              </a:rPr>
              <a:t>Diabetic Retina </a:t>
            </a:r>
          </a:p>
        </p:txBody>
      </p:sp>
      <p:sp>
        <p:nvSpPr>
          <p:cNvPr id="60422" name="Text Box 7"/>
          <p:cNvSpPr txBox="1">
            <a:spLocks noChangeArrowheads="1"/>
          </p:cNvSpPr>
          <p:nvPr/>
        </p:nvSpPr>
        <p:spPr bwMode="auto">
          <a:xfrm>
            <a:off x="1600200" y="4114800"/>
            <a:ext cx="5105400" cy="2362200"/>
          </a:xfrm>
          <a:prstGeom prst="rect">
            <a:avLst/>
          </a:prstGeom>
          <a:solidFill>
            <a:srgbClr val="FFFFFF"/>
          </a:solidFill>
          <a:ln w="9525">
            <a:solidFill>
              <a:srgbClr val="000000"/>
            </a:solidFill>
            <a:miter lim="800000"/>
            <a:headEnd/>
            <a:tailEnd/>
          </a:ln>
        </p:spPr>
        <p:txBody>
          <a:bodyPr/>
          <a:lstStyle/>
          <a:p>
            <a:pPr>
              <a:spcBef>
                <a:spcPts val="500"/>
              </a:spcBef>
              <a:spcAft>
                <a:spcPts val="500"/>
              </a:spcAft>
            </a:pPr>
            <a:r>
              <a:rPr lang="en-US" b="1">
                <a:solidFill>
                  <a:srgbClr val="000000"/>
                </a:solidFill>
                <a:latin typeface="Times New Roman" pitchFamily="18" charset="0"/>
              </a:rPr>
              <a:t>Damaged capillaries can interfere with vision. </a:t>
            </a:r>
          </a:p>
          <a:p>
            <a:pPr>
              <a:spcBef>
                <a:spcPts val="500"/>
              </a:spcBef>
              <a:spcAft>
                <a:spcPts val="500"/>
              </a:spcAft>
            </a:pPr>
            <a:r>
              <a:rPr lang="en-US" b="1">
                <a:solidFill>
                  <a:srgbClr val="000000"/>
                </a:solidFill>
                <a:latin typeface="Times New Roman" pitchFamily="18" charset="0"/>
              </a:rPr>
              <a:t>Reduce the amount of blood nourishing the retina. </a:t>
            </a:r>
          </a:p>
          <a:p>
            <a:pPr>
              <a:spcBef>
                <a:spcPts val="500"/>
              </a:spcBef>
              <a:spcAft>
                <a:spcPts val="500"/>
              </a:spcAft>
            </a:pPr>
            <a:r>
              <a:rPr lang="en-US" b="1">
                <a:solidFill>
                  <a:srgbClr val="000000"/>
                </a:solidFill>
                <a:latin typeface="Times New Roman" pitchFamily="18" charset="0"/>
              </a:rPr>
              <a:t>Reduced blood flow causes weak new capillaries to grow on the retina </a:t>
            </a:r>
          </a:p>
          <a:p>
            <a:pPr>
              <a:spcBef>
                <a:spcPts val="500"/>
              </a:spcBef>
              <a:spcAft>
                <a:spcPts val="500"/>
              </a:spcAft>
            </a:pPr>
            <a:r>
              <a:rPr lang="en-US" b="1">
                <a:solidFill>
                  <a:srgbClr val="000000"/>
                </a:solidFill>
                <a:latin typeface="Times New Roman" pitchFamily="18" charset="0"/>
              </a:rPr>
              <a:t>As diabetic retinopathy progresses, vision loss can get worse.</a:t>
            </a:r>
            <a:endParaRPr lang="en-US">
              <a:solidFill>
                <a:srgbClr val="000000"/>
              </a:solidFill>
              <a:latin typeface="Times New Roman" pitchFamily="18" charset="0"/>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Rectangle 3"/>
          <p:cNvSpPr>
            <a:spLocks noGrp="1" noChangeArrowheads="1"/>
          </p:cNvSpPr>
          <p:nvPr>
            <p:ph type="body" idx="1"/>
          </p:nvPr>
        </p:nvSpPr>
        <p:spPr/>
        <p:txBody>
          <a:bodyPr/>
          <a:lstStyle/>
          <a:p>
            <a:pPr eaLnBrk="1" hangingPunct="1">
              <a:defRPr/>
            </a:pPr>
            <a:endParaRPr lang="en-US" smtClean="0"/>
          </a:p>
        </p:txBody>
      </p:sp>
      <p:pic>
        <p:nvPicPr>
          <p:cNvPr id="61443" name="Picture 4" descr="in_diabetic_deteriorating"/>
          <p:cNvPicPr>
            <a:picLocks noChangeAspect="1" noChangeArrowheads="1"/>
          </p:cNvPicPr>
          <p:nvPr/>
        </p:nvPicPr>
        <p:blipFill>
          <a:blip r:embed="rId2"/>
          <a:srcRect/>
          <a:stretch>
            <a:fillRect/>
          </a:stretch>
        </p:blipFill>
        <p:spPr bwMode="auto">
          <a:xfrm>
            <a:off x="0" y="381000"/>
            <a:ext cx="9144000" cy="6477000"/>
          </a:xfrm>
          <a:prstGeom prst="rect">
            <a:avLst/>
          </a:prstGeom>
          <a:noFill/>
          <a:ln w="9525">
            <a:noFill/>
            <a:miter lim="800000"/>
            <a:headEnd/>
            <a:tailEnd/>
          </a:ln>
        </p:spPr>
      </p:pic>
      <p:sp>
        <p:nvSpPr>
          <p:cNvPr id="61444" name="Rectangle 5"/>
          <p:cNvSpPr>
            <a:spLocks noChangeArrowheads="1"/>
          </p:cNvSpPr>
          <p:nvPr/>
        </p:nvSpPr>
        <p:spPr bwMode="auto">
          <a:xfrm>
            <a:off x="0" y="457200"/>
            <a:ext cx="9144000" cy="1600200"/>
          </a:xfrm>
          <a:prstGeom prst="rect">
            <a:avLst/>
          </a:prstGeom>
          <a:solidFill>
            <a:srgbClr val="DBF18B"/>
          </a:solidFill>
          <a:ln w="9525">
            <a:solidFill>
              <a:schemeClr val="tx1"/>
            </a:solidFill>
            <a:miter lim="800000"/>
            <a:headEnd/>
            <a:tailEnd/>
          </a:ln>
        </p:spPr>
        <p:txBody>
          <a:bodyPr wrap="none" anchor="ctr"/>
          <a:lstStyle/>
          <a:p>
            <a:pPr algn="ctr"/>
            <a:r>
              <a:rPr lang="en-US" sz="4000" b="1">
                <a:solidFill>
                  <a:srgbClr val="000000"/>
                </a:solidFill>
                <a:latin typeface="Monotype Corsiva" pitchFamily="66" charset="0"/>
              </a:rPr>
              <a:t>Progression</a:t>
            </a:r>
            <a:r>
              <a:rPr lang="en-US" sz="4000">
                <a:solidFill>
                  <a:srgbClr val="000000"/>
                </a:solidFill>
                <a:latin typeface="Monotype Corsiva" pitchFamily="66" charset="0"/>
              </a:rPr>
              <a:t> of Diabetic Retinopathy</a:t>
            </a:r>
            <a:r>
              <a:rPr lang="en-US" sz="4000">
                <a:latin typeface="Monotype Corsiva" pitchFamily="66" charset="0"/>
              </a:rPr>
              <a:t> </a:t>
            </a:r>
          </a:p>
        </p:txBody>
      </p:sp>
      <p:sp>
        <p:nvSpPr>
          <p:cNvPr id="61445" name="Rectangle 6"/>
          <p:cNvSpPr>
            <a:spLocks noChangeArrowheads="1"/>
          </p:cNvSpPr>
          <p:nvPr/>
        </p:nvSpPr>
        <p:spPr bwMode="auto">
          <a:xfrm>
            <a:off x="152400" y="4876800"/>
            <a:ext cx="2743200" cy="1752600"/>
          </a:xfrm>
          <a:prstGeom prst="rect">
            <a:avLst/>
          </a:prstGeom>
          <a:solidFill>
            <a:schemeClr val="accent1">
              <a:lumMod val="20000"/>
              <a:lumOff val="80000"/>
            </a:schemeClr>
          </a:solidFill>
          <a:ln w="9525">
            <a:solidFill>
              <a:schemeClr val="tx1"/>
            </a:solidFill>
            <a:miter lim="800000"/>
            <a:headEnd/>
            <a:tailEnd/>
          </a:ln>
        </p:spPr>
        <p:txBody>
          <a:bodyPr wrap="none" anchor="ctr"/>
          <a:lstStyle/>
          <a:p>
            <a:pPr algn="ctr">
              <a:defRPr/>
            </a:pPr>
            <a:r>
              <a:rPr lang="en-US" sz="2000" b="1">
                <a:solidFill>
                  <a:srgbClr val="000000"/>
                </a:solidFill>
                <a:latin typeface="Times New Roman" pitchFamily="18" charset="0"/>
              </a:rPr>
              <a:t>Tiny blood vessels ,</a:t>
            </a:r>
          </a:p>
          <a:p>
            <a:pPr algn="ctr">
              <a:defRPr/>
            </a:pPr>
            <a:r>
              <a:rPr lang="en-US" sz="2000" b="1">
                <a:solidFill>
                  <a:srgbClr val="000000"/>
                </a:solidFill>
                <a:latin typeface="Times New Roman" pitchFamily="18" charset="0"/>
              </a:rPr>
              <a:t> bulge swell and </a:t>
            </a:r>
          </a:p>
          <a:p>
            <a:pPr algn="ctr">
              <a:defRPr/>
            </a:pPr>
            <a:r>
              <a:rPr lang="en-US" sz="2000" b="1">
                <a:solidFill>
                  <a:srgbClr val="000000"/>
                </a:solidFill>
                <a:latin typeface="Times New Roman" pitchFamily="18" charset="0"/>
              </a:rPr>
              <a:t>ultimately leak</a:t>
            </a:r>
            <a:r>
              <a:rPr lang="en-US" sz="2000">
                <a:solidFill>
                  <a:srgbClr val="000000"/>
                </a:solidFill>
              </a:rPr>
              <a:t> </a:t>
            </a:r>
          </a:p>
        </p:txBody>
      </p:sp>
      <p:sp>
        <p:nvSpPr>
          <p:cNvPr id="61446" name="Rectangle 7"/>
          <p:cNvSpPr>
            <a:spLocks noChangeArrowheads="1"/>
          </p:cNvSpPr>
          <p:nvPr/>
        </p:nvSpPr>
        <p:spPr bwMode="auto">
          <a:xfrm>
            <a:off x="2971800" y="4876800"/>
            <a:ext cx="2971800" cy="1981200"/>
          </a:xfrm>
          <a:prstGeom prst="rect">
            <a:avLst/>
          </a:prstGeom>
          <a:solidFill>
            <a:srgbClr val="FFCC99"/>
          </a:solidFill>
          <a:ln w="9525">
            <a:solidFill>
              <a:schemeClr val="tx1"/>
            </a:solidFill>
            <a:miter lim="800000"/>
            <a:headEnd/>
            <a:tailEnd/>
          </a:ln>
        </p:spPr>
        <p:txBody>
          <a:bodyPr wrap="none" anchor="ctr"/>
          <a:lstStyle/>
          <a:p>
            <a:pPr algn="ctr"/>
            <a:r>
              <a:rPr lang="en-US" sz="2000" b="1" dirty="0">
                <a:solidFill>
                  <a:schemeClr val="tx2">
                    <a:lumMod val="50000"/>
                  </a:schemeClr>
                </a:solidFill>
                <a:latin typeface="Times New Roman" pitchFamily="18" charset="0"/>
              </a:rPr>
              <a:t>Lack of oxygen causes </a:t>
            </a:r>
          </a:p>
          <a:p>
            <a:pPr algn="ctr"/>
            <a:r>
              <a:rPr lang="en-US" sz="2000" b="1" dirty="0">
                <a:solidFill>
                  <a:schemeClr val="tx2">
                    <a:lumMod val="50000"/>
                  </a:schemeClr>
                </a:solidFill>
                <a:latin typeface="Times New Roman" pitchFamily="18" charset="0"/>
              </a:rPr>
              <a:t>ischemic conditions leading </a:t>
            </a:r>
          </a:p>
          <a:p>
            <a:pPr algn="ctr"/>
            <a:r>
              <a:rPr lang="en-US" sz="2000" b="1" dirty="0">
                <a:solidFill>
                  <a:schemeClr val="tx2">
                    <a:lumMod val="50000"/>
                  </a:schemeClr>
                </a:solidFill>
                <a:latin typeface="Times New Roman" pitchFamily="18" charset="0"/>
              </a:rPr>
              <a:t>to </a:t>
            </a:r>
          </a:p>
          <a:p>
            <a:pPr algn="ctr"/>
            <a:r>
              <a:rPr lang="en-US" sz="2000" b="1" dirty="0">
                <a:solidFill>
                  <a:schemeClr val="tx2">
                    <a:lumMod val="50000"/>
                  </a:schemeClr>
                </a:solidFill>
                <a:latin typeface="Times New Roman" pitchFamily="18" charset="0"/>
              </a:rPr>
              <a:t>sealing and closing of </a:t>
            </a:r>
          </a:p>
          <a:p>
            <a:pPr algn="ctr"/>
            <a:r>
              <a:rPr lang="en-US" sz="2000" b="1" dirty="0">
                <a:solidFill>
                  <a:schemeClr val="tx2">
                    <a:lumMod val="50000"/>
                  </a:schemeClr>
                </a:solidFill>
                <a:latin typeface="Times New Roman" pitchFamily="18" charset="0"/>
              </a:rPr>
              <a:t>blood vessels</a:t>
            </a:r>
            <a:r>
              <a:rPr lang="en-US" dirty="0">
                <a:solidFill>
                  <a:schemeClr val="tx2">
                    <a:lumMod val="50000"/>
                  </a:schemeClr>
                </a:solidFill>
              </a:rPr>
              <a:t> </a:t>
            </a:r>
          </a:p>
        </p:txBody>
      </p:sp>
      <p:sp>
        <p:nvSpPr>
          <p:cNvPr id="61447" name="Rectangle 8"/>
          <p:cNvSpPr>
            <a:spLocks noChangeArrowheads="1"/>
          </p:cNvSpPr>
          <p:nvPr/>
        </p:nvSpPr>
        <p:spPr bwMode="auto">
          <a:xfrm>
            <a:off x="6096000" y="4876800"/>
            <a:ext cx="2895600" cy="1981200"/>
          </a:xfrm>
          <a:prstGeom prst="rect">
            <a:avLst/>
          </a:prstGeom>
          <a:solidFill>
            <a:srgbClr val="DBF18B"/>
          </a:solidFill>
          <a:ln w="9525">
            <a:solidFill>
              <a:schemeClr val="tx1"/>
            </a:solidFill>
            <a:miter lim="800000"/>
            <a:headEnd/>
            <a:tailEnd/>
          </a:ln>
        </p:spPr>
        <p:txBody>
          <a:bodyPr wrap="none" anchor="ctr"/>
          <a:lstStyle/>
          <a:p>
            <a:pPr algn="ctr"/>
            <a:r>
              <a:rPr lang="en-US" sz="2000" b="1">
                <a:solidFill>
                  <a:srgbClr val="FF3300"/>
                </a:solidFill>
                <a:latin typeface="Times New Roman" pitchFamily="18" charset="0"/>
              </a:rPr>
              <a:t>Growth of weak fragile  </a:t>
            </a:r>
          </a:p>
          <a:p>
            <a:pPr algn="ctr"/>
            <a:r>
              <a:rPr lang="en-US" sz="2000" b="1">
                <a:solidFill>
                  <a:srgbClr val="FF3300"/>
                </a:solidFill>
                <a:latin typeface="Times New Roman" pitchFamily="18" charset="0"/>
              </a:rPr>
              <a:t>capillaries lead to </a:t>
            </a:r>
          </a:p>
          <a:p>
            <a:pPr algn="ctr"/>
            <a:r>
              <a:rPr lang="en-US" sz="2000" b="1">
                <a:solidFill>
                  <a:srgbClr val="FF3300"/>
                </a:solidFill>
                <a:latin typeface="Times New Roman" pitchFamily="18" charset="0"/>
              </a:rPr>
              <a:t>easy bleeding of the same </a:t>
            </a:r>
          </a:p>
          <a:p>
            <a:pPr algn="ctr"/>
            <a:r>
              <a:rPr lang="en-US" sz="2000" b="1">
                <a:solidFill>
                  <a:srgbClr val="FF3300"/>
                </a:solidFill>
                <a:latin typeface="Times New Roman" pitchFamily="18" charset="0"/>
              </a:rPr>
              <a:t>leading to hemorrhage </a:t>
            </a:r>
          </a:p>
          <a:p>
            <a:pPr algn="ctr"/>
            <a:r>
              <a:rPr lang="en-US" sz="2000" b="1">
                <a:solidFill>
                  <a:srgbClr val="FF3300"/>
                </a:solidFill>
                <a:latin typeface="Times New Roman" pitchFamily="18" charset="0"/>
              </a:rPr>
              <a:t>and vision loss</a:t>
            </a:r>
            <a:r>
              <a:rPr lang="en-US" sz="2000" b="1">
                <a:latin typeface="Times New Roman" pitchFamily="18" charset="0"/>
              </a:rPr>
              <a:t> </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diabetic_retinopathy"/>
          <p:cNvPicPr>
            <a:picLocks noChangeAspect="1" noChangeArrowheads="1"/>
          </p:cNvPicPr>
          <p:nvPr/>
        </p:nvPicPr>
        <p:blipFill>
          <a:blip r:embed="rId2"/>
          <a:srcRect/>
          <a:stretch>
            <a:fillRect/>
          </a:stretch>
        </p:blipFill>
        <p:spPr bwMode="auto">
          <a:xfrm>
            <a:off x="0" y="762000"/>
            <a:ext cx="9144000" cy="563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1051560"/>
          </a:xfrm>
        </p:spPr>
        <p:txBody>
          <a:bodyPr>
            <a:normAutofit fontScale="90000"/>
          </a:bodyPr>
          <a:lstStyle/>
          <a:p>
            <a:pPr algn="ctr"/>
            <a:r>
              <a:rPr lang="en-US" b="1" dirty="0" smtClean="0"/>
              <a:t/>
            </a:r>
            <a:br>
              <a:rPr lang="en-US" b="1"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sz="4400" dirty="0" smtClean="0"/>
              <a:t>DIAGNOSIS</a:t>
            </a:r>
            <a:endParaRPr lang="en-US" sz="4400" dirty="0"/>
          </a:p>
        </p:txBody>
      </p:sp>
      <p:sp>
        <p:nvSpPr>
          <p:cNvPr id="5" name="Rectangle 4"/>
          <p:cNvSpPr/>
          <p:nvPr/>
        </p:nvSpPr>
        <p:spPr>
          <a:xfrm>
            <a:off x="2971800" y="6611779"/>
            <a:ext cx="5257800" cy="246221"/>
          </a:xfrm>
          <a:prstGeom prst="rect">
            <a:avLst/>
          </a:prstGeom>
        </p:spPr>
        <p:txBody>
          <a:bodyPr wrap="square">
            <a:spAutoFit/>
          </a:bodyPr>
          <a:lstStyle/>
          <a:p>
            <a:r>
              <a:rPr lang="en-US" sz="1000" dirty="0" smtClean="0"/>
              <a:t>http://www.docshop.com/education/vision/eye-diseases/diabetic-retinopathy/faqs/</a:t>
            </a:r>
            <a:endParaRPr lang="en-US" sz="1000" dirty="0"/>
          </a:p>
        </p:txBody>
      </p:sp>
      <p:sp>
        <p:nvSpPr>
          <p:cNvPr id="7" name="Rectangle 6"/>
          <p:cNvSpPr>
            <a:spLocks noChangeArrowheads="1"/>
          </p:cNvSpPr>
          <p:nvPr/>
        </p:nvSpPr>
        <p:spPr bwMode="auto">
          <a:xfrm>
            <a:off x="762000" y="1600200"/>
            <a:ext cx="2743200" cy="457200"/>
          </a:xfrm>
          <a:prstGeom prst="rect">
            <a:avLst/>
          </a:prstGeom>
          <a:solidFill>
            <a:schemeClr val="accent1"/>
          </a:solidFill>
          <a:ln w="9525" algn="ctr">
            <a:solidFill>
              <a:schemeClr val="tx1"/>
            </a:solidFill>
            <a:round/>
            <a:headEnd/>
            <a:tailEnd/>
          </a:ln>
        </p:spPr>
        <p:txBody>
          <a:bodyPr/>
          <a:lstStyle/>
          <a:p>
            <a:pPr algn="ctr"/>
            <a:r>
              <a:rPr lang="en-US" b="1">
                <a:solidFill>
                  <a:srgbClr val="000000"/>
                </a:solidFill>
              </a:rPr>
              <a:t>Dilated eye exam</a:t>
            </a:r>
          </a:p>
        </p:txBody>
      </p:sp>
      <p:pic>
        <p:nvPicPr>
          <p:cNvPr id="8" name="Picture 3"/>
          <p:cNvPicPr>
            <a:picLocks noChangeAspect="1" noChangeArrowheads="1"/>
          </p:cNvPicPr>
          <p:nvPr/>
        </p:nvPicPr>
        <p:blipFill>
          <a:blip r:embed="rId2"/>
          <a:srcRect/>
          <a:stretch>
            <a:fillRect/>
          </a:stretch>
        </p:blipFill>
        <p:spPr bwMode="auto">
          <a:xfrm>
            <a:off x="228600" y="2438400"/>
            <a:ext cx="4038600" cy="3678238"/>
          </a:xfrm>
          <a:prstGeom prst="rect">
            <a:avLst/>
          </a:prstGeom>
          <a:noFill/>
          <a:ln w="9525">
            <a:noFill/>
            <a:miter lim="800000"/>
            <a:headEnd/>
            <a:tailEnd/>
          </a:ln>
        </p:spPr>
      </p:pic>
      <p:sp>
        <p:nvSpPr>
          <p:cNvPr id="9" name="Rectangle 5"/>
          <p:cNvSpPr>
            <a:spLocks noChangeArrowheads="1"/>
          </p:cNvSpPr>
          <p:nvPr/>
        </p:nvSpPr>
        <p:spPr bwMode="auto">
          <a:xfrm>
            <a:off x="4953000" y="1600200"/>
            <a:ext cx="2971800" cy="457200"/>
          </a:xfrm>
          <a:prstGeom prst="rect">
            <a:avLst/>
          </a:prstGeom>
          <a:solidFill>
            <a:schemeClr val="accent1"/>
          </a:solidFill>
          <a:ln w="9525" algn="ctr">
            <a:solidFill>
              <a:schemeClr val="tx1"/>
            </a:solidFill>
            <a:round/>
            <a:headEnd/>
            <a:tailEnd/>
          </a:ln>
        </p:spPr>
        <p:txBody>
          <a:bodyPr/>
          <a:lstStyle/>
          <a:p>
            <a:pPr algn="ctr"/>
            <a:r>
              <a:rPr lang="en-US" b="1">
                <a:solidFill>
                  <a:srgbClr val="000000"/>
                </a:solidFill>
              </a:rPr>
              <a:t>Visual acuity test</a:t>
            </a:r>
          </a:p>
        </p:txBody>
      </p:sp>
      <p:pic>
        <p:nvPicPr>
          <p:cNvPr id="10" name="Picture 4"/>
          <p:cNvPicPr>
            <a:picLocks noChangeAspect="1" noChangeArrowheads="1"/>
          </p:cNvPicPr>
          <p:nvPr/>
        </p:nvPicPr>
        <p:blipFill>
          <a:blip r:embed="rId3"/>
          <a:srcRect/>
          <a:stretch>
            <a:fillRect/>
          </a:stretch>
        </p:blipFill>
        <p:spPr bwMode="auto">
          <a:xfrm>
            <a:off x="4724400" y="2438401"/>
            <a:ext cx="3124200"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symptoms</a:t>
            </a:r>
            <a:endParaRPr lang="en-US" dirty="0"/>
          </a:p>
        </p:txBody>
      </p:sp>
      <p:sp>
        <p:nvSpPr>
          <p:cNvPr id="3" name="Content Placeholder 2"/>
          <p:cNvSpPr>
            <a:spLocks noGrp="1"/>
          </p:cNvSpPr>
          <p:nvPr>
            <p:ph idx="1"/>
          </p:nvPr>
        </p:nvSpPr>
        <p:spPr/>
        <p:txBody>
          <a:bodyPr/>
          <a:lstStyle/>
          <a:p>
            <a:r>
              <a:rPr lang="en-US" dirty="0" smtClean="0"/>
              <a:t>Cloudy or blurry vision</a:t>
            </a:r>
          </a:p>
          <a:p>
            <a:r>
              <a:rPr lang="en-US" dirty="0" smtClean="0"/>
              <a:t>Colors seem faded</a:t>
            </a:r>
          </a:p>
          <a:p>
            <a:r>
              <a:rPr lang="en-US" dirty="0" smtClean="0"/>
              <a:t>Glare - Headlights, lamps, or sunlight may appear too bright</a:t>
            </a:r>
          </a:p>
          <a:p>
            <a:r>
              <a:rPr lang="en-US" dirty="0" smtClean="0"/>
              <a:t> A halo may appear around lights</a:t>
            </a:r>
          </a:p>
          <a:p>
            <a:r>
              <a:rPr lang="en-US" dirty="0" smtClean="0"/>
              <a:t>Poor night vision</a:t>
            </a:r>
          </a:p>
          <a:p>
            <a:r>
              <a:rPr lang="en-US" dirty="0" smtClean="0"/>
              <a:t>Double vision or multiple images in one eye</a:t>
            </a:r>
            <a:endParaRPr lang="en-US" dirty="0"/>
          </a:p>
        </p:txBody>
      </p:sp>
      <p:sp>
        <p:nvSpPr>
          <p:cNvPr id="4" name="Rectangle 3"/>
          <p:cNvSpPr/>
          <p:nvPr/>
        </p:nvSpPr>
        <p:spPr>
          <a:xfrm>
            <a:off x="4343400" y="6611779"/>
            <a:ext cx="3810000" cy="246221"/>
          </a:xfrm>
          <a:prstGeom prst="rect">
            <a:avLst/>
          </a:prstGeom>
        </p:spPr>
        <p:txBody>
          <a:bodyPr wrap="square">
            <a:spAutoFit/>
          </a:bodyPr>
          <a:lstStyle/>
          <a:p>
            <a:r>
              <a:rPr lang="en-US" sz="1000" dirty="0" smtClean="0"/>
              <a:t>http://www.nei.nih.gov/health/cataract/cataract_facts.asp</a:t>
            </a:r>
            <a:endParaRPr lang="en-US" sz="1000"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822960"/>
          </a:xfrm>
        </p:spPr>
        <p:txBody>
          <a:bodyPr/>
          <a:lstStyle/>
          <a:p>
            <a:pPr algn="ctr"/>
            <a:r>
              <a:rPr lang="en-US" dirty="0" smtClean="0"/>
              <a:t>TREATMENT</a:t>
            </a:r>
            <a:endParaRPr lang="en-US" dirty="0"/>
          </a:p>
        </p:txBody>
      </p:sp>
      <p:sp>
        <p:nvSpPr>
          <p:cNvPr id="4" name="Content Placeholder 3"/>
          <p:cNvSpPr>
            <a:spLocks noGrp="1"/>
          </p:cNvSpPr>
          <p:nvPr>
            <p:ph sz="half" idx="1"/>
          </p:nvPr>
        </p:nvSpPr>
        <p:spPr>
          <a:xfrm>
            <a:off x="228600" y="1447800"/>
            <a:ext cx="3657600" cy="4663440"/>
          </a:xfrm>
        </p:spPr>
        <p:txBody>
          <a:bodyPr/>
          <a:lstStyle/>
          <a:p>
            <a:pPr>
              <a:buNone/>
            </a:pPr>
            <a:r>
              <a:rPr lang="en-US" dirty="0" smtClean="0"/>
              <a:t>Laser photocoagulation</a:t>
            </a:r>
            <a:endParaRPr lang="en-US" dirty="0"/>
          </a:p>
        </p:txBody>
      </p:sp>
      <p:sp>
        <p:nvSpPr>
          <p:cNvPr id="5" name="Content Placeholder 4"/>
          <p:cNvSpPr txBox="1">
            <a:spLocks/>
          </p:cNvSpPr>
          <p:nvPr/>
        </p:nvSpPr>
        <p:spPr>
          <a:xfrm>
            <a:off x="304800" y="2133600"/>
            <a:ext cx="3429000" cy="1143000"/>
          </a:xfrm>
          <a:prstGeom prst="rect">
            <a:avLst/>
          </a:prstGeom>
        </p:spPr>
        <p:txBody>
          <a:bodyPr>
            <a:normAutofit fontScale="92500" lnSpcReduction="20000"/>
          </a:bodyPr>
          <a:lstStyle/>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Char char=""/>
              <a:tabLst/>
              <a:defRPr/>
            </a:pPr>
            <a:r>
              <a:rPr kumimoji="0" lang="en-US" sz="2800" b="0" i="0" u="none" strike="noStrike" kern="1200" cap="none" spc="0" normalizeH="0" baseline="0" noProof="0" dirty="0" smtClean="0">
                <a:ln>
                  <a:noFill/>
                </a:ln>
                <a:solidFill>
                  <a:srgbClr val="FF0000"/>
                </a:solidFill>
                <a:effectLst/>
                <a:uLnTx/>
                <a:uFillTx/>
                <a:latin typeface="+mn-lt"/>
                <a:ea typeface="+mn-ea"/>
                <a:cs typeface="+mn-cs"/>
              </a:rPr>
              <a:t>Laser shrinks the abnormal blood vessels </a:t>
            </a:r>
          </a:p>
        </p:txBody>
      </p:sp>
      <p:pic>
        <p:nvPicPr>
          <p:cNvPr id="6" name="Picture 2"/>
          <p:cNvPicPr>
            <a:picLocks noChangeAspect="1" noChangeArrowheads="1"/>
          </p:cNvPicPr>
          <p:nvPr/>
        </p:nvPicPr>
        <p:blipFill>
          <a:blip r:embed="rId2"/>
          <a:srcRect/>
          <a:stretch>
            <a:fillRect/>
          </a:stretch>
        </p:blipFill>
        <p:spPr bwMode="auto">
          <a:xfrm>
            <a:off x="228600" y="3505200"/>
            <a:ext cx="3276600" cy="2781300"/>
          </a:xfrm>
          <a:prstGeom prst="rect">
            <a:avLst/>
          </a:prstGeom>
          <a:noFill/>
          <a:ln w="9525">
            <a:noFill/>
            <a:miter lim="800000"/>
            <a:headEnd/>
            <a:tailEnd/>
          </a:ln>
        </p:spPr>
      </p:pic>
      <p:sp>
        <p:nvSpPr>
          <p:cNvPr id="7" name="Content Placeholder 4"/>
          <p:cNvSpPr txBox="1">
            <a:spLocks/>
          </p:cNvSpPr>
          <p:nvPr/>
        </p:nvSpPr>
        <p:spPr>
          <a:xfrm>
            <a:off x="4114800" y="1447800"/>
            <a:ext cx="3657600" cy="4663440"/>
          </a:xfrm>
          <a:prstGeom prst="rect">
            <a:avLst/>
          </a:prstGeom>
        </p:spPr>
        <p:txBody>
          <a:bodyPr/>
          <a:lstStyle/>
          <a:p>
            <a:pPr marL="274320" marR="0" lvl="0" indent="-274320" algn="ctr" defTabSz="914400" rtl="0" eaLnBrk="1" fontAlgn="auto" latinLnBrk="0" hangingPunct="1">
              <a:lnSpc>
                <a:spcPct val="100000"/>
              </a:lnSpc>
              <a:spcBef>
                <a:spcPts val="600"/>
              </a:spcBef>
              <a:spcAft>
                <a:spcPts val="0"/>
              </a:spcAft>
              <a:buClr>
                <a:schemeClr val="tx2"/>
              </a:buClr>
              <a:buSzPct val="73000"/>
              <a:buFont typeface="Wingdings 2"/>
              <a:buNone/>
              <a:tabLst/>
              <a:defRPr/>
            </a:pPr>
            <a:r>
              <a:rPr kumimoji="0" lang="en-US" sz="2600" b="0" i="0" u="none" strike="noStrike" kern="1200" cap="none" spc="0" normalizeH="0" baseline="0" noProof="0" smtClean="0">
                <a:ln>
                  <a:noFill/>
                </a:ln>
                <a:solidFill>
                  <a:schemeClr val="tx1"/>
                </a:solidFill>
                <a:effectLst/>
                <a:uLnTx/>
                <a:uFillTx/>
                <a:latin typeface="+mn-lt"/>
                <a:ea typeface="+mn-ea"/>
                <a:cs typeface="+mn-cs"/>
              </a:rPr>
              <a:t> Vitrectomy </a:t>
            </a: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Content Placeholder 6"/>
          <p:cNvSpPr txBox="1">
            <a:spLocks/>
          </p:cNvSpPr>
          <p:nvPr/>
        </p:nvSpPr>
        <p:spPr>
          <a:xfrm>
            <a:off x="4191001" y="1981200"/>
            <a:ext cx="3886200" cy="1600200"/>
          </a:xfrm>
          <a:prstGeom prst="rect">
            <a:avLst/>
          </a:prstGeom>
        </p:spPr>
        <p:txBody>
          <a:bodyPr/>
          <a:lstStyle/>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Char char=""/>
              <a:tabLst/>
              <a:defRPr/>
            </a:pPr>
            <a:r>
              <a:rPr kumimoji="0" lang="en-US" sz="2400" b="1" i="0" u="none" strike="noStrike" kern="1200" cap="none" spc="0" normalizeH="0" baseline="0" noProof="0" dirty="0" smtClean="0">
                <a:ln>
                  <a:noFill/>
                </a:ln>
                <a:solidFill>
                  <a:srgbClr val="FF3300"/>
                </a:solidFill>
                <a:effectLst/>
                <a:uLnTx/>
                <a:uFillTx/>
                <a:latin typeface="+mn-lt"/>
                <a:ea typeface="+mn-ea"/>
                <a:cs typeface="+mn-cs"/>
              </a:rPr>
              <a:t>Vitreous gel filled with blood is removed</a:t>
            </a:r>
          </a:p>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Char char=""/>
              <a:tabLst/>
              <a:defRPr/>
            </a:pPr>
            <a:r>
              <a:rPr kumimoji="0" lang="en-US" sz="2400" b="1" i="0" u="none" strike="noStrike" kern="1200" cap="none" spc="0" normalizeH="0" baseline="0" noProof="0" dirty="0" smtClean="0">
                <a:ln>
                  <a:noFill/>
                </a:ln>
                <a:solidFill>
                  <a:srgbClr val="FF3300"/>
                </a:solidFill>
                <a:effectLst/>
                <a:uLnTx/>
                <a:uFillTx/>
                <a:latin typeface="+mn-lt"/>
                <a:ea typeface="+mn-ea"/>
                <a:cs typeface="+mn-cs"/>
              </a:rPr>
              <a:t>It is replaced with salt solution</a:t>
            </a:r>
          </a:p>
        </p:txBody>
      </p:sp>
      <p:pic>
        <p:nvPicPr>
          <p:cNvPr id="9" name="Picture 3"/>
          <p:cNvPicPr>
            <a:picLocks noChangeAspect="1" noChangeArrowheads="1"/>
          </p:cNvPicPr>
          <p:nvPr/>
        </p:nvPicPr>
        <p:blipFill>
          <a:blip r:embed="rId3"/>
          <a:srcRect/>
          <a:stretch>
            <a:fillRect/>
          </a:stretch>
        </p:blipFill>
        <p:spPr bwMode="auto">
          <a:xfrm>
            <a:off x="4114800" y="3657600"/>
            <a:ext cx="3733800" cy="2514600"/>
          </a:xfrm>
          <a:prstGeom prst="rect">
            <a:avLst/>
          </a:prstGeom>
          <a:noFill/>
          <a:ln w="9525">
            <a:noFill/>
            <a:miter lim="800000"/>
            <a:headEnd/>
            <a:tailEnd/>
          </a:ln>
        </p:spPr>
      </p:pic>
      <p:sp>
        <p:nvSpPr>
          <p:cNvPr id="10" name="Rectangle 9"/>
          <p:cNvSpPr/>
          <p:nvPr/>
        </p:nvSpPr>
        <p:spPr>
          <a:xfrm>
            <a:off x="3505200" y="6611779"/>
            <a:ext cx="4648200" cy="246221"/>
          </a:xfrm>
          <a:prstGeom prst="rect">
            <a:avLst/>
          </a:prstGeom>
        </p:spPr>
        <p:txBody>
          <a:bodyPr wrap="square">
            <a:spAutoFit/>
          </a:bodyPr>
          <a:lstStyle/>
          <a:p>
            <a:r>
              <a:rPr lang="en-US" sz="1000" dirty="0" smtClean="0"/>
              <a:t>Adapted from : Nursing2007, July 2007  ,Volume 37 ,Number7 :Pages 51 - 51</a:t>
            </a:r>
            <a:endParaRPr lang="en-US" sz="1000"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670560"/>
          </a:xfrm>
        </p:spPr>
        <p:txBody>
          <a:bodyPr/>
          <a:lstStyle/>
          <a:p>
            <a:pPr algn="ctr"/>
            <a:r>
              <a:rPr lang="en-US" dirty="0" smtClean="0"/>
              <a:t>PATIENT AWARENESS</a:t>
            </a:r>
            <a:endParaRPr lang="en-US" dirty="0"/>
          </a:p>
        </p:txBody>
      </p:sp>
      <p:sp>
        <p:nvSpPr>
          <p:cNvPr id="4" name="Content Placeholder 5"/>
          <p:cNvSpPr>
            <a:spLocks noGrp="1"/>
          </p:cNvSpPr>
          <p:nvPr>
            <p:ph idx="1"/>
          </p:nvPr>
        </p:nvSpPr>
        <p:spPr>
          <a:xfrm>
            <a:off x="609600" y="2362201"/>
            <a:ext cx="7239000" cy="4038600"/>
          </a:xfrm>
        </p:spPr>
        <p:txBody>
          <a:bodyPr>
            <a:normAutofit fontScale="92500" lnSpcReduction="10000"/>
          </a:bodyPr>
          <a:lstStyle/>
          <a:p>
            <a:r>
              <a:rPr lang="en-US" dirty="0" smtClean="0"/>
              <a:t>Diabetic retinopathy treatment has a high success rate</a:t>
            </a:r>
          </a:p>
          <a:p>
            <a:endParaRPr lang="en-US" dirty="0" smtClean="0"/>
          </a:p>
          <a:p>
            <a:r>
              <a:rPr lang="en-US" dirty="0" smtClean="0"/>
              <a:t> </a:t>
            </a:r>
            <a:r>
              <a:rPr lang="en-US" b="1" i="1" dirty="0" smtClean="0">
                <a:solidFill>
                  <a:srgbClr val="C00000"/>
                </a:solidFill>
              </a:rPr>
              <a:t>Laser photocoagulation </a:t>
            </a:r>
            <a:r>
              <a:rPr lang="en-US" dirty="0" smtClean="0"/>
              <a:t>is not intended to improve vision, but is successful at preventing further vision loss</a:t>
            </a:r>
          </a:p>
          <a:p>
            <a:endParaRPr lang="en-US" dirty="0" smtClean="0"/>
          </a:p>
          <a:p>
            <a:r>
              <a:rPr lang="en-US" dirty="0" smtClean="0"/>
              <a:t>Undergoing </a:t>
            </a:r>
            <a:r>
              <a:rPr lang="en-US" b="1" i="1" dirty="0" smtClean="0">
                <a:solidFill>
                  <a:srgbClr val="C00000"/>
                </a:solidFill>
              </a:rPr>
              <a:t>Vitrectomy surgery </a:t>
            </a:r>
            <a:r>
              <a:rPr lang="en-US" dirty="0" smtClean="0"/>
              <a:t>will improve vision for most diabetic retinopathy patients who are good candidates for the procedure</a:t>
            </a:r>
          </a:p>
          <a:p>
            <a:endParaRPr lang="en-US" dirty="0"/>
          </a:p>
        </p:txBody>
      </p:sp>
      <p:sp>
        <p:nvSpPr>
          <p:cNvPr id="5" name="Rectangle 4"/>
          <p:cNvSpPr/>
          <p:nvPr/>
        </p:nvSpPr>
        <p:spPr>
          <a:xfrm>
            <a:off x="762000" y="1219200"/>
            <a:ext cx="6629400" cy="1143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HOW SUCCESSFUL IS DIABETIC RETINOPATHY TREATMENT?</a:t>
            </a:r>
            <a:br>
              <a:rPr lang="en-US" sz="2400" b="1" i="1" dirty="0" smtClean="0"/>
            </a:br>
            <a:endParaRPr lang="en-US" sz="2400" i="1" dirty="0"/>
          </a:p>
        </p:txBody>
      </p:sp>
      <p:sp>
        <p:nvSpPr>
          <p:cNvPr id="6" name="Rectangle 5"/>
          <p:cNvSpPr/>
          <p:nvPr/>
        </p:nvSpPr>
        <p:spPr>
          <a:xfrm>
            <a:off x="2895600" y="6611779"/>
            <a:ext cx="5257800" cy="246221"/>
          </a:xfrm>
          <a:prstGeom prst="rect">
            <a:avLst/>
          </a:prstGeom>
        </p:spPr>
        <p:txBody>
          <a:bodyPr wrap="square">
            <a:spAutoFit/>
          </a:bodyPr>
          <a:lstStyle/>
          <a:p>
            <a:r>
              <a:rPr lang="en-US" sz="1000" dirty="0" smtClean="0"/>
              <a:t>http://www.docshop.com/education/vision/eye-diseases/diabetic-retinopathy/faqs/</a:t>
            </a:r>
            <a:endParaRPr lang="en-US" sz="1000"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PATIENT AWARENESS</a:t>
            </a:r>
            <a:endParaRPr lang="en-US" dirty="0"/>
          </a:p>
        </p:txBody>
      </p:sp>
      <p:sp>
        <p:nvSpPr>
          <p:cNvPr id="3" name="Content Placeholder 2"/>
          <p:cNvSpPr>
            <a:spLocks noGrp="1"/>
          </p:cNvSpPr>
          <p:nvPr>
            <p:ph idx="1"/>
          </p:nvPr>
        </p:nvSpPr>
        <p:spPr>
          <a:xfrm>
            <a:off x="304800" y="3733800"/>
            <a:ext cx="7498080" cy="2209800"/>
          </a:xfrm>
          <a:solidFill>
            <a:schemeClr val="accent4">
              <a:lumMod val="40000"/>
              <a:lumOff val="60000"/>
            </a:schemeClr>
          </a:solidFill>
        </p:spPr>
        <p:txBody>
          <a:bodyPr>
            <a:normAutofit/>
          </a:bodyPr>
          <a:lstStyle/>
          <a:p>
            <a:pPr algn="ctr"/>
            <a:r>
              <a:rPr lang="en-US" sz="4000" b="1" i="1" dirty="0" smtClean="0">
                <a:solidFill>
                  <a:srgbClr val="C00000"/>
                </a:solidFill>
              </a:rPr>
              <a:t>Cataract</a:t>
            </a:r>
          </a:p>
          <a:p>
            <a:pPr algn="ctr"/>
            <a:r>
              <a:rPr lang="en-US" sz="4000" b="1" i="1" dirty="0" smtClean="0">
                <a:solidFill>
                  <a:srgbClr val="C00000"/>
                </a:solidFill>
              </a:rPr>
              <a:t>Glaucoma </a:t>
            </a:r>
            <a:endParaRPr lang="en-US" sz="4000" b="1" i="1" dirty="0">
              <a:solidFill>
                <a:srgbClr val="C00000"/>
              </a:solidFill>
            </a:endParaRPr>
          </a:p>
        </p:txBody>
      </p:sp>
      <p:sp>
        <p:nvSpPr>
          <p:cNvPr id="8" name="Rectangle 7"/>
          <p:cNvSpPr/>
          <p:nvPr/>
        </p:nvSpPr>
        <p:spPr>
          <a:xfrm>
            <a:off x="3886200" y="6400800"/>
            <a:ext cx="4572000" cy="400110"/>
          </a:xfrm>
          <a:prstGeom prst="rect">
            <a:avLst/>
          </a:prstGeom>
        </p:spPr>
        <p:txBody>
          <a:bodyPr wrap="square">
            <a:spAutoFit/>
          </a:bodyPr>
          <a:lstStyle/>
          <a:p>
            <a:r>
              <a:rPr lang="en-US" sz="1000" dirty="0" smtClean="0"/>
              <a:t>http://www.docshop.com/education/vision/eye-diseases/diabetic-retinopathy/faqs/</a:t>
            </a:r>
            <a:endParaRPr lang="en-US" sz="1000" dirty="0"/>
          </a:p>
        </p:txBody>
      </p:sp>
      <p:sp>
        <p:nvSpPr>
          <p:cNvPr id="5" name="Rectangle 4"/>
          <p:cNvSpPr/>
          <p:nvPr/>
        </p:nvSpPr>
        <p:spPr>
          <a:xfrm>
            <a:off x="609600" y="1676400"/>
            <a:ext cx="6553200" cy="1066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bg1"/>
                </a:solidFill>
              </a:rPr>
              <a:t>ARE THERE ANY OTHER EYE PROBLEMS THAT CAN HAPPEN TO DIABETICS?</a:t>
            </a:r>
            <a:endParaRPr lang="en-US" sz="2400" b="1" i="1" dirty="0">
              <a:solidFill>
                <a:schemeClr val="bg1"/>
              </a:solidFill>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PATIENT AWARENESS</a:t>
            </a:r>
            <a:endParaRPr lang="en-US" b="1" dirty="0"/>
          </a:p>
        </p:txBody>
      </p:sp>
      <p:sp>
        <p:nvSpPr>
          <p:cNvPr id="3" name="Content Placeholder 2"/>
          <p:cNvSpPr>
            <a:spLocks noGrp="1"/>
          </p:cNvSpPr>
          <p:nvPr>
            <p:ph idx="1"/>
          </p:nvPr>
        </p:nvSpPr>
        <p:spPr>
          <a:xfrm>
            <a:off x="457200" y="3048000"/>
            <a:ext cx="7498080" cy="2514600"/>
          </a:xfrm>
          <a:blipFill>
            <a:blip r:embed="rId2"/>
            <a:tile tx="0" ty="0" sx="100000" sy="100000" flip="none" algn="tl"/>
          </a:blipFill>
        </p:spPr>
        <p:txBody>
          <a:bodyPr/>
          <a:lstStyle/>
          <a:p>
            <a:pPr algn="ctr">
              <a:buNone/>
            </a:pPr>
            <a:r>
              <a:rPr lang="en-US" dirty="0" smtClean="0">
                <a:solidFill>
                  <a:srgbClr val="FF0000"/>
                </a:solidFill>
              </a:rPr>
              <a:t>Yes</a:t>
            </a:r>
          </a:p>
          <a:p>
            <a:pPr>
              <a:buNone/>
            </a:pPr>
            <a:r>
              <a:rPr lang="en-US" dirty="0" smtClean="0"/>
              <a:t>  If the disease progresses &amp; is not treated, there is a chance of vision loss</a:t>
            </a:r>
            <a:endParaRPr lang="en-US" dirty="0"/>
          </a:p>
        </p:txBody>
      </p:sp>
      <p:sp>
        <p:nvSpPr>
          <p:cNvPr id="4" name="Rectangle 3"/>
          <p:cNvSpPr/>
          <p:nvPr/>
        </p:nvSpPr>
        <p:spPr>
          <a:xfrm>
            <a:off x="4267200" y="6611779"/>
            <a:ext cx="3886200" cy="246221"/>
          </a:xfrm>
          <a:prstGeom prst="rect">
            <a:avLst/>
          </a:prstGeom>
        </p:spPr>
        <p:txBody>
          <a:bodyPr wrap="square">
            <a:spAutoFit/>
          </a:bodyPr>
          <a:lstStyle/>
          <a:p>
            <a:r>
              <a:rPr lang="en-US" sz="1000" dirty="0" smtClean="0"/>
              <a:t>http://www.nei.nih.gov/health/diabetic/diabeticretino.pdf</a:t>
            </a:r>
            <a:endParaRPr lang="en-US" sz="1000" dirty="0"/>
          </a:p>
        </p:txBody>
      </p:sp>
      <p:sp>
        <p:nvSpPr>
          <p:cNvPr id="5" name="Rectangle 4"/>
          <p:cNvSpPr/>
          <p:nvPr/>
        </p:nvSpPr>
        <p:spPr>
          <a:xfrm>
            <a:off x="609600" y="1676400"/>
            <a:ext cx="6553200" cy="1066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WILL I GO BLIND IF I SUFFER FROM DIABETIC RETINOPATHY?</a:t>
            </a:r>
            <a:endParaRPr lang="en-US" sz="2400" b="1" i="1" dirty="0">
              <a:solidFill>
                <a:schemeClr val="bg1"/>
              </a:solidFill>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746760"/>
          </a:xfrm>
        </p:spPr>
        <p:txBody>
          <a:bodyPr>
            <a:normAutofit fontScale="90000"/>
          </a:bodyPr>
          <a:lstStyle/>
          <a:p>
            <a:pPr algn="ctr"/>
            <a:r>
              <a:rPr lang="en-US" b="1" dirty="0" smtClean="0"/>
              <a:t/>
            </a:r>
            <a:br>
              <a:rPr lang="en-US" b="1" dirty="0" smtClean="0"/>
            </a:br>
            <a:endParaRPr lang="en-US" dirty="0"/>
          </a:p>
        </p:txBody>
      </p:sp>
      <p:sp>
        <p:nvSpPr>
          <p:cNvPr id="3" name="Content Placeholder 2"/>
          <p:cNvSpPr>
            <a:spLocks noGrp="1"/>
          </p:cNvSpPr>
          <p:nvPr>
            <p:ph idx="1"/>
          </p:nvPr>
        </p:nvSpPr>
        <p:spPr>
          <a:xfrm>
            <a:off x="304800" y="2286000"/>
            <a:ext cx="7498080" cy="1295400"/>
          </a:xfrm>
          <a:gradFill>
            <a:gsLst>
              <a:gs pos="0">
                <a:schemeClr val="accent2">
                  <a:lumMod val="20000"/>
                  <a:lumOff val="80000"/>
                </a:schemeClr>
              </a:gs>
              <a:gs pos="50000">
                <a:schemeClr val="accent1">
                  <a:tint val="44500"/>
                  <a:satMod val="160000"/>
                </a:schemeClr>
              </a:gs>
              <a:gs pos="100000">
                <a:schemeClr val="accent1">
                  <a:tint val="23500"/>
                  <a:satMod val="160000"/>
                </a:schemeClr>
              </a:gs>
            </a:gsLst>
            <a:lin ang="5400000" scaled="0"/>
          </a:gradFill>
        </p:spPr>
        <p:txBody>
          <a:bodyPr/>
          <a:lstStyle/>
          <a:p>
            <a:r>
              <a:rPr lang="en-US" dirty="0" smtClean="0"/>
              <a:t>Keep your blood glucose and blood pressure as close to normal as you can</a:t>
            </a:r>
            <a:endParaRPr lang="en-US" dirty="0"/>
          </a:p>
        </p:txBody>
      </p:sp>
      <p:pic>
        <p:nvPicPr>
          <p:cNvPr id="4099" name="Picture 3"/>
          <p:cNvPicPr>
            <a:picLocks noChangeAspect="1" noChangeArrowheads="1"/>
          </p:cNvPicPr>
          <p:nvPr/>
        </p:nvPicPr>
        <p:blipFill>
          <a:blip r:embed="rId2"/>
          <a:srcRect/>
          <a:stretch>
            <a:fillRect/>
          </a:stretch>
        </p:blipFill>
        <p:spPr bwMode="auto">
          <a:xfrm>
            <a:off x="2362200" y="3657600"/>
            <a:ext cx="3352800" cy="2724150"/>
          </a:xfrm>
          <a:prstGeom prst="rect">
            <a:avLst/>
          </a:prstGeom>
          <a:noFill/>
          <a:ln w="9525">
            <a:noFill/>
            <a:miter lim="800000"/>
            <a:headEnd/>
            <a:tailEnd/>
          </a:ln>
          <a:effectLst/>
        </p:spPr>
      </p:pic>
      <p:sp>
        <p:nvSpPr>
          <p:cNvPr id="6" name="Rectangle 5"/>
          <p:cNvSpPr/>
          <p:nvPr/>
        </p:nvSpPr>
        <p:spPr>
          <a:xfrm>
            <a:off x="3733800" y="6611779"/>
            <a:ext cx="4495800" cy="246221"/>
          </a:xfrm>
          <a:prstGeom prst="rect">
            <a:avLst/>
          </a:prstGeom>
        </p:spPr>
        <p:txBody>
          <a:bodyPr wrap="square">
            <a:spAutoFit/>
          </a:bodyPr>
          <a:lstStyle/>
          <a:p>
            <a:r>
              <a:rPr lang="en-US" sz="1000" dirty="0" smtClean="0"/>
              <a:t>http://diabetes.niddk.nih.gov/dm/pubs/complications_eyes/index.htm</a:t>
            </a:r>
            <a:endParaRPr lang="en-US" sz="1000" dirty="0"/>
          </a:p>
        </p:txBody>
      </p:sp>
      <p:sp>
        <p:nvSpPr>
          <p:cNvPr id="7" name="Rectangle 6"/>
          <p:cNvSpPr/>
          <p:nvPr/>
        </p:nvSpPr>
        <p:spPr>
          <a:xfrm>
            <a:off x="762000" y="1219200"/>
            <a:ext cx="6553200" cy="8382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i="1" dirty="0" smtClean="0"/>
          </a:p>
          <a:p>
            <a:pPr algn="ctr"/>
            <a:r>
              <a:rPr lang="en-US" sz="2800" b="1" i="1" dirty="0" smtClean="0"/>
              <a:t>WHAT CAN I DO IF I HAVE DR ?</a:t>
            </a:r>
            <a:br>
              <a:rPr lang="en-US" sz="2800" b="1" i="1" dirty="0" smtClean="0"/>
            </a:br>
            <a:endParaRPr lang="en-US" sz="2800" b="1" i="1" dirty="0">
              <a:solidFill>
                <a:schemeClr val="bg1"/>
              </a:solidFill>
            </a:endParaRPr>
          </a:p>
        </p:txBody>
      </p:sp>
      <p:sp>
        <p:nvSpPr>
          <p:cNvPr id="10" name="Title 1"/>
          <p:cNvSpPr txBox="1">
            <a:spLocks/>
          </p:cNvSpPr>
          <p:nvPr/>
        </p:nvSpPr>
        <p:spPr>
          <a:xfrm>
            <a:off x="457200" y="320040"/>
            <a:ext cx="7239000" cy="670560"/>
          </a:xfrm>
          <a:prstGeom prst="rect">
            <a:avLst/>
          </a:prstGeom>
        </p:spPr>
        <p:txBody>
          <a:bodyPr vert="horz" lIns="45720" tIns="0" rIns="45720" bIns="0" anchor="b"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800" b="1" i="0" u="none" strike="noStrike" kern="1200" cap="all" spc="0" normalizeH="0" baseline="0" noProof="0" smtClean="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uLnTx/>
                <a:uFillTx/>
                <a:latin typeface="+mj-lt"/>
                <a:ea typeface="+mj-ea"/>
                <a:cs typeface="+mj-cs"/>
              </a:rPr>
              <a:t>PATIENT AWARENESS</a:t>
            </a:r>
            <a:endParaRPr kumimoji="0" lang="en-US" sz="3800" b="1" i="0" u="none" strike="noStrike" kern="1200" cap="all" spc="0" normalizeH="0" baseline="0" noProof="0"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Contd…</a:t>
            </a:r>
            <a:endParaRPr lang="en-US" dirty="0"/>
          </a:p>
        </p:txBody>
      </p:sp>
      <p:sp>
        <p:nvSpPr>
          <p:cNvPr id="3" name="Content Placeholder 2"/>
          <p:cNvSpPr>
            <a:spLocks noGrp="1"/>
          </p:cNvSpPr>
          <p:nvPr>
            <p:ph idx="1"/>
          </p:nvPr>
        </p:nvSpPr>
        <p:spPr>
          <a:xfrm>
            <a:off x="381000" y="1447800"/>
            <a:ext cx="7498080" cy="1600200"/>
          </a:xfrm>
        </p:spPr>
        <p:txBody>
          <a:bodyPr/>
          <a:lstStyle/>
          <a:p>
            <a:r>
              <a:rPr lang="en-US" dirty="0" smtClean="0"/>
              <a:t>Have an annual eye exam, and call your eye doctor between exams if you have any problems or questions</a:t>
            </a:r>
            <a:endParaRPr lang="en-US" dirty="0"/>
          </a:p>
        </p:txBody>
      </p:sp>
      <p:pic>
        <p:nvPicPr>
          <p:cNvPr id="1027" name="Picture 3"/>
          <p:cNvPicPr>
            <a:picLocks noChangeAspect="1" noChangeArrowheads="1"/>
          </p:cNvPicPr>
          <p:nvPr/>
        </p:nvPicPr>
        <p:blipFill>
          <a:blip r:embed="rId2"/>
          <a:srcRect/>
          <a:stretch>
            <a:fillRect/>
          </a:stretch>
        </p:blipFill>
        <p:spPr bwMode="auto">
          <a:xfrm>
            <a:off x="2286000" y="3352800"/>
            <a:ext cx="3914775" cy="2543175"/>
          </a:xfrm>
          <a:prstGeom prst="rect">
            <a:avLst/>
          </a:prstGeom>
          <a:noFill/>
          <a:ln w="9525">
            <a:noFill/>
            <a:miter lim="800000"/>
            <a:headEnd/>
            <a:tailEnd/>
          </a:ln>
          <a:effectLst/>
        </p:spPr>
      </p:pic>
      <p:sp>
        <p:nvSpPr>
          <p:cNvPr id="7" name="Rectangle 6"/>
          <p:cNvSpPr/>
          <p:nvPr/>
        </p:nvSpPr>
        <p:spPr>
          <a:xfrm>
            <a:off x="3810000" y="6400800"/>
            <a:ext cx="4419600" cy="400110"/>
          </a:xfrm>
          <a:prstGeom prst="rect">
            <a:avLst/>
          </a:prstGeom>
        </p:spPr>
        <p:txBody>
          <a:bodyPr wrap="square">
            <a:spAutoFit/>
          </a:bodyPr>
          <a:lstStyle/>
          <a:p>
            <a:r>
              <a:rPr lang="en-US" sz="1000" dirty="0" smtClean="0"/>
              <a:t>Adapted from:</a:t>
            </a:r>
          </a:p>
          <a:p>
            <a:r>
              <a:rPr lang="en-US" sz="1000" dirty="0" smtClean="0"/>
              <a:t>Nursing2007, July 2007  ,Volume 37 ,Number7 :Pages 51 - 51</a:t>
            </a:r>
            <a:endParaRPr lang="en-US" sz="1000"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Contd….</a:t>
            </a:r>
            <a:endParaRPr lang="en-US" dirty="0"/>
          </a:p>
        </p:txBody>
      </p:sp>
      <p:sp>
        <p:nvSpPr>
          <p:cNvPr id="3" name="Content Placeholder 2"/>
          <p:cNvSpPr>
            <a:spLocks noGrp="1"/>
          </p:cNvSpPr>
          <p:nvPr>
            <p:ph idx="1"/>
          </p:nvPr>
        </p:nvSpPr>
        <p:spPr>
          <a:xfrm>
            <a:off x="304800" y="1447800"/>
            <a:ext cx="7498080" cy="1143000"/>
          </a:xfrm>
        </p:spPr>
        <p:txBody>
          <a:bodyPr>
            <a:normAutofit fontScale="77500" lnSpcReduction="20000"/>
          </a:bodyPr>
          <a:lstStyle/>
          <a:p>
            <a:pPr>
              <a:lnSpc>
                <a:spcPct val="170000"/>
              </a:lnSpc>
            </a:pPr>
            <a:r>
              <a:rPr lang="en-US" dirty="0" smtClean="0"/>
              <a:t>Eat a healthful diet, watch your weight, and exercise according to your health care provider's recommendations</a:t>
            </a:r>
            <a:endParaRPr lang="en-US" dirty="0"/>
          </a:p>
        </p:txBody>
      </p:sp>
      <p:pic>
        <p:nvPicPr>
          <p:cNvPr id="2050" name="Picture 2" descr="http://sydfish.files.wordpress.com/2008/02/eatwellplatelarge_web.jpg"/>
          <p:cNvPicPr>
            <a:picLocks noChangeAspect="1" noChangeArrowheads="1"/>
          </p:cNvPicPr>
          <p:nvPr/>
        </p:nvPicPr>
        <p:blipFill>
          <a:blip r:embed="rId2"/>
          <a:srcRect/>
          <a:stretch>
            <a:fillRect/>
          </a:stretch>
        </p:blipFill>
        <p:spPr bwMode="auto">
          <a:xfrm>
            <a:off x="381000" y="2514600"/>
            <a:ext cx="3200400" cy="2133600"/>
          </a:xfrm>
          <a:prstGeom prst="rect">
            <a:avLst/>
          </a:prstGeom>
          <a:noFill/>
        </p:spPr>
      </p:pic>
      <p:pic>
        <p:nvPicPr>
          <p:cNvPr id="2052" name="Picture 4" descr="http://www.elements4health.com/images/stories/fitness_articles/senior-exercising.jpg"/>
          <p:cNvPicPr>
            <a:picLocks noChangeAspect="1" noChangeArrowheads="1"/>
          </p:cNvPicPr>
          <p:nvPr/>
        </p:nvPicPr>
        <p:blipFill>
          <a:blip r:embed="rId3"/>
          <a:srcRect/>
          <a:stretch>
            <a:fillRect/>
          </a:stretch>
        </p:blipFill>
        <p:spPr bwMode="auto">
          <a:xfrm>
            <a:off x="4572000" y="2514600"/>
            <a:ext cx="2857500" cy="2209800"/>
          </a:xfrm>
          <a:prstGeom prst="rect">
            <a:avLst/>
          </a:prstGeom>
          <a:noFill/>
        </p:spPr>
      </p:pic>
      <p:pic>
        <p:nvPicPr>
          <p:cNvPr id="2054" name="Picture 6" descr="http://agelessbodytimelessmom.files.wordpress.com/2008/08/j0422209.jpg"/>
          <p:cNvPicPr>
            <a:picLocks noChangeAspect="1" noChangeArrowheads="1"/>
          </p:cNvPicPr>
          <p:nvPr/>
        </p:nvPicPr>
        <p:blipFill>
          <a:blip r:embed="rId4" cstate="print"/>
          <a:srcRect/>
          <a:stretch>
            <a:fillRect/>
          </a:stretch>
        </p:blipFill>
        <p:spPr bwMode="auto">
          <a:xfrm>
            <a:off x="1447800" y="4800600"/>
            <a:ext cx="2057400" cy="1905000"/>
          </a:xfrm>
          <a:prstGeom prst="rect">
            <a:avLst/>
          </a:prstGeom>
          <a:noFill/>
        </p:spPr>
      </p:pic>
      <p:sp>
        <p:nvSpPr>
          <p:cNvPr id="8" name="Rectangle 7"/>
          <p:cNvSpPr/>
          <p:nvPr/>
        </p:nvSpPr>
        <p:spPr>
          <a:xfrm>
            <a:off x="3810000" y="6400800"/>
            <a:ext cx="4419600" cy="400110"/>
          </a:xfrm>
          <a:prstGeom prst="rect">
            <a:avLst/>
          </a:prstGeom>
        </p:spPr>
        <p:txBody>
          <a:bodyPr wrap="square">
            <a:spAutoFit/>
          </a:bodyPr>
          <a:lstStyle/>
          <a:p>
            <a:r>
              <a:rPr lang="en-US" sz="1000" dirty="0" smtClean="0"/>
              <a:t>Adapted from:</a:t>
            </a:r>
          </a:p>
          <a:p>
            <a:r>
              <a:rPr lang="en-US" sz="1000" dirty="0" smtClean="0"/>
              <a:t>Nursing2007, July 2007  ,Volume 37 ,Number7 :Pages 51 - 51</a:t>
            </a:r>
            <a:endParaRPr lang="en-US" sz="1000"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Contd….</a:t>
            </a:r>
            <a:endParaRPr lang="en-US" dirty="0"/>
          </a:p>
        </p:txBody>
      </p:sp>
      <p:sp>
        <p:nvSpPr>
          <p:cNvPr id="3" name="Content Placeholder 2"/>
          <p:cNvSpPr>
            <a:spLocks noGrp="1"/>
          </p:cNvSpPr>
          <p:nvPr>
            <p:ph idx="1"/>
          </p:nvPr>
        </p:nvSpPr>
        <p:spPr>
          <a:xfrm>
            <a:off x="381000" y="1600200"/>
            <a:ext cx="7498080" cy="1295400"/>
          </a:xfrm>
        </p:spPr>
        <p:txBody>
          <a:bodyPr/>
          <a:lstStyle/>
          <a:p>
            <a:pPr algn="ctr"/>
            <a:r>
              <a:rPr lang="en-US" dirty="0" smtClean="0"/>
              <a:t>Quit smoking</a:t>
            </a:r>
            <a:endParaRPr lang="en-US" dirty="0"/>
          </a:p>
        </p:txBody>
      </p:sp>
      <p:pic>
        <p:nvPicPr>
          <p:cNvPr id="28674" name="Picture 2" descr="http://www.freefoto.com/images/11/49/11_49_7---No-Smoking_web.jpg?&amp;k=No+Smoking"/>
          <p:cNvPicPr>
            <a:picLocks noChangeAspect="1" noChangeArrowheads="1"/>
          </p:cNvPicPr>
          <p:nvPr/>
        </p:nvPicPr>
        <p:blipFill>
          <a:blip r:embed="rId2"/>
          <a:srcRect/>
          <a:stretch>
            <a:fillRect/>
          </a:stretch>
        </p:blipFill>
        <p:spPr bwMode="auto">
          <a:xfrm>
            <a:off x="2514600" y="2743200"/>
            <a:ext cx="3505200" cy="2362200"/>
          </a:xfrm>
          <a:prstGeom prst="rect">
            <a:avLst/>
          </a:prstGeom>
          <a:noFill/>
        </p:spPr>
      </p:pic>
      <p:sp>
        <p:nvSpPr>
          <p:cNvPr id="6" name="Rectangle 5"/>
          <p:cNvSpPr/>
          <p:nvPr/>
        </p:nvSpPr>
        <p:spPr>
          <a:xfrm>
            <a:off x="3810000" y="6457890"/>
            <a:ext cx="4267200" cy="400110"/>
          </a:xfrm>
          <a:prstGeom prst="rect">
            <a:avLst/>
          </a:prstGeom>
        </p:spPr>
        <p:txBody>
          <a:bodyPr wrap="square">
            <a:spAutoFit/>
          </a:bodyPr>
          <a:lstStyle/>
          <a:p>
            <a:r>
              <a:rPr lang="en-US" sz="1000" dirty="0" smtClean="0"/>
              <a:t>Adapted from:</a:t>
            </a:r>
          </a:p>
          <a:p>
            <a:r>
              <a:rPr lang="en-US" sz="1000" dirty="0" smtClean="0"/>
              <a:t>Nursing2007, July 2007  ,Volume 37 ,Number7 :Pages 51 - 51</a:t>
            </a:r>
            <a:endParaRPr lang="en-US" sz="1000"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7315200" cy="1295400"/>
          </a:xfrm>
          <a:blipFill>
            <a:blip r:embed="rId2"/>
            <a:tile tx="0" ty="0" sx="100000" sy="100000" flip="none" algn="tl"/>
          </a:blipFill>
        </p:spPr>
        <p:txBody>
          <a:bodyPr>
            <a:noAutofit/>
          </a:bodyPr>
          <a:lstStyle/>
          <a:p>
            <a:pPr algn="ctr"/>
            <a:r>
              <a:rPr lang="en-US" sz="8800" i="1" dirty="0" smtClean="0">
                <a:solidFill>
                  <a:srgbClr val="C00000"/>
                </a:solidFill>
              </a:rPr>
              <a:t>THANK - YOU</a:t>
            </a:r>
            <a:endParaRPr lang="en-US" sz="8800" i="1" dirty="0">
              <a:solidFill>
                <a:srgbClr val="C00000"/>
              </a:solidFill>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1111</TotalTime>
  <Words>3285</Words>
  <Application>Microsoft Office PowerPoint</Application>
  <PresentationFormat>On-screen Show (4:3)</PresentationFormat>
  <Paragraphs>580</Paragraphs>
  <Slides>98</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98</vt:i4>
      </vt:variant>
    </vt:vector>
  </HeadingPairs>
  <TitlesOfParts>
    <vt:vector size="100" baseType="lpstr">
      <vt:lpstr>Opulent</vt:lpstr>
      <vt:lpstr>Package</vt:lpstr>
      <vt:lpstr>OCULAR DISEASES IN GERIATRIC PATIENTS</vt:lpstr>
      <vt:lpstr>Slide 2</vt:lpstr>
      <vt:lpstr>Slide 3</vt:lpstr>
      <vt:lpstr>Slide 4</vt:lpstr>
      <vt:lpstr>CATARACT</vt:lpstr>
      <vt:lpstr>Slide 6</vt:lpstr>
      <vt:lpstr>Slide 7</vt:lpstr>
      <vt:lpstr>RISK FACTORS</vt:lpstr>
      <vt:lpstr>symptoms</vt:lpstr>
      <vt:lpstr>DIAGNOSIS</vt:lpstr>
      <vt:lpstr>TREATMENT</vt:lpstr>
      <vt:lpstr>Slide 12</vt:lpstr>
      <vt:lpstr>Extracapsular SURGERY</vt:lpstr>
      <vt:lpstr>PHACOEMULSIFICATION</vt:lpstr>
      <vt:lpstr>PATIENT AWARENESS</vt:lpstr>
      <vt:lpstr>PATIENT AWARENESS</vt:lpstr>
      <vt:lpstr>PATIENT AWARENESS</vt:lpstr>
      <vt:lpstr>PATIENT AWARENESS</vt:lpstr>
      <vt:lpstr>PATIENT AWARENESS</vt:lpstr>
      <vt:lpstr>PATIENT AWARENESS</vt:lpstr>
      <vt:lpstr>PATIENT AWARENESS</vt:lpstr>
      <vt:lpstr>Slide 22</vt:lpstr>
      <vt:lpstr>Slide 23</vt:lpstr>
      <vt:lpstr>GLAUCOMA : INDIAN PREVALENCE </vt:lpstr>
      <vt:lpstr>GLAUCOMA: HOW THE DEFINITON IS EVOLVED OVER THE YEARS</vt:lpstr>
      <vt:lpstr>Slide 26</vt:lpstr>
      <vt:lpstr>GLAUCOMA SYMPTOMS </vt:lpstr>
      <vt:lpstr>GLAUCOMA : SYMPTOMS</vt:lpstr>
      <vt:lpstr>GLAUCOMA : RISK FACTORS</vt:lpstr>
      <vt:lpstr>Slide 30</vt:lpstr>
      <vt:lpstr> AQUEOUS HUMOR: TRABECULAR MESHWORK FLOW</vt:lpstr>
      <vt:lpstr>AQUEOUS HUMOR: UVEOSCLERAL OUTFLOW</vt:lpstr>
      <vt:lpstr>INTRAOCULAR PRESSURE </vt:lpstr>
      <vt:lpstr>OPTIC DISC/OPTIC CUP/OPTIC NERVE</vt:lpstr>
      <vt:lpstr>GLAUCOMA: PATHOPHYSIOLOGY</vt:lpstr>
      <vt:lpstr>GLAUCOMA: OPTIC NERVE DAMAGE</vt:lpstr>
      <vt:lpstr>How Glaucoma leads to RGC death</vt:lpstr>
      <vt:lpstr>GLAUCOMA : CLASSIFICATION</vt:lpstr>
      <vt:lpstr>Slide 39</vt:lpstr>
      <vt:lpstr>Slide 40</vt:lpstr>
      <vt:lpstr>Glaucoma : Diagnosis</vt:lpstr>
      <vt:lpstr>Glaucoma : Diagnosis</vt:lpstr>
      <vt:lpstr>Glaucoma : Diagnosis</vt:lpstr>
      <vt:lpstr>Slide 44</vt:lpstr>
      <vt:lpstr>Slide 45</vt:lpstr>
      <vt:lpstr>Slide 46</vt:lpstr>
      <vt:lpstr>Slide 47</vt:lpstr>
      <vt:lpstr>Slide 48</vt:lpstr>
      <vt:lpstr>Slide 49</vt:lpstr>
      <vt:lpstr>Slide 50</vt:lpstr>
      <vt:lpstr>Slide 51</vt:lpstr>
      <vt:lpstr>Age Related Macular Degeneration (ARMD)</vt:lpstr>
      <vt:lpstr>Slide 53</vt:lpstr>
      <vt:lpstr>Risk FACTORS</vt:lpstr>
      <vt:lpstr>forms of AMD</vt:lpstr>
      <vt:lpstr>Dry AMD</vt:lpstr>
      <vt:lpstr>Symptoms in Dry AMD</vt:lpstr>
      <vt:lpstr>What is drusen? </vt:lpstr>
      <vt:lpstr>Slide 59</vt:lpstr>
      <vt:lpstr>Wet AMD</vt:lpstr>
      <vt:lpstr>Symptoms in wet AMD</vt:lpstr>
      <vt:lpstr>DIAGNOSIS</vt:lpstr>
      <vt:lpstr>DIAGNOSIS</vt:lpstr>
      <vt:lpstr>MANAGEMENT</vt:lpstr>
      <vt:lpstr>MANAGEMENT</vt:lpstr>
      <vt:lpstr>PATIENT AWARENESS</vt:lpstr>
      <vt:lpstr>Will AMD affect my quality of life? </vt:lpstr>
      <vt:lpstr>Can my AMD be treated?</vt:lpstr>
      <vt:lpstr>Slide 69</vt:lpstr>
      <vt:lpstr>Visit eye doctor regularly</vt:lpstr>
      <vt:lpstr>Learn &amp; watch the signs &amp; symptoms of AMD</vt:lpstr>
      <vt:lpstr>Take care of yourself</vt:lpstr>
      <vt:lpstr>Slide 73</vt:lpstr>
      <vt:lpstr>Make things brighter</vt:lpstr>
      <vt:lpstr>Choose the right light</vt:lpstr>
      <vt:lpstr>Use Low - vision aids</vt:lpstr>
      <vt:lpstr>Eating habits</vt:lpstr>
      <vt:lpstr>Slide 78</vt:lpstr>
      <vt:lpstr>Slide 79</vt:lpstr>
      <vt:lpstr>Diabetic retinopathy (DR)</vt:lpstr>
      <vt:lpstr>Slide 81</vt:lpstr>
      <vt:lpstr>symptoms</vt:lpstr>
      <vt:lpstr>Slide 83</vt:lpstr>
      <vt:lpstr>RISK FACTORS</vt:lpstr>
      <vt:lpstr>STAGES OF DIABETIC RETINOPATHY</vt:lpstr>
      <vt:lpstr>Slide 86</vt:lpstr>
      <vt:lpstr>Slide 87</vt:lpstr>
      <vt:lpstr>Slide 88</vt:lpstr>
      <vt:lpstr>      DIAGNOSIS</vt:lpstr>
      <vt:lpstr>TREATMENT</vt:lpstr>
      <vt:lpstr>PATIENT AWARENESS</vt:lpstr>
      <vt:lpstr>PATIENT AWARENESS</vt:lpstr>
      <vt:lpstr>PATIENT AWARENESS</vt:lpstr>
      <vt:lpstr> </vt:lpstr>
      <vt:lpstr>Contd…</vt:lpstr>
      <vt:lpstr>Contd….</vt:lpstr>
      <vt:lpstr>Contd….</vt:lpstr>
      <vt:lpstr>THANK - YOU</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OCULAR DISEASES IN GERIATRIC PATIENTS</dc:title>
  <dc:creator>snehal_s</dc:creator>
  <cp:lastModifiedBy>snehal_s</cp:lastModifiedBy>
  <cp:revision>136</cp:revision>
  <dcterms:created xsi:type="dcterms:W3CDTF">2010-09-01T05:27:24Z</dcterms:created>
  <dcterms:modified xsi:type="dcterms:W3CDTF">2010-09-03T13:36:15Z</dcterms:modified>
</cp:coreProperties>
</file>