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Default Extension="tiff" ContentType="image/tiff"/>
  <Default Extension="xlsx" ContentType="application/vnd.openxmlformats-officedocument.spreadsheetml.sheet"/>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charts/chart1.xml" ContentType="application/vnd.openxmlformats-officedocument.drawingml.chart+xml"/>
  <Override PartName="/ppt/charts/chart2.xml" ContentType="application/vnd.openxmlformats-officedocument.drawingml.char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 id="287" r:id="rId3"/>
    <p:sldId id="257" r:id="rId4"/>
    <p:sldId id="259" r:id="rId5"/>
    <p:sldId id="260" r:id="rId6"/>
    <p:sldId id="262" r:id="rId7"/>
    <p:sldId id="269" r:id="rId8"/>
    <p:sldId id="271" r:id="rId9"/>
    <p:sldId id="270" r:id="rId10"/>
    <p:sldId id="272" r:id="rId11"/>
    <p:sldId id="263" r:id="rId12"/>
    <p:sldId id="299" r:id="rId13"/>
    <p:sldId id="300" r:id="rId14"/>
    <p:sldId id="302" r:id="rId15"/>
    <p:sldId id="303" r:id="rId16"/>
    <p:sldId id="304" r:id="rId17"/>
    <p:sldId id="294" r:id="rId18"/>
    <p:sldId id="293" r:id="rId19"/>
    <p:sldId id="306" r:id="rId20"/>
    <p:sldId id="295" r:id="rId21"/>
    <p:sldId id="305" r:id="rId22"/>
    <p:sldId id="285" r:id="rId23"/>
    <p:sldId id="301" r:id="rId24"/>
    <p:sldId id="296" r:id="rId25"/>
    <p:sldId id="273" r:id="rId2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4FD1FF"/>
    <a:srgbClr val="8FE2FF"/>
    <a:srgbClr val="8BCDFF"/>
    <a:srgbClr val="0CA410"/>
    <a:srgbClr val="FFCC99"/>
  </p:clrMru>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Office_Excel_Worksheet1.xlsx"/></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Office_Excel_Worksheet2.xlsx"/></Relationships>
</file>

<file path=ppt/charts/chart1.xml><?xml version="1.0" encoding="utf-8"?>
<c:chartSpace xmlns:c="http://schemas.openxmlformats.org/drawingml/2006/chart" xmlns:a="http://schemas.openxmlformats.org/drawingml/2006/main" xmlns:r="http://schemas.openxmlformats.org/officeDocument/2006/relationships">
  <c:date1904 val="1"/>
  <c:lang val="en-IN"/>
  <c:style val="42"/>
  <c:chart>
    <c:autoTitleDeleted val="1"/>
    <c:view3D>
      <c:rotX val="30"/>
      <c:perspective val="30"/>
    </c:view3D>
    <c:plotArea>
      <c:layout>
        <c:manualLayout>
          <c:layoutTarget val="inner"/>
          <c:xMode val="edge"/>
          <c:yMode val="edge"/>
          <c:x val="0"/>
          <c:y val="3.9735099337748346E-2"/>
          <c:w val="0.70384791484397868"/>
          <c:h val="0.96026490066225156"/>
        </c:manualLayout>
      </c:layout>
      <c:pie3DChart>
        <c:varyColors val="1"/>
        <c:ser>
          <c:idx val="0"/>
          <c:order val="0"/>
          <c:tx>
            <c:strRef>
              <c:f>Sheet1!$B$1</c:f>
              <c:strCache>
                <c:ptCount val="1"/>
                <c:pt idx="0">
                  <c:v>Column1</c:v>
                </c:pt>
              </c:strCache>
            </c:strRef>
          </c:tx>
          <c:dPt>
            <c:idx val="0"/>
            <c:spPr>
              <a:solidFill>
                <a:srgbClr val="92D050"/>
              </a:solidFill>
            </c:spPr>
          </c:dPt>
          <c:dPt>
            <c:idx val="1"/>
            <c:spPr>
              <a:solidFill>
                <a:schemeClr val="bg2">
                  <a:lumMod val="75000"/>
                </a:schemeClr>
              </a:solidFill>
            </c:spPr>
          </c:dPt>
          <c:dPt>
            <c:idx val="2"/>
            <c:spPr>
              <a:solidFill>
                <a:schemeClr val="accent5">
                  <a:lumMod val="75000"/>
                </a:schemeClr>
              </a:solidFill>
            </c:spPr>
          </c:dPt>
          <c:dPt>
            <c:idx val="3"/>
            <c:spPr>
              <a:solidFill>
                <a:srgbClr val="0070C0"/>
              </a:solidFill>
            </c:spPr>
          </c:dPt>
          <c:cat>
            <c:strRef>
              <c:f>Sheet1!$A$2:$A$5</c:f>
              <c:strCache>
                <c:ptCount val="4"/>
                <c:pt idx="0">
                  <c:v>Prostaglandin analogue (76.36%) </c:v>
                </c:pt>
                <c:pt idx="1">
                  <c:v>Beta blocker (16.36%)</c:v>
                </c:pt>
                <c:pt idx="2">
                  <c:v>alpha agonist (5.45%)</c:v>
                </c:pt>
                <c:pt idx="3">
                  <c:v>combination eyedrops (1.82%)</c:v>
                </c:pt>
              </c:strCache>
            </c:strRef>
          </c:cat>
          <c:val>
            <c:numRef>
              <c:f>Sheet1!$B$2:$B$5</c:f>
              <c:numCache>
                <c:formatCode>0.00%</c:formatCode>
                <c:ptCount val="4"/>
                <c:pt idx="0">
                  <c:v>0.76359999999999995</c:v>
                </c:pt>
                <c:pt idx="1">
                  <c:v>0.16360000000000019</c:v>
                </c:pt>
                <c:pt idx="2">
                  <c:v>5.450000000000009E-2</c:v>
                </c:pt>
                <c:pt idx="3">
                  <c:v>1.8200000000000029E-2</c:v>
                </c:pt>
              </c:numCache>
            </c:numRef>
          </c:val>
        </c:ser>
      </c:pie3DChart>
    </c:plotArea>
    <c:legend>
      <c:legendPos val="r"/>
      <c:layout>
        <c:manualLayout>
          <c:xMode val="edge"/>
          <c:yMode val="edge"/>
          <c:x val="0.71143977836103822"/>
          <c:y val="4.0844761954424685E-2"/>
          <c:w val="0.27744911052785082"/>
          <c:h val="0.9116879595348597"/>
        </c:manualLayout>
      </c:layout>
    </c:legend>
    <c:plotVisOnly val="1"/>
  </c:chart>
  <c:txPr>
    <a:bodyPr/>
    <a:lstStyle/>
    <a:p>
      <a:pPr>
        <a:defRPr sz="1800"/>
      </a:pPr>
      <a:endParaRPr lang="en-US"/>
    </a:p>
  </c:txPr>
  <c:externalData r:id="rId1"/>
</c:chartSpace>
</file>

<file path=ppt/charts/chart2.xml><?xml version="1.0" encoding="utf-8"?>
<c:chartSpace xmlns:c="http://schemas.openxmlformats.org/drawingml/2006/chart" xmlns:a="http://schemas.openxmlformats.org/drawingml/2006/main" xmlns:r="http://schemas.openxmlformats.org/officeDocument/2006/relationships">
  <c:date1904 val="1"/>
  <c:lang val="en-IN"/>
  <c:chart>
    <c:autoTitleDeleted val="1"/>
    <c:plotArea>
      <c:layout/>
      <c:barChart>
        <c:barDir val="col"/>
        <c:grouping val="clustered"/>
        <c:ser>
          <c:idx val="0"/>
          <c:order val="0"/>
          <c:tx>
            <c:strRef>
              <c:f>Sheet1!$B$1</c:f>
              <c:strCache>
                <c:ptCount val="1"/>
                <c:pt idx="0">
                  <c:v>Column1</c:v>
                </c:pt>
              </c:strCache>
            </c:strRef>
          </c:tx>
          <c:dPt>
            <c:idx val="0"/>
            <c:spPr>
              <a:solidFill>
                <a:srgbClr val="00B050"/>
              </a:solidFill>
            </c:spPr>
          </c:dPt>
          <c:dPt>
            <c:idx val="1"/>
            <c:spPr>
              <a:solidFill>
                <a:srgbClr val="FFC000"/>
              </a:solidFill>
            </c:spPr>
          </c:dPt>
          <c:dPt>
            <c:idx val="2"/>
            <c:spPr>
              <a:solidFill>
                <a:srgbClr val="00B0F0"/>
              </a:solidFill>
            </c:spPr>
          </c:dPt>
          <c:dPt>
            <c:idx val="3"/>
            <c:spPr>
              <a:solidFill>
                <a:schemeClr val="accent5">
                  <a:lumMod val="75000"/>
                </a:schemeClr>
              </a:solidFill>
            </c:spPr>
          </c:dPt>
          <c:dPt>
            <c:idx val="4"/>
            <c:spPr>
              <a:solidFill>
                <a:schemeClr val="accent4">
                  <a:lumMod val="75000"/>
                </a:schemeClr>
              </a:solidFill>
            </c:spPr>
          </c:dPt>
          <c:dLbls>
            <c:numFmt formatCode="General\%" sourceLinked="0"/>
            <c:showVal val="1"/>
          </c:dLbls>
          <c:cat>
            <c:strRef>
              <c:f>Sheet1!$A$2:$A$7</c:f>
              <c:strCache>
                <c:ptCount val="6"/>
                <c:pt idx="0">
                  <c:v>Bimatoprost</c:v>
                </c:pt>
                <c:pt idx="1">
                  <c:v>Latanoprost</c:v>
                </c:pt>
                <c:pt idx="2">
                  <c:v>Travoprost</c:v>
                </c:pt>
                <c:pt idx="3">
                  <c:v>Timolol</c:v>
                </c:pt>
                <c:pt idx="4">
                  <c:v>Dorzolamide</c:v>
                </c:pt>
                <c:pt idx="5">
                  <c:v>Brimonidine</c:v>
                </c:pt>
              </c:strCache>
            </c:strRef>
          </c:cat>
          <c:val>
            <c:numRef>
              <c:f>Sheet1!$B$2:$B$7</c:f>
              <c:numCache>
                <c:formatCode>General</c:formatCode>
                <c:ptCount val="6"/>
                <c:pt idx="0">
                  <c:v>33</c:v>
                </c:pt>
                <c:pt idx="1">
                  <c:v>31</c:v>
                </c:pt>
                <c:pt idx="2">
                  <c:v>31</c:v>
                </c:pt>
                <c:pt idx="3">
                  <c:v>27</c:v>
                </c:pt>
                <c:pt idx="4">
                  <c:v>22</c:v>
                </c:pt>
                <c:pt idx="5">
                  <c:v>25</c:v>
                </c:pt>
              </c:numCache>
            </c:numRef>
          </c:val>
        </c:ser>
        <c:axId val="150136704"/>
        <c:axId val="150138240"/>
      </c:barChart>
      <c:catAx>
        <c:axId val="150136704"/>
        <c:scaling>
          <c:orientation val="minMax"/>
        </c:scaling>
        <c:axPos val="b"/>
        <c:tickLblPos val="nextTo"/>
        <c:txPr>
          <a:bodyPr/>
          <a:lstStyle/>
          <a:p>
            <a:pPr>
              <a:defRPr sz="1400"/>
            </a:pPr>
            <a:endParaRPr lang="en-US"/>
          </a:p>
        </c:txPr>
        <c:crossAx val="150138240"/>
        <c:crosses val="autoZero"/>
        <c:auto val="1"/>
        <c:lblAlgn val="ctr"/>
        <c:lblOffset val="100"/>
      </c:catAx>
      <c:valAx>
        <c:axId val="150138240"/>
        <c:scaling>
          <c:orientation val="minMax"/>
        </c:scaling>
        <c:axPos val="l"/>
        <c:title>
          <c:tx>
            <c:rich>
              <a:bodyPr rot="-5400000" vert="horz"/>
              <a:lstStyle/>
              <a:p>
                <a:pPr>
                  <a:defRPr/>
                </a:pPr>
                <a:r>
                  <a:rPr lang="en-US" sz="1500" b="1" dirty="0" smtClean="0"/>
                  <a:t>IOP reduction in %</a:t>
                </a:r>
                <a:endParaRPr lang="en-US" sz="1500" b="1" dirty="0"/>
              </a:p>
            </c:rich>
          </c:tx>
          <c:layout/>
        </c:title>
        <c:numFmt formatCode="General" sourceLinked="1"/>
        <c:tickLblPos val="nextTo"/>
        <c:txPr>
          <a:bodyPr/>
          <a:lstStyle/>
          <a:p>
            <a:pPr>
              <a:defRPr sz="1500"/>
            </a:pPr>
            <a:endParaRPr lang="en-US"/>
          </a:p>
        </c:txPr>
        <c:crossAx val="150136704"/>
        <c:crosses val="autoZero"/>
        <c:crossBetween val="between"/>
      </c:valAx>
    </c:plotArea>
    <c:plotVisOnly val="1"/>
  </c:chart>
  <c:txPr>
    <a:bodyPr/>
    <a:lstStyle/>
    <a:p>
      <a:pPr>
        <a:defRPr sz="1600">
          <a:latin typeface="Arial" pitchFamily="34" charset="0"/>
          <a:cs typeface="Arial" pitchFamily="34" charset="0"/>
        </a:defRPr>
      </a:pPr>
      <a:endParaRPr lang="en-US"/>
    </a:p>
  </c:txPr>
  <c:externalData r:id="rId1"/>
</c:chartSpace>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1219200" y="3886200"/>
            <a:ext cx="6858000" cy="990600"/>
          </a:xfrm>
        </p:spPr>
        <p:txBody>
          <a:bodyPr anchor="t" anchorCtr="0"/>
          <a:lstStyle>
            <a:lvl1pPr algn="r">
              <a:defRPr sz="3200">
                <a:solidFill>
                  <a:schemeClr val="tx1"/>
                </a:solidFill>
              </a:defRPr>
            </a:lvl1pPr>
          </a:lstStyle>
          <a:p>
            <a:r>
              <a:rPr kumimoji="0" lang="en-US" smtClean="0"/>
              <a:t>Click to edit Master title style</a:t>
            </a:r>
            <a:endParaRPr kumimoji="0" lang="en-US"/>
          </a:p>
        </p:txBody>
      </p:sp>
      <p:sp>
        <p:nvSpPr>
          <p:cNvPr id="9" name="Subtitle 8"/>
          <p:cNvSpPr>
            <a:spLocks noGrp="1"/>
          </p:cNvSpPr>
          <p:nvPr>
            <p:ph type="subTitle" idx="1"/>
          </p:nvPr>
        </p:nvSpPr>
        <p:spPr>
          <a:xfrm>
            <a:off x="1219200" y="5124450"/>
            <a:ext cx="6858000" cy="533400"/>
          </a:xfrm>
        </p:spPr>
        <p:txBody>
          <a:bodyPr/>
          <a:lstStyle>
            <a:lvl1pPr marL="0" indent="0" algn="r">
              <a:buNone/>
              <a:defRPr sz="2000">
                <a:solidFill>
                  <a:schemeClr val="tx2"/>
                </a:solidFill>
                <a:latin typeface="+mj-lt"/>
                <a:ea typeface="+mj-ea"/>
                <a:cs typeface="+mj-cs"/>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a:xfrm>
            <a:off x="6400800" y="6355080"/>
            <a:ext cx="2286000" cy="365760"/>
          </a:xfrm>
        </p:spPr>
        <p:txBody>
          <a:bodyPr/>
          <a:lstStyle>
            <a:lvl1pPr>
              <a:defRPr sz="1400"/>
            </a:lvl1pPr>
          </a:lstStyle>
          <a:p>
            <a:fld id="{1D8BD707-D9CF-40AE-B4C6-C98DA3205C09}" type="datetimeFigureOut">
              <a:rPr lang="en-US" smtClean="0"/>
              <a:pPr/>
              <a:t>8/24/2012</a:t>
            </a:fld>
            <a:endParaRPr lang="en-US"/>
          </a:p>
        </p:txBody>
      </p:sp>
      <p:sp>
        <p:nvSpPr>
          <p:cNvPr id="17" name="Footer Placeholder 16"/>
          <p:cNvSpPr>
            <a:spLocks noGrp="1"/>
          </p:cNvSpPr>
          <p:nvPr>
            <p:ph type="ftr" sz="quarter" idx="11"/>
          </p:nvPr>
        </p:nvSpPr>
        <p:spPr>
          <a:xfrm>
            <a:off x="2898648" y="6355080"/>
            <a:ext cx="3474720" cy="365760"/>
          </a:xfrm>
        </p:spPr>
        <p:txBody>
          <a:bodyPr/>
          <a:lstStyle/>
          <a:p>
            <a:endParaRPr lang="en-US"/>
          </a:p>
        </p:txBody>
      </p:sp>
      <p:sp>
        <p:nvSpPr>
          <p:cNvPr id="29" name="Slide Number Placeholder 28"/>
          <p:cNvSpPr>
            <a:spLocks noGrp="1"/>
          </p:cNvSpPr>
          <p:nvPr>
            <p:ph type="sldNum" sz="quarter" idx="12"/>
          </p:nvPr>
        </p:nvSpPr>
        <p:spPr>
          <a:xfrm>
            <a:off x="1216152" y="6355080"/>
            <a:ext cx="1219200" cy="365760"/>
          </a:xfrm>
        </p:spPr>
        <p:txBody>
          <a:bodyPr/>
          <a:lstStyle/>
          <a:p>
            <a:fld id="{B6F15528-21DE-4FAA-801E-634DDDAF4B2B}" type="slidenum">
              <a:rPr lang="en-US" smtClean="0"/>
              <a:pPr/>
              <a:t>‹#›</a:t>
            </a:fld>
            <a:endParaRPr lang="en-US"/>
          </a:p>
        </p:txBody>
      </p:sp>
      <p:sp>
        <p:nvSpPr>
          <p:cNvPr id="21" name="Rectangle 20"/>
          <p:cNvSpPr/>
          <p:nvPr/>
        </p:nvSpPr>
        <p:spPr>
          <a:xfrm>
            <a:off x="904875" y="3648075"/>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3" name="Rectangle 32"/>
          <p:cNvSpPr/>
          <p:nvPr/>
        </p:nvSpPr>
        <p:spPr>
          <a:xfrm>
            <a:off x="914400" y="5048250"/>
            <a:ext cx="7315200" cy="685800"/>
          </a:xfrm>
          <a:prstGeom prst="rect">
            <a:avLst/>
          </a:prstGeom>
          <a:noFill/>
          <a:ln w="6350" cap="rnd" cmpd="sng" algn="ctr">
            <a:solidFill>
              <a:schemeClr val="accent2"/>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2" name="Rectangle 21"/>
          <p:cNvSpPr/>
          <p:nvPr/>
        </p:nvSpPr>
        <p:spPr>
          <a:xfrm>
            <a:off x="904875" y="3648075"/>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Rectangle 31"/>
          <p:cNvSpPr/>
          <p:nvPr/>
        </p:nvSpPr>
        <p:spPr>
          <a:xfrm>
            <a:off x="914400" y="5048250"/>
            <a:ext cx="228600" cy="685800"/>
          </a:xfrm>
          <a:prstGeom prst="rect">
            <a:avLst/>
          </a:prstGeom>
          <a:solidFill>
            <a:schemeClr val="accent2"/>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8/24/2012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8/24/2012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
        <p:nvSpPr>
          <p:cNvPr id="7" name="Straight Connector 6"/>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8" name="Isosceles Triangle 7"/>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Straight Connector 8"/>
          <p:cNvSpPr>
            <a:spLocks noChangeShapeType="1"/>
          </p:cNvSpPr>
          <p:nvPr/>
        </p:nvSpPr>
        <p:spPr bwMode="auto">
          <a:xfrm rot="5400000">
            <a:off x="3629607" y="3201952"/>
            <a:ext cx="585216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8/24/2012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
        <p:nvSpPr>
          <p:cNvPr id="8" name="Content Placeholder 7"/>
          <p:cNvSpPr>
            <a:spLocks noGrp="1"/>
          </p:cNvSpPr>
          <p:nvPr>
            <p:ph sz="quarter" idx="1"/>
          </p:nvPr>
        </p:nvSpPr>
        <p:spPr>
          <a:xfrm>
            <a:off x="457200" y="1219200"/>
            <a:ext cx="8229600" cy="493776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19200" y="2971800"/>
            <a:ext cx="6858000" cy="1066800"/>
          </a:xfrm>
        </p:spPr>
        <p:txBody>
          <a:bodyPr anchor="t" anchorCtr="0"/>
          <a:lstStyle>
            <a:lvl1pPr algn="r">
              <a:buNone/>
              <a:defRPr sz="3200" b="0" cap="none"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295400" y="4267200"/>
            <a:ext cx="6781800" cy="1143000"/>
          </a:xfrm>
        </p:spPr>
        <p:txBody>
          <a:bodyPr anchor="t" anchorCtr="0"/>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a:xfrm>
            <a:off x="6400800" y="6355080"/>
            <a:ext cx="2286000" cy="365760"/>
          </a:xfrm>
        </p:spPr>
        <p:txBody>
          <a:bodyPr/>
          <a:lstStyle/>
          <a:p>
            <a:fld id="{1D8BD707-D9CF-40AE-B4C6-C98DA3205C09}" type="datetimeFigureOut">
              <a:rPr lang="en-US" smtClean="0"/>
              <a:pPr/>
              <a:t>8/24/2012</a:t>
            </a:fld>
            <a:endParaRPr lang="en-US"/>
          </a:p>
        </p:txBody>
      </p:sp>
      <p:sp>
        <p:nvSpPr>
          <p:cNvPr id="5" name="Footer Placeholder 4"/>
          <p:cNvSpPr>
            <a:spLocks noGrp="1"/>
          </p:cNvSpPr>
          <p:nvPr>
            <p:ph type="ftr" sz="quarter" idx="11"/>
          </p:nvPr>
        </p:nvSpPr>
        <p:spPr>
          <a:xfrm>
            <a:off x="2898648" y="6355080"/>
            <a:ext cx="3474720" cy="365760"/>
          </a:xfrm>
        </p:spPr>
        <p:txBody>
          <a:bodyPr/>
          <a:lstStyle/>
          <a:p>
            <a:endParaRPr lang="en-US"/>
          </a:p>
        </p:txBody>
      </p:sp>
      <p:sp>
        <p:nvSpPr>
          <p:cNvPr id="6" name="Slide Number Placeholder 5"/>
          <p:cNvSpPr>
            <a:spLocks noGrp="1"/>
          </p:cNvSpPr>
          <p:nvPr>
            <p:ph type="sldNum" sz="quarter" idx="12"/>
          </p:nvPr>
        </p:nvSpPr>
        <p:spPr>
          <a:xfrm>
            <a:off x="1069848" y="6355080"/>
            <a:ext cx="1520952" cy="365760"/>
          </a:xfrm>
        </p:spPr>
        <p:txBody>
          <a:bodyPr/>
          <a:lstStyle/>
          <a:p>
            <a:fld id="{B6F15528-21DE-4FAA-801E-634DDDAF4B2B}" type="slidenum">
              <a:rPr lang="en-US" smtClean="0"/>
              <a:pPr/>
              <a:t>‹#›</a:t>
            </a:fld>
            <a:endParaRPr lang="en-US"/>
          </a:p>
        </p:txBody>
      </p:sp>
      <p:sp>
        <p:nvSpPr>
          <p:cNvPr id="7" name="Rectangle 6"/>
          <p:cNvSpPr/>
          <p:nvPr/>
        </p:nvSpPr>
        <p:spPr>
          <a:xfrm>
            <a:off x="914400" y="2819400"/>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914400" y="2819400"/>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8/24/2012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9" name="Content Placeholder 8"/>
          <p:cNvSpPr>
            <a:spLocks noGrp="1"/>
          </p:cNvSpPr>
          <p:nvPr>
            <p:ph sz="quarter" idx="1"/>
          </p:nvPr>
        </p:nvSpPr>
        <p:spPr>
          <a:xfrm>
            <a:off x="457200" y="1219200"/>
            <a:ext cx="4041648" cy="493776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632198" y="1216152"/>
            <a:ext cx="4041648" cy="493776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285875"/>
            <a:ext cx="4040188" cy="685800"/>
          </a:xfrm>
          <a:noFill/>
          <a:ln>
            <a:noFill/>
          </a:ln>
        </p:spPr>
        <p:txBody>
          <a:bodyPr lIns="91440" anchor="b" anchorCtr="0">
            <a:noAutofit/>
          </a:bodyPr>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8200" y="1295400"/>
            <a:ext cx="4041775" cy="685800"/>
          </a:xfrm>
          <a:noFill/>
          <a:ln>
            <a:noFill/>
          </a:ln>
        </p:spPr>
        <p:txBody>
          <a:bodyPr lIns="91440" anchor="b" anchorCtr="0"/>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1D8BD707-D9CF-40AE-B4C6-C98DA3205C09}" type="datetimeFigureOut">
              <a:rPr lang="en-US" smtClean="0"/>
              <a:pPr/>
              <a:t>8/24/2012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
        <p:nvSpPr>
          <p:cNvPr id="11" name="Content Placeholder 10"/>
          <p:cNvSpPr>
            <a:spLocks noGrp="1"/>
          </p:cNvSpPr>
          <p:nvPr>
            <p:ph sz="quarter" idx="2"/>
          </p:nvPr>
        </p:nvSpPr>
        <p:spPr>
          <a:xfrm>
            <a:off x="457200" y="2133600"/>
            <a:ext cx="4038600" cy="40386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648200" y="2133600"/>
            <a:ext cx="4038600" cy="40386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1D8BD707-D9CF-40AE-B4C6-C98DA3205C09}" type="datetimeFigureOut">
              <a:rPr lang="en-US" smtClean="0"/>
              <a:pPr/>
              <a:t>8/24/2012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
        <p:nvSpPr>
          <p:cNvPr id="6" name="Isosceles Triangle 5"/>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8/24/2012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
        <p:nvSpPr>
          <p:cNvPr id="5" name="Straight Connector 4"/>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6" name="Isosceles Triangle 5"/>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24600" y="304800"/>
            <a:ext cx="2514600" cy="838200"/>
          </a:xfrm>
        </p:spPr>
        <p:txBody>
          <a:bodyPr anchor="b" anchorCtr="0">
            <a:noAutofit/>
          </a:bodyPr>
          <a:lstStyle>
            <a:lvl1pPr algn="l">
              <a:buNone/>
              <a:defRPr sz="2000" b="1">
                <a:solidFill>
                  <a:schemeClr val="tx2"/>
                </a:solidFill>
                <a:latin typeface="+mn-lt"/>
                <a:ea typeface="+mn-ea"/>
                <a:cs typeface="+mn-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324600" y="1219200"/>
            <a:ext cx="2514600" cy="4843463"/>
          </a:xfrm>
        </p:spPr>
        <p:txBody>
          <a:bodyPr/>
          <a:lstStyle>
            <a:lvl1pPr marL="0" indent="0">
              <a:lnSpc>
                <a:spcPts val="22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8/24/2012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8" name="Straight Connector 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Straight Connector 9"/>
          <p:cNvSpPr>
            <a:spLocks noChangeShapeType="1"/>
          </p:cNvSpPr>
          <p:nvPr/>
        </p:nvSpPr>
        <p:spPr bwMode="auto">
          <a:xfrm rot="5400000">
            <a:off x="3160645" y="3324225"/>
            <a:ext cx="603504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dirty="0"/>
          </a:p>
        </p:txBody>
      </p:sp>
      <p:sp>
        <p:nvSpPr>
          <p:cNvPr id="9" name="Isosceles Triangle 8"/>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Content Placeholder 11"/>
          <p:cNvSpPr>
            <a:spLocks noGrp="1"/>
          </p:cNvSpPr>
          <p:nvPr>
            <p:ph sz="quarter" idx="1"/>
          </p:nvPr>
        </p:nvSpPr>
        <p:spPr>
          <a:xfrm>
            <a:off x="304800" y="304800"/>
            <a:ext cx="5715000" cy="5715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500856"/>
            <a:ext cx="8229600" cy="674688"/>
          </a:xfrm>
          <a:ln>
            <a:solidFill>
              <a:schemeClr val="accent1"/>
            </a:solidFill>
          </a:ln>
        </p:spPr>
        <p:txBody>
          <a:bodyPr lIns="274320" anchor="ctr"/>
          <a:lstStyle>
            <a:lvl1pPr algn="r">
              <a:buNone/>
              <a:defRPr sz="2000" b="0">
                <a:solidFill>
                  <a:schemeClr val="tx1"/>
                </a:solidFill>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457200" y="1905000"/>
            <a:ext cx="8229600" cy="4270248"/>
          </a:xfrm>
          <a:solidFill>
            <a:schemeClr val="tx1">
              <a:shade val="50000"/>
            </a:schemeClr>
          </a:solidFill>
          <a:ln>
            <a:noFill/>
          </a:ln>
          <a:effectLst/>
        </p:spPr>
        <p:txBody>
          <a:bodyPr/>
          <a:lstStyle>
            <a:lvl1pPr marL="0" indent="0">
              <a:spcBef>
                <a:spcPts val="600"/>
              </a:spcBef>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457200" y="1219200"/>
            <a:ext cx="8229600" cy="533400"/>
          </a:xfrm>
        </p:spPr>
        <p:txBody>
          <a:bodyPr anchor="ctr" anchorCtr="0"/>
          <a:lstStyle>
            <a:lvl1pPr marL="0" indent="0" algn="l">
              <a:buFontTx/>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8/24/2012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8" name="Straight Connector 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9" name="Isosceles Triangle 8"/>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457200" y="500856"/>
            <a:ext cx="182880" cy="68580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152400"/>
            <a:ext cx="8229600" cy="990600"/>
          </a:xfrm>
          <a:prstGeom prst="rect">
            <a:avLst/>
          </a:prstGeom>
        </p:spPr>
        <p:txBody>
          <a:bodyPr vert="horz" anchor="b" anchorCtr="0">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219200"/>
            <a:ext cx="8229600" cy="4910328"/>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400800" y="6356350"/>
            <a:ext cx="2289048" cy="365760"/>
          </a:xfrm>
          <a:prstGeom prst="rect">
            <a:avLst/>
          </a:prstGeom>
        </p:spPr>
        <p:txBody>
          <a:bodyPr vert="horz"/>
          <a:lstStyle>
            <a:lvl1pPr algn="l" eaLnBrk="1" latinLnBrk="0" hangingPunct="1">
              <a:defRPr kumimoji="0" sz="1400">
                <a:solidFill>
                  <a:schemeClr val="tx2"/>
                </a:solidFill>
              </a:defRPr>
            </a:lvl1pPr>
          </a:lstStyle>
          <a:p>
            <a:fld id="{1D8BD707-D9CF-40AE-B4C6-C98DA3205C09}" type="datetimeFigureOut">
              <a:rPr lang="en-US" smtClean="0"/>
              <a:pPr/>
              <a:t>8/24/2012</a:t>
            </a:fld>
            <a:endParaRPr lang="en-US"/>
          </a:p>
        </p:txBody>
      </p:sp>
      <p:sp>
        <p:nvSpPr>
          <p:cNvPr id="3" name="Footer Placeholder 2"/>
          <p:cNvSpPr>
            <a:spLocks noGrp="1"/>
          </p:cNvSpPr>
          <p:nvPr>
            <p:ph type="ftr" sz="quarter" idx="3"/>
          </p:nvPr>
        </p:nvSpPr>
        <p:spPr>
          <a:xfrm>
            <a:off x="2898648" y="6356350"/>
            <a:ext cx="3505200" cy="365760"/>
          </a:xfrm>
          <a:prstGeom prst="rect">
            <a:avLst/>
          </a:prstGeom>
        </p:spPr>
        <p:txBody>
          <a:bodyPr vert="horz"/>
          <a:lstStyle>
            <a:lvl1pPr algn="r" eaLnBrk="1" latinLnBrk="0" hangingPunct="1">
              <a:defRPr kumimoji="0" sz="1400">
                <a:solidFill>
                  <a:schemeClr val="tx2"/>
                </a:solidFill>
              </a:defRPr>
            </a:lvl1pPr>
          </a:lstStyle>
          <a:p>
            <a:endParaRPr lang="en-US"/>
          </a:p>
        </p:txBody>
      </p:sp>
      <p:sp>
        <p:nvSpPr>
          <p:cNvPr id="23" name="Slide Number Placeholder 22"/>
          <p:cNvSpPr>
            <a:spLocks noGrp="1"/>
          </p:cNvSpPr>
          <p:nvPr>
            <p:ph type="sldNum" sz="quarter" idx="4"/>
          </p:nvPr>
        </p:nvSpPr>
        <p:spPr>
          <a:xfrm>
            <a:off x="612648" y="6356350"/>
            <a:ext cx="1981200" cy="365760"/>
          </a:xfrm>
          <a:prstGeom prst="rect">
            <a:avLst/>
          </a:prstGeom>
        </p:spPr>
        <p:txBody>
          <a:bodyPr vert="horz"/>
          <a:lstStyle>
            <a:lvl1pPr algn="l" eaLnBrk="1" latinLnBrk="0" hangingPunct="1">
              <a:defRPr kumimoji="0" sz="1400">
                <a:solidFill>
                  <a:schemeClr val="tx2"/>
                </a:solidFill>
              </a:defRPr>
            </a:lvl1pPr>
          </a:lstStyle>
          <a:p>
            <a:fld id="{B6F15528-21DE-4FAA-801E-634DDDAF4B2B}" type="slidenum">
              <a:rPr lang="en-US" smtClean="0"/>
              <a:pPr/>
              <a:t>‹#›</a:t>
            </a:fld>
            <a:endParaRPr lang="en-US"/>
          </a:p>
        </p:txBody>
      </p:sp>
      <p:sp>
        <p:nvSpPr>
          <p:cNvPr id="28" name="Straight Connector 2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29" name="Straight Connector 28"/>
          <p:cNvSpPr>
            <a:spLocks noChangeShapeType="1"/>
          </p:cNvSpPr>
          <p:nvPr/>
        </p:nvSpPr>
        <p:spPr bwMode="auto">
          <a:xfrm>
            <a:off x="457200" y="1143000"/>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Isosceles Triangle 9"/>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0" eaLnBrk="1" latinLnBrk="0" hangingPunct="1">
        <a:spcBef>
          <a:spcPct val="0"/>
        </a:spcBef>
        <a:buNone/>
        <a:defRPr kumimoji="0" sz="3200" kern="120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6000"/>
        <a:buFont typeface="Wingdings 3"/>
        <a:buChar char=""/>
        <a:defRPr kumimoji="0" sz="2600" kern="1200">
          <a:solidFill>
            <a:schemeClr val="tx1"/>
          </a:solidFill>
          <a:latin typeface="+mn-lt"/>
          <a:ea typeface="+mn-ea"/>
          <a:cs typeface="+mn-cs"/>
        </a:defRPr>
      </a:lvl1pPr>
      <a:lvl2pPr marL="548640" indent="-274320" algn="l" rtl="0" eaLnBrk="1" latinLnBrk="0" hangingPunct="1">
        <a:spcBef>
          <a:spcPts val="500"/>
        </a:spcBef>
        <a:buClr>
          <a:schemeClr val="accent2"/>
        </a:buClr>
        <a:buSzPct val="76000"/>
        <a:buFont typeface="Wingdings 3"/>
        <a:buChar char=""/>
        <a:defRPr kumimoji="0" sz="2300" kern="1200">
          <a:solidFill>
            <a:schemeClr val="tx2"/>
          </a:solidFill>
          <a:latin typeface="+mn-lt"/>
          <a:ea typeface="+mn-ea"/>
          <a:cs typeface="+mn-cs"/>
        </a:defRPr>
      </a:lvl2pPr>
      <a:lvl3pPr marL="822960" indent="-228600" algn="l" rtl="0" eaLnBrk="1" latinLnBrk="0" hangingPunct="1">
        <a:spcBef>
          <a:spcPts val="500"/>
        </a:spcBef>
        <a:buClr>
          <a:schemeClr val="bg1">
            <a:shade val="50000"/>
          </a:schemeClr>
        </a:buClr>
        <a:buSzPct val="76000"/>
        <a:buFont typeface="Wingdings 3"/>
        <a:buChar char=""/>
        <a:defRPr kumimoji="0" sz="2000" kern="1200">
          <a:solidFill>
            <a:schemeClr val="tx1"/>
          </a:solidFill>
          <a:latin typeface="+mn-lt"/>
          <a:ea typeface="+mn-ea"/>
          <a:cs typeface="+mn-cs"/>
        </a:defRPr>
      </a:lvl3pPr>
      <a:lvl4pPr marL="1097280" indent="-228600" algn="l" rtl="0" eaLnBrk="1" latinLnBrk="0" hangingPunct="1">
        <a:spcBef>
          <a:spcPts val="400"/>
        </a:spcBef>
        <a:buClr>
          <a:schemeClr val="accent2">
            <a:shade val="75000"/>
          </a:schemeClr>
        </a:buClr>
        <a:buSzPct val="70000"/>
        <a:buFont typeface="Wingdings"/>
        <a:buChar char=""/>
        <a:defRPr kumimoji="0" sz="1800" kern="1200">
          <a:solidFill>
            <a:schemeClr val="tx1"/>
          </a:solidFill>
          <a:latin typeface="+mn-lt"/>
          <a:ea typeface="+mn-ea"/>
          <a:cs typeface="+mn-cs"/>
        </a:defRPr>
      </a:lvl4pPr>
      <a:lvl5pPr marL="1371600" indent="-228600" algn="l" rtl="0" eaLnBrk="1" latinLnBrk="0" hangingPunct="1">
        <a:spcBef>
          <a:spcPts val="300"/>
        </a:spcBef>
        <a:buClr>
          <a:schemeClr val="accent2"/>
        </a:buClr>
        <a:buSzPct val="70000"/>
        <a:buFont typeface="Wingdings"/>
        <a:buChar char=""/>
        <a:defRPr kumimoji="0" sz="1600" kern="1200">
          <a:solidFill>
            <a:schemeClr val="tx1"/>
          </a:solidFill>
          <a:latin typeface="+mn-lt"/>
          <a:ea typeface="+mn-ea"/>
          <a:cs typeface="+mn-cs"/>
        </a:defRPr>
      </a:lvl5pPr>
      <a:lvl6pPr marL="1645920" indent="-182880" algn="l" rtl="0" eaLnBrk="1" latinLnBrk="0" hangingPunct="1">
        <a:spcBef>
          <a:spcPts val="300"/>
        </a:spcBef>
        <a:buClr>
          <a:srgbClr val="9FB8CD">
            <a:shade val="75000"/>
          </a:srgbClr>
        </a:buClr>
        <a:buSzPct val="75000"/>
        <a:buFont typeface="Wingdings 3"/>
        <a:buChar char=""/>
        <a:defRPr kumimoji="0" lang="en-US" sz="1600" kern="1200" smtClean="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a:buChar char=""/>
        <a:defRPr kumimoji="0" lang="en-US" sz="1400" kern="1200" smtClean="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a:buChar char=""/>
        <a:defRPr kumimoji="0" lang="en-US" sz="1400" kern="1200" smtClean="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a:buChar char=""/>
        <a:defRPr kumimoji="0" lang="en-US" sz="1200" kern="1200" smtClean="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4.gi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http://www.glaucomaassociates.com/medications.html" TargetMode="External"/><Relationship Id="rId2" Type="http://schemas.openxmlformats.org/officeDocument/2006/relationships/chart" Target="../charts/chart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5.gif"/><Relationship Id="rId2" Type="http://schemas.openxmlformats.org/officeDocument/2006/relationships/hyperlink" Target="http://www.revophth.com/content/d/cover_focus/i/1227/c/23095/" TargetMode="External"/><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2" Type="http://schemas.openxmlformats.org/officeDocument/2006/relationships/image" Target="../media/image6.tiff"/><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6.tiff"/><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9.wmf"/><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3" Type="http://schemas.openxmlformats.org/officeDocument/2006/relationships/image" Target="../media/image11.gif"/><Relationship Id="rId2" Type="http://schemas.openxmlformats.org/officeDocument/2006/relationships/image" Target="../media/image10.gif"/><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13.gif"/><Relationship Id="rId2" Type="http://schemas.openxmlformats.org/officeDocument/2006/relationships/image" Target="../media/image1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IN" sz="5300" dirty="0" smtClean="0">
                <a:latin typeface="Comic Sans MS" pitchFamily="66" charset="0"/>
              </a:rPr>
              <a:t>PG analogues</a:t>
            </a:r>
            <a:r>
              <a:rPr lang="en-IN" dirty="0" smtClean="0"/>
              <a:t/>
            </a:r>
            <a:br>
              <a:rPr lang="en-IN" dirty="0" smtClean="0"/>
            </a:br>
            <a:endParaRPr lang="en-IN" dirty="0"/>
          </a:p>
        </p:txBody>
      </p:sp>
      <p:sp>
        <p:nvSpPr>
          <p:cNvPr id="3" name="Subtitle 2"/>
          <p:cNvSpPr>
            <a:spLocks noGrp="1"/>
          </p:cNvSpPr>
          <p:nvPr>
            <p:ph type="subTitle" idx="1"/>
          </p:nvPr>
        </p:nvSpPr>
        <p:spPr>
          <a:xfrm>
            <a:off x="1143000" y="5124450"/>
            <a:ext cx="6934200" cy="533400"/>
          </a:xfrm>
        </p:spPr>
        <p:txBody>
          <a:bodyPr>
            <a:noAutofit/>
          </a:bodyPr>
          <a:lstStyle/>
          <a:p>
            <a:r>
              <a:rPr lang="en-IN" sz="2400" b="1" dirty="0" smtClean="0">
                <a:solidFill>
                  <a:schemeClr val="accent5">
                    <a:lumMod val="75000"/>
                  </a:schemeClr>
                </a:solidFill>
                <a:latin typeface="Comic Sans MS" pitchFamily="66" charset="0"/>
              </a:rPr>
              <a:t>First-Line therapy for Glaucoma management   </a:t>
            </a:r>
            <a:endParaRPr lang="en-IN" sz="2400" b="1" dirty="0">
              <a:solidFill>
                <a:schemeClr val="accent5">
                  <a:lumMod val="75000"/>
                </a:schemeClr>
              </a:solidFill>
              <a:latin typeface="Comic Sans MS" pitchFamily="66" charset="0"/>
            </a:endParaRPr>
          </a:p>
        </p:txBody>
      </p:sp>
    </p:spTree>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7" presetClass="entr" presetSubtype="0" fill="hold" grpId="0" nodeType="clickEffect">
                                  <p:stCondLst>
                                    <p:cond delay="0"/>
                                  </p:stCondLst>
                                  <p:iterate type="lt">
                                    <p:tmPct val="50000"/>
                                  </p:iterate>
                                  <p:childTnLst>
                                    <p:set>
                                      <p:cBhvr>
                                        <p:cTn id="6" dur="1" fill="hold">
                                          <p:stCondLst>
                                            <p:cond delay="0"/>
                                          </p:stCondLst>
                                        </p:cTn>
                                        <p:tgtEl>
                                          <p:spTgt spid="3">
                                            <p:txEl>
                                              <p:pRg st="0" end="0"/>
                                            </p:txEl>
                                          </p:spTgt>
                                        </p:tgtEl>
                                        <p:attrNameLst>
                                          <p:attrName>style.visibility</p:attrName>
                                        </p:attrNameLst>
                                      </p:cBhvr>
                                      <p:to>
                                        <p:strVal val="visible"/>
                                      </p:to>
                                    </p:set>
                                    <p:anim calcmode="discrete" valueType="clr">
                                      <p:cBhvr override="childStyle">
                                        <p:cTn id="7" dur="80"/>
                                        <p:tgtEl>
                                          <p:spTgt spid="3">
                                            <p:txEl>
                                              <p:pRg st="0" end="0"/>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8" dur="80"/>
                                        <p:tgtEl>
                                          <p:spTgt spid="3">
                                            <p:txEl>
                                              <p:pRg st="0" end="0"/>
                                            </p:txEl>
                                          </p:spTgt>
                                        </p:tgtEl>
                                        <p:attrNameLst>
                                          <p:attrName>fillcolor</p:attrName>
                                        </p:attrNameLst>
                                      </p:cBhvr>
                                      <p:tavLst>
                                        <p:tav tm="0">
                                          <p:val>
                                            <p:clrVal>
                                              <a:schemeClr val="accent2"/>
                                            </p:clrVal>
                                          </p:val>
                                        </p:tav>
                                        <p:tav tm="50000">
                                          <p:val>
                                            <p:clrVal>
                                              <a:schemeClr val="hlink"/>
                                            </p:clrVal>
                                          </p:val>
                                        </p:tav>
                                      </p:tavLst>
                                    </p:anim>
                                    <p:set>
                                      <p:cBhvr>
                                        <p:cTn id="9" dur="80"/>
                                        <p:tgtEl>
                                          <p:spTgt spid="3">
                                            <p:txEl>
                                              <p:pRg st="0" end="0"/>
                                            </p:txEl>
                                          </p:spTgt>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76200"/>
            <a:ext cx="4419600" cy="1143000"/>
          </a:xfrm>
        </p:spPr>
        <p:txBody>
          <a:bodyPr>
            <a:normAutofit/>
          </a:bodyPr>
          <a:lstStyle/>
          <a:p>
            <a:r>
              <a:rPr lang="en-IN" dirty="0" smtClean="0">
                <a:latin typeface="Comic Sans MS" pitchFamily="66" charset="0"/>
              </a:rPr>
              <a:t>How do PG analogues work?</a:t>
            </a:r>
            <a:endParaRPr lang="en-IN" dirty="0">
              <a:latin typeface="Comic Sans MS" pitchFamily="66" charset="0"/>
            </a:endParaRPr>
          </a:p>
        </p:txBody>
      </p:sp>
      <p:sp>
        <p:nvSpPr>
          <p:cNvPr id="3" name="Content Placeholder 2"/>
          <p:cNvSpPr>
            <a:spLocks noGrp="1"/>
          </p:cNvSpPr>
          <p:nvPr>
            <p:ph sz="quarter" idx="1"/>
          </p:nvPr>
        </p:nvSpPr>
        <p:spPr>
          <a:xfrm>
            <a:off x="0" y="1219200"/>
            <a:ext cx="4419600" cy="5638800"/>
          </a:xfrm>
        </p:spPr>
        <p:txBody>
          <a:bodyPr>
            <a:normAutofit/>
          </a:bodyPr>
          <a:lstStyle/>
          <a:p>
            <a:r>
              <a:rPr lang="en-US" sz="2800" dirty="0" smtClean="0">
                <a:latin typeface="Comic Sans MS" pitchFamily="66" charset="0"/>
              </a:rPr>
              <a:t>They increase </a:t>
            </a:r>
            <a:r>
              <a:rPr lang="en-US" sz="2800" dirty="0" err="1" smtClean="0">
                <a:latin typeface="Comic Sans MS" pitchFamily="66" charset="0"/>
              </a:rPr>
              <a:t>uveoscleral</a:t>
            </a:r>
            <a:r>
              <a:rPr lang="en-US" sz="2800" dirty="0" smtClean="0">
                <a:latin typeface="Comic Sans MS" pitchFamily="66" charset="0"/>
              </a:rPr>
              <a:t> outflow by 2 mechanisms:</a:t>
            </a:r>
          </a:p>
          <a:p>
            <a:pPr>
              <a:buFont typeface="Wingdings" pitchFamily="2" charset="2"/>
              <a:buChar char="ü"/>
            </a:pPr>
            <a:r>
              <a:rPr lang="en-US" sz="2800" dirty="0" smtClean="0">
                <a:latin typeface="Comic Sans MS" pitchFamily="66" charset="0"/>
              </a:rPr>
              <a:t>Relaxation of </a:t>
            </a:r>
            <a:r>
              <a:rPr lang="en-US" sz="2800" dirty="0" err="1" smtClean="0">
                <a:latin typeface="Comic Sans MS" pitchFamily="66" charset="0"/>
              </a:rPr>
              <a:t>ciliary</a:t>
            </a:r>
            <a:r>
              <a:rPr lang="en-US" sz="2800" dirty="0" smtClean="0">
                <a:latin typeface="Comic Sans MS" pitchFamily="66" charset="0"/>
              </a:rPr>
              <a:t> muscle</a:t>
            </a:r>
          </a:p>
          <a:p>
            <a:pPr>
              <a:buFont typeface="Wingdings" pitchFamily="2" charset="2"/>
              <a:buChar char="ü"/>
            </a:pPr>
            <a:r>
              <a:rPr lang="en-US" sz="2800" dirty="0" smtClean="0">
                <a:latin typeface="Comic Sans MS" pitchFamily="66" charset="0"/>
              </a:rPr>
              <a:t>Decreased resistance in the </a:t>
            </a:r>
            <a:r>
              <a:rPr lang="en-US" sz="2800" dirty="0" err="1" smtClean="0">
                <a:latin typeface="Comic Sans MS" pitchFamily="66" charset="0"/>
              </a:rPr>
              <a:t>uveoscleral</a:t>
            </a:r>
            <a:r>
              <a:rPr lang="en-US" sz="2800" dirty="0" smtClean="0">
                <a:latin typeface="Comic Sans MS" pitchFamily="66" charset="0"/>
              </a:rPr>
              <a:t> pathways due to changes in extracellular matrix</a:t>
            </a:r>
          </a:p>
          <a:p>
            <a:endParaRPr lang="en-IN" dirty="0">
              <a:latin typeface="Comic Sans MS" pitchFamily="66" charset="0"/>
            </a:endParaRPr>
          </a:p>
        </p:txBody>
      </p:sp>
      <p:pic>
        <p:nvPicPr>
          <p:cNvPr id="19" name="Picture 2" descr="http://www.jci.org/articles/view/43085/files/JCI43085.f1/medium"/>
          <p:cNvPicPr>
            <a:picLocks noChangeAspect="1" noChangeArrowheads="1"/>
          </p:cNvPicPr>
          <p:nvPr/>
        </p:nvPicPr>
        <p:blipFill>
          <a:blip r:embed="rId2" cstate="print"/>
          <a:srcRect/>
          <a:stretch>
            <a:fillRect/>
          </a:stretch>
        </p:blipFill>
        <p:spPr bwMode="auto">
          <a:xfrm>
            <a:off x="4419600" y="0"/>
            <a:ext cx="4724400" cy="6858000"/>
          </a:xfrm>
          <a:prstGeom prst="rect">
            <a:avLst/>
          </a:prstGeom>
          <a:noFill/>
        </p:spPr>
      </p:pic>
      <p:sp>
        <p:nvSpPr>
          <p:cNvPr id="6" name="TextBox 5"/>
          <p:cNvSpPr txBox="1"/>
          <p:nvPr/>
        </p:nvSpPr>
        <p:spPr>
          <a:xfrm>
            <a:off x="5638800" y="3886200"/>
            <a:ext cx="762000" cy="923330"/>
          </a:xfrm>
          <a:prstGeom prst="rect">
            <a:avLst/>
          </a:prstGeom>
          <a:solidFill>
            <a:schemeClr val="bg1"/>
          </a:solidFill>
        </p:spPr>
        <p:txBody>
          <a:bodyPr wrap="square" rtlCol="0">
            <a:spAutoFit/>
          </a:bodyPr>
          <a:lstStyle/>
          <a:p>
            <a:endParaRPr lang="en-IN" dirty="0" smtClean="0"/>
          </a:p>
          <a:p>
            <a:endParaRPr lang="en-IN" dirty="0" smtClean="0"/>
          </a:p>
          <a:p>
            <a:endParaRPr lang="en-IN" dirty="0"/>
          </a:p>
        </p:txBody>
      </p:sp>
      <p:sp>
        <p:nvSpPr>
          <p:cNvPr id="7" name="TextBox 6"/>
          <p:cNvSpPr txBox="1"/>
          <p:nvPr/>
        </p:nvSpPr>
        <p:spPr>
          <a:xfrm>
            <a:off x="304800" y="6596390"/>
            <a:ext cx="1676400" cy="261610"/>
          </a:xfrm>
          <a:prstGeom prst="rect">
            <a:avLst/>
          </a:prstGeom>
          <a:noFill/>
        </p:spPr>
        <p:txBody>
          <a:bodyPr wrap="square" rtlCol="0">
            <a:spAutoFit/>
          </a:bodyPr>
          <a:lstStyle/>
          <a:p>
            <a:r>
              <a:rPr lang="en-IN" sz="1100" i="1" dirty="0" smtClean="0"/>
              <a:t>Eye .1997;11:149-154</a:t>
            </a:r>
            <a:endParaRPr lang="en-IN" sz="1100" i="1" dirty="0"/>
          </a:p>
        </p:txBody>
      </p:sp>
    </p:spTree>
  </p:cSld>
  <p:clrMapOvr>
    <a:masterClrMapping/>
  </p:clrMapOvr>
  <p:transition>
    <p:cover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2" presetClass="exit" presetSubtype="4" fill="hold" grpId="0" nodeType="clickEffect">
                                  <p:stCondLst>
                                    <p:cond delay="0"/>
                                  </p:stCondLst>
                                  <p:childTnLst>
                                    <p:anim calcmode="lin" valueType="num">
                                      <p:cBhvr additive="base">
                                        <p:cTn id="18" dur="500"/>
                                        <p:tgtEl>
                                          <p:spTgt spid="6"/>
                                        </p:tgtEl>
                                        <p:attrNameLst>
                                          <p:attrName>ppt_x</p:attrName>
                                        </p:attrNameLst>
                                      </p:cBhvr>
                                      <p:tavLst>
                                        <p:tav tm="0">
                                          <p:val>
                                            <p:strVal val="ppt_x"/>
                                          </p:val>
                                        </p:tav>
                                        <p:tav tm="100000">
                                          <p:val>
                                            <p:strVal val="ppt_x"/>
                                          </p:val>
                                        </p:tav>
                                      </p:tavLst>
                                    </p:anim>
                                    <p:anim calcmode="lin" valueType="num">
                                      <p:cBhvr additive="base">
                                        <p:cTn id="19" dur="500"/>
                                        <p:tgtEl>
                                          <p:spTgt spid="6"/>
                                        </p:tgtEl>
                                        <p:attrNameLst>
                                          <p:attrName>ppt_y</p:attrName>
                                        </p:attrNameLst>
                                      </p:cBhvr>
                                      <p:tavLst>
                                        <p:tav tm="0">
                                          <p:val>
                                            <p:strVal val="ppt_y"/>
                                          </p:val>
                                        </p:tav>
                                        <p:tav tm="100000">
                                          <p:val>
                                            <p:strVal val="1+ppt_h/2"/>
                                          </p:val>
                                        </p:tav>
                                      </p:tavLst>
                                    </p:anim>
                                    <p:set>
                                      <p:cBhvr>
                                        <p:cTn id="20" dur="1" fill="hold">
                                          <p:stCondLst>
                                            <p:cond delay="499"/>
                                          </p:stCondLst>
                                        </p:cTn>
                                        <p:tgtEl>
                                          <p:spTgt spid="6"/>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6"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sz="quarter" idx="1"/>
          </p:nvPr>
        </p:nvSpPr>
        <p:spPr/>
        <p:txBody>
          <a:bodyPr/>
          <a:lstStyle/>
          <a:p>
            <a:endParaRPr lang="en-IN" dirty="0"/>
          </a:p>
        </p:txBody>
      </p:sp>
      <p:sp>
        <p:nvSpPr>
          <p:cNvPr id="4" name="Title 1"/>
          <p:cNvSpPr txBox="1">
            <a:spLocks/>
          </p:cNvSpPr>
          <p:nvPr/>
        </p:nvSpPr>
        <p:spPr>
          <a:xfrm>
            <a:off x="0" y="-152400"/>
            <a:ext cx="9144000" cy="758952"/>
          </a:xfrm>
          <a:prstGeom prst="rect">
            <a:avLst/>
          </a:prstGeom>
        </p:spPr>
        <p:txBody>
          <a:bodyPr vert="horz" lIns="91440" tIns="45720" rIns="91440" bIns="45720" rtlCol="0" anchor="ctr">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IN" sz="3200" i="0" u="none" strike="noStrike" kern="1200" cap="none" spc="0" normalizeH="0" baseline="0" noProof="0" dirty="0" smtClean="0">
                <a:ln>
                  <a:noFill/>
                </a:ln>
                <a:solidFill>
                  <a:schemeClr val="tx1"/>
                </a:solidFill>
                <a:effectLst/>
                <a:uLnTx/>
                <a:uFillTx/>
                <a:latin typeface="Comic Sans MS" pitchFamily="66" charset="0"/>
                <a:ea typeface="+mj-ea"/>
                <a:cs typeface="+mj-cs"/>
              </a:rPr>
              <a:t>Mode of action-</a:t>
            </a:r>
            <a:r>
              <a:rPr kumimoji="0" lang="en-IN" sz="3200" i="0" u="none" strike="noStrike" kern="1200" cap="none" spc="0" normalizeH="0" noProof="0" dirty="0" smtClean="0">
                <a:ln>
                  <a:noFill/>
                </a:ln>
                <a:solidFill>
                  <a:schemeClr val="tx1"/>
                </a:solidFill>
                <a:effectLst/>
                <a:uLnTx/>
                <a:uFillTx/>
                <a:latin typeface="Comic Sans MS" pitchFamily="66" charset="0"/>
                <a:ea typeface="+mj-ea"/>
                <a:cs typeface="+mj-cs"/>
              </a:rPr>
              <a:t> post instillation in eye.</a:t>
            </a:r>
            <a:endParaRPr kumimoji="0" lang="en-IN" sz="3200" i="0" u="none" strike="noStrike" kern="1200" cap="none" spc="0" normalizeH="0" baseline="0" noProof="0" dirty="0">
              <a:ln>
                <a:noFill/>
              </a:ln>
              <a:solidFill>
                <a:schemeClr val="tx1"/>
              </a:solidFill>
              <a:effectLst/>
              <a:uLnTx/>
              <a:uFillTx/>
              <a:latin typeface="Comic Sans MS" pitchFamily="66" charset="0"/>
              <a:ea typeface="+mj-ea"/>
              <a:cs typeface="+mj-cs"/>
            </a:endParaRPr>
          </a:p>
        </p:txBody>
      </p:sp>
      <p:pic>
        <p:nvPicPr>
          <p:cNvPr id="5" name="Picture 2" descr="http://saflutan.co.uk/etc/medialib/product/saflutan_ref/en.Par.11284.Image.475.430.1.gif"/>
          <p:cNvPicPr>
            <a:picLocks noChangeAspect="1" noChangeArrowheads="1"/>
          </p:cNvPicPr>
          <p:nvPr/>
        </p:nvPicPr>
        <p:blipFill>
          <a:blip r:embed="rId2" cstate="print"/>
          <a:srcRect t="12195"/>
          <a:stretch>
            <a:fillRect/>
          </a:stretch>
        </p:blipFill>
        <p:spPr bwMode="auto">
          <a:xfrm>
            <a:off x="609600" y="762000"/>
            <a:ext cx="7696200" cy="5791200"/>
          </a:xfrm>
          <a:prstGeom prst="rect">
            <a:avLst/>
          </a:prstGeom>
          <a:ln w="228600" cap="sq" cmpd="thickThin">
            <a:solidFill>
              <a:srgbClr val="000000"/>
            </a:solidFill>
            <a:prstDash val="solid"/>
            <a:miter lim="800000"/>
          </a:ln>
          <a:effectLst>
            <a:innerShdw blurRad="76200">
              <a:srgbClr val="000000"/>
            </a:innerShdw>
          </a:effectLst>
        </p:spPr>
      </p:pic>
      <p:sp>
        <p:nvSpPr>
          <p:cNvPr id="6" name="TextBox 5"/>
          <p:cNvSpPr txBox="1"/>
          <p:nvPr/>
        </p:nvSpPr>
        <p:spPr>
          <a:xfrm>
            <a:off x="4343400" y="773668"/>
            <a:ext cx="1600200" cy="400110"/>
          </a:xfrm>
          <a:prstGeom prst="rect">
            <a:avLst/>
          </a:prstGeom>
          <a:solidFill>
            <a:schemeClr val="accent5">
              <a:lumMod val="40000"/>
              <a:lumOff val="60000"/>
            </a:schemeClr>
          </a:solidFill>
        </p:spPr>
        <p:style>
          <a:lnRef idx="1">
            <a:schemeClr val="accent3"/>
          </a:lnRef>
          <a:fillRef idx="3">
            <a:schemeClr val="accent3"/>
          </a:fillRef>
          <a:effectRef idx="2">
            <a:schemeClr val="accent3"/>
          </a:effectRef>
          <a:fontRef idx="minor">
            <a:schemeClr val="lt1"/>
          </a:fontRef>
        </p:style>
        <p:txBody>
          <a:bodyPr wrap="square" rtlCol="0">
            <a:spAutoFit/>
          </a:bodyPr>
          <a:lstStyle/>
          <a:p>
            <a:r>
              <a:rPr lang="en-IN" sz="2000" b="1" dirty="0" smtClean="0">
                <a:solidFill>
                  <a:schemeClr val="tx1"/>
                </a:solidFill>
                <a:latin typeface="Comic Sans MS" pitchFamily="66" charset="0"/>
              </a:rPr>
              <a:t>PRODRUG</a:t>
            </a:r>
            <a:r>
              <a:rPr lang="en-IN" sz="2000" dirty="0" smtClean="0"/>
              <a:t>  </a:t>
            </a:r>
            <a:endParaRPr lang="en-IN" sz="2000" dirty="0"/>
          </a:p>
        </p:txBody>
      </p:sp>
      <p:sp>
        <p:nvSpPr>
          <p:cNvPr id="7" name="TextBox 6"/>
          <p:cNvSpPr txBox="1"/>
          <p:nvPr/>
        </p:nvSpPr>
        <p:spPr>
          <a:xfrm>
            <a:off x="4572000" y="1219200"/>
            <a:ext cx="2590800" cy="400110"/>
          </a:xfrm>
          <a:prstGeom prst="rect">
            <a:avLst/>
          </a:prstGeom>
          <a:solidFill>
            <a:schemeClr val="accent5">
              <a:lumMod val="40000"/>
              <a:lumOff val="60000"/>
            </a:schemeClr>
          </a:solidFill>
        </p:spPr>
        <p:style>
          <a:lnRef idx="1">
            <a:schemeClr val="accent3"/>
          </a:lnRef>
          <a:fillRef idx="3">
            <a:schemeClr val="accent3"/>
          </a:fillRef>
          <a:effectRef idx="2">
            <a:schemeClr val="accent3"/>
          </a:effectRef>
          <a:fontRef idx="minor">
            <a:schemeClr val="lt1"/>
          </a:fontRef>
        </p:style>
        <p:txBody>
          <a:bodyPr wrap="square" rtlCol="0">
            <a:spAutoFit/>
          </a:bodyPr>
          <a:lstStyle/>
          <a:p>
            <a:r>
              <a:rPr lang="en-IN" sz="2000" b="1" dirty="0" smtClean="0">
                <a:solidFill>
                  <a:schemeClr val="tx1"/>
                </a:solidFill>
                <a:latin typeface="Comic Sans MS" pitchFamily="66" charset="0"/>
              </a:rPr>
              <a:t>Corneal </a:t>
            </a:r>
            <a:r>
              <a:rPr lang="en-IN" sz="2000" b="1" dirty="0" err="1" smtClean="0">
                <a:solidFill>
                  <a:schemeClr val="tx1"/>
                </a:solidFill>
                <a:latin typeface="Comic Sans MS" pitchFamily="66" charset="0"/>
              </a:rPr>
              <a:t>esterases</a:t>
            </a:r>
            <a:r>
              <a:rPr lang="en-IN" sz="2000" b="1" dirty="0" smtClean="0">
                <a:solidFill>
                  <a:schemeClr val="tx1"/>
                </a:solidFill>
                <a:latin typeface="Comic Sans MS" pitchFamily="66" charset="0"/>
              </a:rPr>
              <a:t>  </a:t>
            </a:r>
            <a:endParaRPr lang="en-IN" sz="2000" b="1" dirty="0">
              <a:solidFill>
                <a:schemeClr val="tx1"/>
              </a:solidFill>
              <a:latin typeface="Comic Sans MS" pitchFamily="66" charset="0"/>
            </a:endParaRPr>
          </a:p>
        </p:txBody>
      </p:sp>
      <p:sp>
        <p:nvSpPr>
          <p:cNvPr id="8" name="TextBox 7"/>
          <p:cNvSpPr txBox="1"/>
          <p:nvPr/>
        </p:nvSpPr>
        <p:spPr>
          <a:xfrm>
            <a:off x="7010400" y="2362200"/>
            <a:ext cx="1676400" cy="707886"/>
          </a:xfrm>
          <a:prstGeom prst="rect">
            <a:avLst/>
          </a:prstGeom>
          <a:solidFill>
            <a:schemeClr val="accent5">
              <a:lumMod val="40000"/>
              <a:lumOff val="60000"/>
            </a:schemeClr>
          </a:solidFill>
        </p:spPr>
        <p:style>
          <a:lnRef idx="1">
            <a:schemeClr val="accent3"/>
          </a:lnRef>
          <a:fillRef idx="3">
            <a:schemeClr val="accent3"/>
          </a:fillRef>
          <a:effectRef idx="2">
            <a:schemeClr val="accent3"/>
          </a:effectRef>
          <a:fontRef idx="minor">
            <a:schemeClr val="lt1"/>
          </a:fontRef>
        </p:style>
        <p:txBody>
          <a:bodyPr wrap="square" rtlCol="0">
            <a:spAutoFit/>
          </a:bodyPr>
          <a:lstStyle/>
          <a:p>
            <a:r>
              <a:rPr lang="en-IN" sz="2000" b="1" dirty="0" smtClean="0">
                <a:solidFill>
                  <a:schemeClr val="tx1"/>
                </a:solidFill>
                <a:latin typeface="Comic Sans MS" pitchFamily="66" charset="0"/>
              </a:rPr>
              <a:t>Activate C-</a:t>
            </a:r>
            <a:r>
              <a:rPr lang="en-IN" sz="2000" b="1" dirty="0" err="1" smtClean="0">
                <a:solidFill>
                  <a:schemeClr val="tx1"/>
                </a:solidFill>
                <a:latin typeface="Comic Sans MS" pitchFamily="66" charset="0"/>
              </a:rPr>
              <a:t>fos</a:t>
            </a:r>
            <a:r>
              <a:rPr lang="en-IN" sz="2000" b="1" dirty="0" smtClean="0">
                <a:solidFill>
                  <a:schemeClr val="tx1"/>
                </a:solidFill>
                <a:latin typeface="Comic Sans MS" pitchFamily="66" charset="0"/>
              </a:rPr>
              <a:t> </a:t>
            </a:r>
            <a:r>
              <a:rPr lang="en-IN" sz="2000" b="1" dirty="0" err="1" smtClean="0">
                <a:solidFill>
                  <a:schemeClr val="tx1"/>
                </a:solidFill>
                <a:latin typeface="Comic Sans MS" pitchFamily="66" charset="0"/>
              </a:rPr>
              <a:t>protiens</a:t>
            </a:r>
            <a:endParaRPr lang="en-IN" sz="2000" b="1" dirty="0">
              <a:solidFill>
                <a:schemeClr val="tx1"/>
              </a:solidFill>
              <a:latin typeface="Comic Sans MS" pitchFamily="66" charset="0"/>
            </a:endParaRPr>
          </a:p>
        </p:txBody>
      </p:sp>
      <p:sp>
        <p:nvSpPr>
          <p:cNvPr id="9" name="TextBox 8"/>
          <p:cNvSpPr txBox="1"/>
          <p:nvPr/>
        </p:nvSpPr>
        <p:spPr>
          <a:xfrm>
            <a:off x="6477000" y="3581400"/>
            <a:ext cx="2667000" cy="400110"/>
          </a:xfrm>
          <a:prstGeom prst="rect">
            <a:avLst/>
          </a:prstGeom>
          <a:solidFill>
            <a:schemeClr val="accent5">
              <a:lumMod val="40000"/>
              <a:lumOff val="60000"/>
            </a:schemeClr>
          </a:solidFill>
        </p:spPr>
        <p:style>
          <a:lnRef idx="1">
            <a:schemeClr val="accent3"/>
          </a:lnRef>
          <a:fillRef idx="3">
            <a:schemeClr val="accent3"/>
          </a:fillRef>
          <a:effectRef idx="2">
            <a:schemeClr val="accent3"/>
          </a:effectRef>
          <a:fontRef idx="minor">
            <a:schemeClr val="lt1"/>
          </a:fontRef>
        </p:style>
        <p:txBody>
          <a:bodyPr wrap="square" rtlCol="0">
            <a:spAutoFit/>
          </a:bodyPr>
          <a:lstStyle/>
          <a:p>
            <a:r>
              <a:rPr lang="en-IN" sz="2000" b="1" dirty="0" smtClean="0">
                <a:solidFill>
                  <a:schemeClr val="tx1"/>
                </a:solidFill>
                <a:latin typeface="Comic Sans MS" pitchFamily="66" charset="0"/>
              </a:rPr>
              <a:t>Secretion of MMPs</a:t>
            </a:r>
            <a:endParaRPr lang="en-IN" sz="2000" b="1" dirty="0">
              <a:solidFill>
                <a:schemeClr val="tx1"/>
              </a:solidFill>
              <a:latin typeface="Comic Sans MS" pitchFamily="66" charset="0"/>
            </a:endParaRPr>
          </a:p>
        </p:txBody>
      </p:sp>
      <p:sp>
        <p:nvSpPr>
          <p:cNvPr id="10" name="TextBox 9"/>
          <p:cNvSpPr txBox="1"/>
          <p:nvPr/>
        </p:nvSpPr>
        <p:spPr>
          <a:xfrm>
            <a:off x="7467600" y="4019490"/>
            <a:ext cx="1676400" cy="400110"/>
          </a:xfrm>
          <a:prstGeom prst="rect">
            <a:avLst/>
          </a:prstGeom>
          <a:solidFill>
            <a:schemeClr val="accent5">
              <a:lumMod val="40000"/>
              <a:lumOff val="60000"/>
            </a:schemeClr>
          </a:solidFill>
        </p:spPr>
        <p:style>
          <a:lnRef idx="1">
            <a:schemeClr val="accent3"/>
          </a:lnRef>
          <a:fillRef idx="3">
            <a:schemeClr val="accent3"/>
          </a:fillRef>
          <a:effectRef idx="2">
            <a:schemeClr val="accent3"/>
          </a:effectRef>
          <a:fontRef idx="minor">
            <a:schemeClr val="lt1"/>
          </a:fontRef>
        </p:style>
        <p:txBody>
          <a:bodyPr wrap="square" rtlCol="0">
            <a:spAutoFit/>
          </a:bodyPr>
          <a:lstStyle/>
          <a:p>
            <a:r>
              <a:rPr lang="en-IN" sz="2000" b="1" dirty="0" smtClean="0">
                <a:solidFill>
                  <a:schemeClr val="tx1"/>
                </a:solidFill>
                <a:latin typeface="Comic Sans MS" pitchFamily="66" charset="0"/>
              </a:rPr>
              <a:t>Widen ECM</a:t>
            </a:r>
            <a:endParaRPr lang="en-IN" sz="2000" b="1" dirty="0">
              <a:solidFill>
                <a:schemeClr val="tx1"/>
              </a:solidFill>
              <a:latin typeface="Comic Sans MS" pitchFamily="66" charset="0"/>
            </a:endParaRPr>
          </a:p>
        </p:txBody>
      </p:sp>
      <p:sp>
        <p:nvSpPr>
          <p:cNvPr id="11" name="TextBox 10"/>
          <p:cNvSpPr txBox="1"/>
          <p:nvPr/>
        </p:nvSpPr>
        <p:spPr>
          <a:xfrm>
            <a:off x="533400" y="1676400"/>
            <a:ext cx="7772400" cy="1477328"/>
          </a:xfrm>
          <a:prstGeom prst="rect">
            <a:avLst/>
          </a:prstGeom>
          <a:solidFill>
            <a:schemeClr val="bg1"/>
          </a:solidFill>
        </p:spPr>
        <p:txBody>
          <a:bodyPr wrap="square" rtlCol="0">
            <a:spAutoFit/>
          </a:bodyPr>
          <a:lstStyle/>
          <a:p>
            <a:endParaRPr lang="en-IN" dirty="0" smtClean="0"/>
          </a:p>
          <a:p>
            <a:endParaRPr lang="en-IN" dirty="0" smtClean="0"/>
          </a:p>
          <a:p>
            <a:endParaRPr lang="en-IN" dirty="0" smtClean="0"/>
          </a:p>
          <a:p>
            <a:endParaRPr lang="en-IN" dirty="0" smtClean="0"/>
          </a:p>
          <a:p>
            <a:endParaRPr lang="en-IN" dirty="0"/>
          </a:p>
        </p:txBody>
      </p:sp>
      <p:sp>
        <p:nvSpPr>
          <p:cNvPr id="12" name="TextBox 11"/>
          <p:cNvSpPr txBox="1"/>
          <p:nvPr/>
        </p:nvSpPr>
        <p:spPr>
          <a:xfrm>
            <a:off x="609600" y="3124200"/>
            <a:ext cx="7696200" cy="1200329"/>
          </a:xfrm>
          <a:prstGeom prst="rect">
            <a:avLst/>
          </a:prstGeom>
          <a:noFill/>
        </p:spPr>
        <p:txBody>
          <a:bodyPr wrap="square" rtlCol="0">
            <a:spAutoFit/>
          </a:bodyPr>
          <a:lstStyle/>
          <a:p>
            <a:endParaRPr lang="en-IN" dirty="0" smtClean="0"/>
          </a:p>
          <a:p>
            <a:endParaRPr lang="en-IN" dirty="0" smtClean="0"/>
          </a:p>
          <a:p>
            <a:endParaRPr lang="en-IN" dirty="0" smtClean="0"/>
          </a:p>
          <a:p>
            <a:endParaRPr lang="en-IN" dirty="0"/>
          </a:p>
        </p:txBody>
      </p:sp>
      <p:sp>
        <p:nvSpPr>
          <p:cNvPr id="13" name="TextBox 12"/>
          <p:cNvSpPr txBox="1"/>
          <p:nvPr/>
        </p:nvSpPr>
        <p:spPr>
          <a:xfrm>
            <a:off x="533400" y="3124200"/>
            <a:ext cx="7772400" cy="1200329"/>
          </a:xfrm>
          <a:prstGeom prst="rect">
            <a:avLst/>
          </a:prstGeom>
          <a:solidFill>
            <a:schemeClr val="bg1"/>
          </a:solidFill>
        </p:spPr>
        <p:txBody>
          <a:bodyPr wrap="square" rtlCol="0">
            <a:spAutoFit/>
          </a:bodyPr>
          <a:lstStyle/>
          <a:p>
            <a:endParaRPr lang="en-IN" dirty="0" smtClean="0"/>
          </a:p>
          <a:p>
            <a:endParaRPr lang="en-IN" dirty="0" smtClean="0"/>
          </a:p>
          <a:p>
            <a:endParaRPr lang="en-IN" dirty="0" smtClean="0"/>
          </a:p>
          <a:p>
            <a:endParaRPr lang="en-IN" dirty="0"/>
          </a:p>
        </p:txBody>
      </p:sp>
      <p:sp>
        <p:nvSpPr>
          <p:cNvPr id="14" name="TextBox 13"/>
          <p:cNvSpPr txBox="1"/>
          <p:nvPr/>
        </p:nvSpPr>
        <p:spPr>
          <a:xfrm>
            <a:off x="533400" y="4267200"/>
            <a:ext cx="7772400" cy="1200329"/>
          </a:xfrm>
          <a:prstGeom prst="rect">
            <a:avLst/>
          </a:prstGeom>
          <a:solidFill>
            <a:schemeClr val="bg1"/>
          </a:solidFill>
        </p:spPr>
        <p:txBody>
          <a:bodyPr wrap="square" rtlCol="0">
            <a:spAutoFit/>
          </a:bodyPr>
          <a:lstStyle/>
          <a:p>
            <a:endParaRPr lang="en-IN" dirty="0" smtClean="0"/>
          </a:p>
          <a:p>
            <a:endParaRPr lang="en-IN" dirty="0" smtClean="0"/>
          </a:p>
          <a:p>
            <a:endParaRPr lang="en-IN" dirty="0" smtClean="0"/>
          </a:p>
          <a:p>
            <a:endParaRPr lang="en-IN" dirty="0"/>
          </a:p>
        </p:txBody>
      </p:sp>
      <p:sp>
        <p:nvSpPr>
          <p:cNvPr id="15" name="TextBox 14"/>
          <p:cNvSpPr txBox="1"/>
          <p:nvPr/>
        </p:nvSpPr>
        <p:spPr>
          <a:xfrm>
            <a:off x="533400" y="5352871"/>
            <a:ext cx="7772400" cy="1200329"/>
          </a:xfrm>
          <a:prstGeom prst="rect">
            <a:avLst/>
          </a:prstGeom>
          <a:solidFill>
            <a:schemeClr val="bg1"/>
          </a:solidFill>
        </p:spPr>
        <p:txBody>
          <a:bodyPr wrap="square" rtlCol="0">
            <a:spAutoFit/>
          </a:bodyPr>
          <a:lstStyle/>
          <a:p>
            <a:endParaRPr lang="en-IN" dirty="0" smtClean="0"/>
          </a:p>
          <a:p>
            <a:endParaRPr lang="en-IN" dirty="0" smtClean="0"/>
          </a:p>
          <a:p>
            <a:endParaRPr lang="en-IN" dirty="0" smtClean="0"/>
          </a:p>
          <a:p>
            <a:endParaRPr lang="en-IN" dirty="0"/>
          </a:p>
        </p:txBody>
      </p:sp>
      <p:sp>
        <p:nvSpPr>
          <p:cNvPr id="16" name="Rectangle 15"/>
          <p:cNvSpPr/>
          <p:nvPr/>
        </p:nvSpPr>
        <p:spPr>
          <a:xfrm>
            <a:off x="457200" y="6400800"/>
            <a:ext cx="8382000" cy="400110"/>
          </a:xfrm>
          <a:prstGeom prst="rect">
            <a:avLst/>
          </a:prstGeom>
          <a:solidFill>
            <a:schemeClr val="accent5">
              <a:lumMod val="40000"/>
              <a:lumOff val="60000"/>
            </a:schemeClr>
          </a:solidFill>
        </p:spPr>
        <p:style>
          <a:lnRef idx="1">
            <a:schemeClr val="accent3"/>
          </a:lnRef>
          <a:fillRef idx="3">
            <a:schemeClr val="accent3"/>
          </a:fillRef>
          <a:effectRef idx="2">
            <a:schemeClr val="accent3"/>
          </a:effectRef>
          <a:fontRef idx="minor">
            <a:schemeClr val="lt1"/>
          </a:fontRef>
        </p:style>
        <p:txBody>
          <a:bodyPr wrap="square">
            <a:spAutoFit/>
          </a:bodyPr>
          <a:lstStyle/>
          <a:p>
            <a:pPr algn="ctr"/>
            <a:r>
              <a:rPr lang="en-IN" sz="2000" b="1" dirty="0" smtClean="0">
                <a:solidFill>
                  <a:schemeClr val="tx1"/>
                </a:solidFill>
                <a:latin typeface="Comic Sans MS" pitchFamily="66" charset="0"/>
              </a:rPr>
              <a:t>Amongst all PGA </a:t>
            </a:r>
            <a:r>
              <a:rPr lang="en-IN" sz="2000" b="1" dirty="0" err="1" smtClean="0">
                <a:solidFill>
                  <a:schemeClr val="tx1"/>
                </a:solidFill>
                <a:latin typeface="Comic Sans MS" pitchFamily="66" charset="0"/>
              </a:rPr>
              <a:t>Travoprost</a:t>
            </a:r>
            <a:r>
              <a:rPr lang="en-IN" sz="2000" b="1" dirty="0" smtClean="0">
                <a:solidFill>
                  <a:schemeClr val="tx1"/>
                </a:solidFill>
                <a:latin typeface="Comic Sans MS" pitchFamily="66" charset="0"/>
              </a:rPr>
              <a:t> has strong affinity to </a:t>
            </a:r>
            <a:r>
              <a:rPr lang="en-IN" sz="2000" b="1" dirty="0" err="1" smtClean="0">
                <a:solidFill>
                  <a:schemeClr val="tx1"/>
                </a:solidFill>
                <a:latin typeface="Comic Sans MS" pitchFamily="66" charset="0"/>
              </a:rPr>
              <a:t>Fp</a:t>
            </a:r>
            <a:r>
              <a:rPr lang="en-IN" sz="2000" b="1" dirty="0" smtClean="0">
                <a:solidFill>
                  <a:schemeClr val="tx1"/>
                </a:solidFill>
                <a:latin typeface="Comic Sans MS" pitchFamily="66" charset="0"/>
              </a:rPr>
              <a:t> receptors</a:t>
            </a:r>
            <a:endParaRPr lang="en-IN" sz="2000" b="1" dirty="0">
              <a:solidFill>
                <a:schemeClr val="tx1"/>
              </a:solidFill>
              <a:latin typeface="Comic Sans MS" pitchFamily="66" charset="0"/>
            </a:endParaRPr>
          </a:p>
        </p:txBody>
      </p:sp>
      <p:sp>
        <p:nvSpPr>
          <p:cNvPr id="17" name="TextBox 16"/>
          <p:cNvSpPr txBox="1"/>
          <p:nvPr/>
        </p:nvSpPr>
        <p:spPr>
          <a:xfrm>
            <a:off x="3657600" y="4038600"/>
            <a:ext cx="381000" cy="381000"/>
          </a:xfrm>
          <a:prstGeom prst="rect">
            <a:avLst/>
          </a:prstGeom>
          <a:solidFill>
            <a:schemeClr val="bg1"/>
          </a:solidFill>
        </p:spPr>
        <p:txBody>
          <a:bodyPr wrap="square" rtlCol="0">
            <a:spAutoFit/>
          </a:bodyPr>
          <a:lstStyle/>
          <a:p>
            <a:endParaRPr lang="en-IN" dirty="0"/>
          </a:p>
        </p:txBody>
      </p:sp>
      <p:sp>
        <p:nvSpPr>
          <p:cNvPr id="18" name="TextBox 17"/>
          <p:cNvSpPr txBox="1"/>
          <p:nvPr/>
        </p:nvSpPr>
        <p:spPr>
          <a:xfrm>
            <a:off x="3429000" y="3669268"/>
            <a:ext cx="533400" cy="369332"/>
          </a:xfrm>
          <a:prstGeom prst="rect">
            <a:avLst/>
          </a:prstGeom>
          <a:solidFill>
            <a:schemeClr val="bg1"/>
          </a:solidFill>
        </p:spPr>
        <p:txBody>
          <a:bodyPr wrap="square" rtlCol="0">
            <a:spAutoFit/>
          </a:bodyPr>
          <a:lstStyle/>
          <a:p>
            <a:endParaRPr lang="en-IN" dirty="0"/>
          </a:p>
        </p:txBody>
      </p:sp>
    </p:spTree>
  </p:cSld>
  <p:clrMapOvr>
    <a:masterClrMapping/>
  </p:clrMapOvr>
  <p:transition>
    <p:cover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strips(downLeft)">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18" presetClass="entr" presetSubtype="12"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strips(downLeft)">
                                      <p:cBhvr>
                                        <p:cTn id="12" dur="500"/>
                                        <p:tgtEl>
                                          <p:spTgt spid="7"/>
                                        </p:tgtEl>
                                      </p:cBhvr>
                                    </p:animEffect>
                                  </p:childTnLst>
                                </p:cTn>
                              </p:par>
                            </p:childTnLst>
                          </p:cTn>
                        </p:par>
                      </p:childTnLst>
                    </p:cTn>
                  </p:par>
                  <p:par>
                    <p:cTn id="13" fill="hold">
                      <p:stCondLst>
                        <p:cond delay="indefinite"/>
                      </p:stCondLst>
                      <p:childTnLst>
                        <p:par>
                          <p:cTn id="14" fill="hold">
                            <p:stCondLst>
                              <p:cond delay="0"/>
                            </p:stCondLst>
                            <p:childTnLst>
                              <p:par>
                                <p:cTn id="15" presetID="2" presetClass="exit" presetSubtype="4" fill="hold" grpId="0" nodeType="clickEffect">
                                  <p:stCondLst>
                                    <p:cond delay="0"/>
                                  </p:stCondLst>
                                  <p:childTnLst>
                                    <p:anim calcmode="lin" valueType="num">
                                      <p:cBhvr additive="base">
                                        <p:cTn id="16" dur="500"/>
                                        <p:tgtEl>
                                          <p:spTgt spid="11"/>
                                        </p:tgtEl>
                                        <p:attrNameLst>
                                          <p:attrName>ppt_x</p:attrName>
                                        </p:attrNameLst>
                                      </p:cBhvr>
                                      <p:tavLst>
                                        <p:tav tm="0">
                                          <p:val>
                                            <p:strVal val="ppt_x"/>
                                          </p:val>
                                        </p:tav>
                                        <p:tav tm="100000">
                                          <p:val>
                                            <p:strVal val="ppt_x"/>
                                          </p:val>
                                        </p:tav>
                                      </p:tavLst>
                                    </p:anim>
                                    <p:anim calcmode="lin" valueType="num">
                                      <p:cBhvr additive="base">
                                        <p:cTn id="17" dur="500"/>
                                        <p:tgtEl>
                                          <p:spTgt spid="11"/>
                                        </p:tgtEl>
                                        <p:attrNameLst>
                                          <p:attrName>ppt_y</p:attrName>
                                        </p:attrNameLst>
                                      </p:cBhvr>
                                      <p:tavLst>
                                        <p:tav tm="0">
                                          <p:val>
                                            <p:strVal val="ppt_y"/>
                                          </p:val>
                                        </p:tav>
                                        <p:tav tm="100000">
                                          <p:val>
                                            <p:strVal val="1+ppt_h/2"/>
                                          </p:val>
                                        </p:tav>
                                      </p:tavLst>
                                    </p:anim>
                                    <p:set>
                                      <p:cBhvr>
                                        <p:cTn id="18" dur="1" fill="hold">
                                          <p:stCondLst>
                                            <p:cond delay="499"/>
                                          </p:stCondLst>
                                        </p:cTn>
                                        <p:tgtEl>
                                          <p:spTgt spid="11"/>
                                        </p:tgtEl>
                                        <p:attrNameLst>
                                          <p:attrName>style.visibility</p:attrName>
                                        </p:attrNameLst>
                                      </p:cBhvr>
                                      <p:to>
                                        <p:strVal val="hidden"/>
                                      </p:to>
                                    </p:set>
                                  </p:childTnLst>
                                </p:cTn>
                              </p:par>
                            </p:childTnLst>
                          </p:cTn>
                        </p:par>
                      </p:childTnLst>
                    </p:cTn>
                  </p:par>
                  <p:par>
                    <p:cTn id="19" fill="hold">
                      <p:stCondLst>
                        <p:cond delay="indefinite"/>
                      </p:stCondLst>
                      <p:childTnLst>
                        <p:par>
                          <p:cTn id="20" fill="hold">
                            <p:stCondLst>
                              <p:cond delay="0"/>
                            </p:stCondLst>
                            <p:childTnLst>
                              <p:par>
                                <p:cTn id="21" presetID="18" presetClass="entr" presetSubtype="12" fill="hold" grpId="0" nodeType="clickEffect">
                                  <p:stCondLst>
                                    <p:cond delay="0"/>
                                  </p:stCondLst>
                                  <p:childTnLst>
                                    <p:set>
                                      <p:cBhvr>
                                        <p:cTn id="22" dur="1" fill="hold">
                                          <p:stCondLst>
                                            <p:cond delay="0"/>
                                          </p:stCondLst>
                                        </p:cTn>
                                        <p:tgtEl>
                                          <p:spTgt spid="8"/>
                                        </p:tgtEl>
                                        <p:attrNameLst>
                                          <p:attrName>style.visibility</p:attrName>
                                        </p:attrNameLst>
                                      </p:cBhvr>
                                      <p:to>
                                        <p:strVal val="visible"/>
                                      </p:to>
                                    </p:set>
                                    <p:animEffect transition="in" filter="strips(downLeft)">
                                      <p:cBhvr>
                                        <p:cTn id="23" dur="500"/>
                                        <p:tgtEl>
                                          <p:spTgt spid="8"/>
                                        </p:tgtEl>
                                      </p:cBhvr>
                                    </p:animEffect>
                                  </p:childTnLst>
                                </p:cTn>
                              </p:par>
                            </p:childTnLst>
                          </p:cTn>
                        </p:par>
                      </p:childTnLst>
                    </p:cTn>
                  </p:par>
                  <p:par>
                    <p:cTn id="24" fill="hold">
                      <p:stCondLst>
                        <p:cond delay="indefinite"/>
                      </p:stCondLst>
                      <p:childTnLst>
                        <p:par>
                          <p:cTn id="25" fill="hold">
                            <p:stCondLst>
                              <p:cond delay="0"/>
                            </p:stCondLst>
                            <p:childTnLst>
                              <p:par>
                                <p:cTn id="26" presetID="2" presetClass="exit" presetSubtype="4" fill="hold" grpId="0" nodeType="clickEffect">
                                  <p:stCondLst>
                                    <p:cond delay="0"/>
                                  </p:stCondLst>
                                  <p:childTnLst>
                                    <p:anim calcmode="lin" valueType="num">
                                      <p:cBhvr additive="base">
                                        <p:cTn id="27" dur="500"/>
                                        <p:tgtEl>
                                          <p:spTgt spid="13"/>
                                        </p:tgtEl>
                                        <p:attrNameLst>
                                          <p:attrName>ppt_x</p:attrName>
                                        </p:attrNameLst>
                                      </p:cBhvr>
                                      <p:tavLst>
                                        <p:tav tm="0">
                                          <p:val>
                                            <p:strVal val="ppt_x"/>
                                          </p:val>
                                        </p:tav>
                                        <p:tav tm="100000">
                                          <p:val>
                                            <p:strVal val="ppt_x"/>
                                          </p:val>
                                        </p:tav>
                                      </p:tavLst>
                                    </p:anim>
                                    <p:anim calcmode="lin" valueType="num">
                                      <p:cBhvr additive="base">
                                        <p:cTn id="28" dur="500"/>
                                        <p:tgtEl>
                                          <p:spTgt spid="13"/>
                                        </p:tgtEl>
                                        <p:attrNameLst>
                                          <p:attrName>ppt_y</p:attrName>
                                        </p:attrNameLst>
                                      </p:cBhvr>
                                      <p:tavLst>
                                        <p:tav tm="0">
                                          <p:val>
                                            <p:strVal val="ppt_y"/>
                                          </p:val>
                                        </p:tav>
                                        <p:tav tm="100000">
                                          <p:val>
                                            <p:strVal val="1+ppt_h/2"/>
                                          </p:val>
                                        </p:tav>
                                      </p:tavLst>
                                    </p:anim>
                                    <p:set>
                                      <p:cBhvr>
                                        <p:cTn id="29" dur="1" fill="hold">
                                          <p:stCondLst>
                                            <p:cond delay="499"/>
                                          </p:stCondLst>
                                        </p:cTn>
                                        <p:tgtEl>
                                          <p:spTgt spid="13"/>
                                        </p:tgtEl>
                                        <p:attrNameLst>
                                          <p:attrName>style.visibility</p:attrName>
                                        </p:attrNameLst>
                                      </p:cBhvr>
                                      <p:to>
                                        <p:strVal val="hidden"/>
                                      </p:to>
                                    </p:set>
                                  </p:childTnLst>
                                </p:cTn>
                              </p:par>
                            </p:childTnLst>
                          </p:cTn>
                        </p:par>
                      </p:childTnLst>
                    </p:cTn>
                  </p:par>
                  <p:par>
                    <p:cTn id="30" fill="hold">
                      <p:stCondLst>
                        <p:cond delay="indefinite"/>
                      </p:stCondLst>
                      <p:childTnLst>
                        <p:par>
                          <p:cTn id="31" fill="hold">
                            <p:stCondLst>
                              <p:cond delay="0"/>
                            </p:stCondLst>
                            <p:childTnLst>
                              <p:par>
                                <p:cTn id="32" presetID="18" presetClass="entr" presetSubtype="12" fill="hold" grpId="0" nodeType="clickEffect">
                                  <p:stCondLst>
                                    <p:cond delay="0"/>
                                  </p:stCondLst>
                                  <p:childTnLst>
                                    <p:set>
                                      <p:cBhvr>
                                        <p:cTn id="33" dur="1" fill="hold">
                                          <p:stCondLst>
                                            <p:cond delay="0"/>
                                          </p:stCondLst>
                                        </p:cTn>
                                        <p:tgtEl>
                                          <p:spTgt spid="9"/>
                                        </p:tgtEl>
                                        <p:attrNameLst>
                                          <p:attrName>style.visibility</p:attrName>
                                        </p:attrNameLst>
                                      </p:cBhvr>
                                      <p:to>
                                        <p:strVal val="visible"/>
                                      </p:to>
                                    </p:set>
                                    <p:animEffect transition="in" filter="strips(downLeft)">
                                      <p:cBhvr>
                                        <p:cTn id="34" dur="500"/>
                                        <p:tgtEl>
                                          <p:spTgt spid="9"/>
                                        </p:tgtEl>
                                      </p:cBhvr>
                                    </p:animEffect>
                                  </p:childTnLst>
                                </p:cTn>
                              </p:par>
                            </p:childTnLst>
                          </p:cTn>
                        </p:par>
                      </p:childTnLst>
                    </p:cTn>
                  </p:par>
                  <p:par>
                    <p:cTn id="35" fill="hold">
                      <p:stCondLst>
                        <p:cond delay="indefinite"/>
                      </p:stCondLst>
                      <p:childTnLst>
                        <p:par>
                          <p:cTn id="36" fill="hold">
                            <p:stCondLst>
                              <p:cond delay="0"/>
                            </p:stCondLst>
                            <p:childTnLst>
                              <p:par>
                                <p:cTn id="37" presetID="2" presetClass="exit" presetSubtype="4" fill="hold" grpId="0" nodeType="clickEffect">
                                  <p:stCondLst>
                                    <p:cond delay="0"/>
                                  </p:stCondLst>
                                  <p:childTnLst>
                                    <p:anim calcmode="lin" valueType="num">
                                      <p:cBhvr additive="base">
                                        <p:cTn id="38" dur="500"/>
                                        <p:tgtEl>
                                          <p:spTgt spid="14"/>
                                        </p:tgtEl>
                                        <p:attrNameLst>
                                          <p:attrName>ppt_x</p:attrName>
                                        </p:attrNameLst>
                                      </p:cBhvr>
                                      <p:tavLst>
                                        <p:tav tm="0">
                                          <p:val>
                                            <p:strVal val="ppt_x"/>
                                          </p:val>
                                        </p:tav>
                                        <p:tav tm="100000">
                                          <p:val>
                                            <p:strVal val="ppt_x"/>
                                          </p:val>
                                        </p:tav>
                                      </p:tavLst>
                                    </p:anim>
                                    <p:anim calcmode="lin" valueType="num">
                                      <p:cBhvr additive="base">
                                        <p:cTn id="39" dur="500"/>
                                        <p:tgtEl>
                                          <p:spTgt spid="14"/>
                                        </p:tgtEl>
                                        <p:attrNameLst>
                                          <p:attrName>ppt_y</p:attrName>
                                        </p:attrNameLst>
                                      </p:cBhvr>
                                      <p:tavLst>
                                        <p:tav tm="0">
                                          <p:val>
                                            <p:strVal val="ppt_y"/>
                                          </p:val>
                                        </p:tav>
                                        <p:tav tm="100000">
                                          <p:val>
                                            <p:strVal val="1+ppt_h/2"/>
                                          </p:val>
                                        </p:tav>
                                      </p:tavLst>
                                    </p:anim>
                                    <p:set>
                                      <p:cBhvr>
                                        <p:cTn id="40" dur="1" fill="hold">
                                          <p:stCondLst>
                                            <p:cond delay="499"/>
                                          </p:stCondLst>
                                        </p:cTn>
                                        <p:tgtEl>
                                          <p:spTgt spid="14"/>
                                        </p:tgtEl>
                                        <p:attrNameLst>
                                          <p:attrName>style.visibility</p:attrName>
                                        </p:attrNameLst>
                                      </p:cBhvr>
                                      <p:to>
                                        <p:strVal val="hidden"/>
                                      </p:to>
                                    </p:set>
                                  </p:childTnLst>
                                </p:cTn>
                              </p:par>
                            </p:childTnLst>
                          </p:cTn>
                        </p:par>
                      </p:childTnLst>
                    </p:cTn>
                  </p:par>
                  <p:par>
                    <p:cTn id="41" fill="hold">
                      <p:stCondLst>
                        <p:cond delay="indefinite"/>
                      </p:stCondLst>
                      <p:childTnLst>
                        <p:par>
                          <p:cTn id="42" fill="hold">
                            <p:stCondLst>
                              <p:cond delay="0"/>
                            </p:stCondLst>
                            <p:childTnLst>
                              <p:par>
                                <p:cTn id="43" presetID="18" presetClass="entr" presetSubtype="12" fill="hold" grpId="0" nodeType="clickEffect">
                                  <p:stCondLst>
                                    <p:cond delay="0"/>
                                  </p:stCondLst>
                                  <p:childTnLst>
                                    <p:set>
                                      <p:cBhvr>
                                        <p:cTn id="44" dur="1" fill="hold">
                                          <p:stCondLst>
                                            <p:cond delay="0"/>
                                          </p:stCondLst>
                                        </p:cTn>
                                        <p:tgtEl>
                                          <p:spTgt spid="10"/>
                                        </p:tgtEl>
                                        <p:attrNameLst>
                                          <p:attrName>style.visibility</p:attrName>
                                        </p:attrNameLst>
                                      </p:cBhvr>
                                      <p:to>
                                        <p:strVal val="visible"/>
                                      </p:to>
                                    </p:set>
                                    <p:animEffect transition="in" filter="strips(downLeft)">
                                      <p:cBhvr>
                                        <p:cTn id="45" dur="500"/>
                                        <p:tgtEl>
                                          <p:spTgt spid="10"/>
                                        </p:tgtEl>
                                      </p:cBhvr>
                                    </p:animEffect>
                                  </p:childTnLst>
                                </p:cTn>
                              </p:par>
                            </p:childTnLst>
                          </p:cTn>
                        </p:par>
                      </p:childTnLst>
                    </p:cTn>
                  </p:par>
                  <p:par>
                    <p:cTn id="46" fill="hold">
                      <p:stCondLst>
                        <p:cond delay="indefinite"/>
                      </p:stCondLst>
                      <p:childTnLst>
                        <p:par>
                          <p:cTn id="47" fill="hold">
                            <p:stCondLst>
                              <p:cond delay="0"/>
                            </p:stCondLst>
                            <p:childTnLst>
                              <p:par>
                                <p:cTn id="48" presetID="2" presetClass="exit" presetSubtype="4" fill="hold" grpId="0" nodeType="clickEffect">
                                  <p:stCondLst>
                                    <p:cond delay="0"/>
                                  </p:stCondLst>
                                  <p:childTnLst>
                                    <p:anim calcmode="lin" valueType="num">
                                      <p:cBhvr additive="base">
                                        <p:cTn id="49" dur="500"/>
                                        <p:tgtEl>
                                          <p:spTgt spid="15"/>
                                        </p:tgtEl>
                                        <p:attrNameLst>
                                          <p:attrName>ppt_x</p:attrName>
                                        </p:attrNameLst>
                                      </p:cBhvr>
                                      <p:tavLst>
                                        <p:tav tm="0">
                                          <p:val>
                                            <p:strVal val="ppt_x"/>
                                          </p:val>
                                        </p:tav>
                                        <p:tav tm="100000">
                                          <p:val>
                                            <p:strVal val="ppt_x"/>
                                          </p:val>
                                        </p:tav>
                                      </p:tavLst>
                                    </p:anim>
                                    <p:anim calcmode="lin" valueType="num">
                                      <p:cBhvr additive="base">
                                        <p:cTn id="50" dur="500"/>
                                        <p:tgtEl>
                                          <p:spTgt spid="15"/>
                                        </p:tgtEl>
                                        <p:attrNameLst>
                                          <p:attrName>ppt_y</p:attrName>
                                        </p:attrNameLst>
                                      </p:cBhvr>
                                      <p:tavLst>
                                        <p:tav tm="0">
                                          <p:val>
                                            <p:strVal val="ppt_y"/>
                                          </p:val>
                                        </p:tav>
                                        <p:tav tm="100000">
                                          <p:val>
                                            <p:strVal val="1+ppt_h/2"/>
                                          </p:val>
                                        </p:tav>
                                      </p:tavLst>
                                    </p:anim>
                                    <p:set>
                                      <p:cBhvr>
                                        <p:cTn id="51" dur="1" fill="hold">
                                          <p:stCondLst>
                                            <p:cond delay="499"/>
                                          </p:stCondLst>
                                        </p:cTn>
                                        <p:tgtEl>
                                          <p:spTgt spid="15"/>
                                        </p:tgtEl>
                                        <p:attrNameLst>
                                          <p:attrName>style.visibility</p:attrName>
                                        </p:attrNameLst>
                                      </p:cBhvr>
                                      <p:to>
                                        <p:strVal val="hidden"/>
                                      </p:to>
                                    </p:set>
                                  </p:childTnLst>
                                </p:cTn>
                              </p:par>
                            </p:childTnLst>
                          </p:cTn>
                        </p:par>
                      </p:childTnLst>
                    </p:cTn>
                  </p:par>
                  <p:par>
                    <p:cTn id="52" fill="hold">
                      <p:stCondLst>
                        <p:cond delay="indefinite"/>
                      </p:stCondLst>
                      <p:childTnLst>
                        <p:par>
                          <p:cTn id="53" fill="hold">
                            <p:stCondLst>
                              <p:cond delay="0"/>
                            </p:stCondLst>
                            <p:childTnLst>
                              <p:par>
                                <p:cTn id="54" presetID="2" presetClass="entr" presetSubtype="4" fill="hold" grpId="0" nodeType="clickEffect">
                                  <p:stCondLst>
                                    <p:cond delay="0"/>
                                  </p:stCondLst>
                                  <p:childTnLst>
                                    <p:set>
                                      <p:cBhvr>
                                        <p:cTn id="55" dur="1" fill="hold">
                                          <p:stCondLst>
                                            <p:cond delay="0"/>
                                          </p:stCondLst>
                                        </p:cTn>
                                        <p:tgtEl>
                                          <p:spTgt spid="16"/>
                                        </p:tgtEl>
                                        <p:attrNameLst>
                                          <p:attrName>style.visibility</p:attrName>
                                        </p:attrNameLst>
                                      </p:cBhvr>
                                      <p:to>
                                        <p:strVal val="visible"/>
                                      </p:to>
                                    </p:set>
                                    <p:anim calcmode="lin" valueType="num">
                                      <p:cBhvr additive="base">
                                        <p:cTn id="56" dur="500" fill="hold"/>
                                        <p:tgtEl>
                                          <p:spTgt spid="16"/>
                                        </p:tgtEl>
                                        <p:attrNameLst>
                                          <p:attrName>ppt_x</p:attrName>
                                        </p:attrNameLst>
                                      </p:cBhvr>
                                      <p:tavLst>
                                        <p:tav tm="0">
                                          <p:val>
                                            <p:strVal val="#ppt_x"/>
                                          </p:val>
                                        </p:tav>
                                        <p:tav tm="100000">
                                          <p:val>
                                            <p:strVal val="#ppt_x"/>
                                          </p:val>
                                        </p:tav>
                                      </p:tavLst>
                                    </p:anim>
                                    <p:anim calcmode="lin" valueType="num">
                                      <p:cBhvr additive="base">
                                        <p:cTn id="57" dur="500" fill="hold"/>
                                        <p:tgtEl>
                                          <p:spTgt spid="1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P spid="8" grpId="0" animBg="1"/>
      <p:bldP spid="9" grpId="0" animBg="1"/>
      <p:bldP spid="10" grpId="0" animBg="1"/>
      <p:bldP spid="11" grpId="0" animBg="1"/>
      <p:bldP spid="13" grpId="0" animBg="1"/>
      <p:bldP spid="14" grpId="0" animBg="1"/>
      <p:bldP spid="15" grpId="0" animBg="1"/>
      <p:bldP spid="16"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1295400"/>
          </a:xfrm>
        </p:spPr>
        <p:txBody>
          <a:bodyPr>
            <a:noAutofit/>
          </a:bodyPr>
          <a:lstStyle/>
          <a:p>
            <a:r>
              <a:rPr lang="en-IN" dirty="0" smtClean="0">
                <a:latin typeface="Comic Sans MS" pitchFamily="66" charset="0"/>
              </a:rPr>
              <a:t>IOP reduction by various anti-glaucoma medications</a:t>
            </a:r>
            <a:endParaRPr lang="en-IN" dirty="0">
              <a:latin typeface="Comic Sans MS" pitchFamily="66" charset="0"/>
            </a:endParaRPr>
          </a:p>
        </p:txBody>
      </p:sp>
      <p:graphicFrame>
        <p:nvGraphicFramePr>
          <p:cNvPr id="4" name="Content Placeholder 3"/>
          <p:cNvGraphicFramePr>
            <a:graphicFrameLocks noGrp="1"/>
          </p:cNvGraphicFramePr>
          <p:nvPr>
            <p:ph idx="1"/>
          </p:nvPr>
        </p:nvGraphicFramePr>
        <p:xfrm>
          <a:off x="762000" y="1143000"/>
          <a:ext cx="7701116" cy="3581400"/>
        </p:xfrm>
        <a:graphic>
          <a:graphicData uri="http://schemas.openxmlformats.org/drawingml/2006/chart">
            <c:chart xmlns:c="http://schemas.openxmlformats.org/drawingml/2006/chart" xmlns:r="http://schemas.openxmlformats.org/officeDocument/2006/relationships" r:id="rId2"/>
          </a:graphicData>
        </a:graphic>
      </p:graphicFrame>
      <p:sp>
        <p:nvSpPr>
          <p:cNvPr id="5" name="TextBox 4"/>
          <p:cNvSpPr txBox="1"/>
          <p:nvPr/>
        </p:nvSpPr>
        <p:spPr>
          <a:xfrm>
            <a:off x="4572000" y="6400800"/>
            <a:ext cx="4419600" cy="507831"/>
          </a:xfrm>
          <a:prstGeom prst="rect">
            <a:avLst/>
          </a:prstGeom>
          <a:noFill/>
        </p:spPr>
        <p:txBody>
          <a:bodyPr wrap="square" rtlCol="0">
            <a:spAutoFit/>
          </a:bodyPr>
          <a:lstStyle/>
          <a:p>
            <a:r>
              <a:rPr lang="da-DK" sz="900" i="1" dirty="0" smtClean="0"/>
              <a:t>Surv Ophthalmol.2009; 54 (6): 643-662</a:t>
            </a:r>
          </a:p>
          <a:p>
            <a:r>
              <a:rPr lang="en-IN" sz="900" i="1" dirty="0" smtClean="0">
                <a:hlinkClick r:id="rId3"/>
              </a:rPr>
              <a:t>http://www.glaucomaassociates.com/medications.html</a:t>
            </a:r>
            <a:r>
              <a:rPr lang="en-IN" sz="900" i="1" dirty="0" smtClean="0"/>
              <a:t> last accessed 22nd August 2012.</a:t>
            </a:r>
          </a:p>
          <a:p>
            <a:pPr marL="117475" indent="-117475"/>
            <a:r>
              <a:rPr lang="en-US" sz="900" dirty="0" smtClean="0">
                <a:latin typeface="Arial" pitchFamily="34" charset="0"/>
                <a:cs typeface="Arial" pitchFamily="34" charset="0"/>
              </a:rPr>
              <a:t>J. Of Clinical Epidemiology; 2009: 1-5</a:t>
            </a:r>
            <a:endParaRPr lang="en-US" sz="900" dirty="0">
              <a:latin typeface="Arial" pitchFamily="34" charset="0"/>
              <a:cs typeface="Arial" pitchFamily="34" charset="0"/>
            </a:endParaRPr>
          </a:p>
        </p:txBody>
      </p:sp>
      <p:sp>
        <p:nvSpPr>
          <p:cNvPr id="7" name="Content Placeholder 2"/>
          <p:cNvSpPr txBox="1">
            <a:spLocks/>
          </p:cNvSpPr>
          <p:nvPr/>
        </p:nvSpPr>
        <p:spPr>
          <a:xfrm>
            <a:off x="381000" y="4648200"/>
            <a:ext cx="8763000" cy="2133600"/>
          </a:xfrm>
          <a:prstGeom prst="rect">
            <a:avLst/>
          </a:prstGeom>
        </p:spPr>
        <p:txBody>
          <a:bodyPr vert="horz">
            <a:normAutofit/>
          </a:bodyPr>
          <a:lstStyle/>
          <a:p>
            <a:pPr marL="274320" marR="0" lvl="0" indent="-274320" algn="l" defTabSz="914400" rtl="0" eaLnBrk="1" fontAlgn="auto" latinLnBrk="0" hangingPunct="1">
              <a:lnSpc>
                <a:spcPct val="100000"/>
              </a:lnSpc>
              <a:spcBef>
                <a:spcPts val="600"/>
              </a:spcBef>
              <a:spcAft>
                <a:spcPts val="0"/>
              </a:spcAft>
              <a:buClr>
                <a:schemeClr val="accent1"/>
              </a:buClr>
              <a:buSzPct val="76000"/>
              <a:buFont typeface="Wingdings 3"/>
              <a:buChar char=""/>
              <a:tabLst/>
              <a:defRPr/>
            </a:pPr>
            <a:r>
              <a:rPr kumimoji="0" lang="en-IN" sz="2200" b="0" i="0" u="none" strike="noStrike" kern="1200" cap="none" spc="0" normalizeH="0" baseline="0" noProof="0" dirty="0" smtClean="0">
                <a:ln>
                  <a:noFill/>
                </a:ln>
                <a:solidFill>
                  <a:schemeClr val="tx1"/>
                </a:solidFill>
                <a:effectLst/>
                <a:uLnTx/>
                <a:uFillTx/>
                <a:latin typeface="Comic Sans MS" pitchFamily="66" charset="0"/>
                <a:ea typeface="+mn-ea"/>
                <a:cs typeface="+mn-cs"/>
              </a:rPr>
              <a:t>PGAs as a class appear to </a:t>
            </a:r>
            <a:r>
              <a:rPr kumimoji="0" lang="en-IN" sz="2200" b="0" i="0" u="none" strike="noStrike" kern="1200" cap="none" spc="0" normalizeH="0" baseline="0" noProof="0" dirty="0" smtClean="0">
                <a:ln>
                  <a:noFill/>
                </a:ln>
                <a:solidFill>
                  <a:srgbClr val="C00000"/>
                </a:solidFill>
                <a:effectLst/>
                <a:uLnTx/>
                <a:uFillTx/>
                <a:latin typeface="Comic Sans MS" pitchFamily="66" charset="0"/>
                <a:ea typeface="+mn-ea"/>
                <a:cs typeface="+mn-cs"/>
              </a:rPr>
              <a:t>provide excellent control of both short- and long-term IOP fluctuation in comparison to all other classes of anti-glaucoma drugs.</a:t>
            </a:r>
            <a:endParaRPr kumimoji="0" lang="en-IN" sz="2200" b="0" i="0" u="none" strike="noStrike" kern="1200" cap="none" spc="0" normalizeH="0" baseline="0" noProof="0" dirty="0" smtClean="0">
              <a:ln>
                <a:noFill/>
              </a:ln>
              <a:solidFill>
                <a:schemeClr val="tx1"/>
              </a:solidFill>
              <a:effectLst/>
              <a:uLnTx/>
              <a:uFillTx/>
              <a:latin typeface="Comic Sans MS" pitchFamily="66" charset="0"/>
              <a:ea typeface="+mn-ea"/>
              <a:cs typeface="+mn-cs"/>
            </a:endParaRPr>
          </a:p>
          <a:p>
            <a:pPr marL="274320" marR="0" lvl="0" indent="-274320" algn="l" defTabSz="914400" rtl="0" eaLnBrk="1" fontAlgn="auto" latinLnBrk="0" hangingPunct="1">
              <a:lnSpc>
                <a:spcPct val="100000"/>
              </a:lnSpc>
              <a:spcBef>
                <a:spcPts val="600"/>
              </a:spcBef>
              <a:spcAft>
                <a:spcPts val="0"/>
              </a:spcAft>
              <a:buClr>
                <a:schemeClr val="accent1"/>
              </a:buClr>
              <a:buSzPct val="76000"/>
              <a:buFont typeface="Wingdings 3"/>
              <a:buChar char=""/>
              <a:tabLst/>
              <a:defRPr/>
            </a:pPr>
            <a:r>
              <a:rPr kumimoji="0" lang="en-IN" sz="2200" b="0" i="0" u="none" strike="noStrike" kern="1200" cap="none" spc="0" normalizeH="0" baseline="0" noProof="0" dirty="0" smtClean="0">
                <a:ln>
                  <a:noFill/>
                </a:ln>
                <a:solidFill>
                  <a:schemeClr val="tx1"/>
                </a:solidFill>
                <a:effectLst/>
                <a:uLnTx/>
                <a:uFillTx/>
                <a:latin typeface="Comic Sans MS" pitchFamily="66" charset="0"/>
                <a:ea typeface="+mn-ea"/>
                <a:cs typeface="+mn-cs"/>
              </a:rPr>
              <a:t>Reduction in IOP from baseline was </a:t>
            </a:r>
            <a:r>
              <a:rPr kumimoji="0" lang="en-IN" sz="2200" b="0" i="0" u="none" strike="noStrike" kern="1200" cap="none" spc="0" normalizeH="0" baseline="0" noProof="0" dirty="0" smtClean="0">
                <a:ln>
                  <a:noFill/>
                </a:ln>
                <a:solidFill>
                  <a:srgbClr val="C00000"/>
                </a:solidFill>
                <a:effectLst/>
                <a:uLnTx/>
                <a:uFillTx/>
                <a:latin typeface="Comic Sans MS" pitchFamily="66" charset="0"/>
                <a:ea typeface="+mn-ea"/>
                <a:cs typeface="+mn-cs"/>
              </a:rPr>
              <a:t>31-33% for peak </a:t>
            </a:r>
            <a:r>
              <a:rPr kumimoji="0" lang="en-IN" sz="2200" b="0" i="0" u="none" strike="noStrike" kern="1200" cap="none" spc="0" normalizeH="0" baseline="0" noProof="0" dirty="0" smtClean="0">
                <a:ln>
                  <a:noFill/>
                </a:ln>
                <a:solidFill>
                  <a:schemeClr val="tx1"/>
                </a:solidFill>
                <a:effectLst/>
                <a:uLnTx/>
                <a:uFillTx/>
                <a:latin typeface="Comic Sans MS" pitchFamily="66" charset="0"/>
                <a:ea typeface="+mn-ea"/>
                <a:cs typeface="+mn-cs"/>
              </a:rPr>
              <a:t>&amp; </a:t>
            </a:r>
            <a:r>
              <a:rPr kumimoji="0" lang="en-IN" sz="2200" b="0" i="0" u="none" strike="noStrike" kern="1200" cap="none" spc="0" normalizeH="0" baseline="0" noProof="0" dirty="0" smtClean="0">
                <a:ln>
                  <a:noFill/>
                </a:ln>
                <a:solidFill>
                  <a:srgbClr val="C00000"/>
                </a:solidFill>
                <a:effectLst/>
                <a:uLnTx/>
                <a:uFillTx/>
                <a:latin typeface="Comic Sans MS" pitchFamily="66" charset="0"/>
                <a:ea typeface="+mn-ea"/>
                <a:cs typeface="+mn-cs"/>
              </a:rPr>
              <a:t>28-29% for trough</a:t>
            </a:r>
            <a:r>
              <a:rPr kumimoji="0" lang="en-IN" sz="2200" b="0" i="0" u="none" strike="noStrike" kern="1200" cap="none" spc="0" normalizeH="0" baseline="0" noProof="0" dirty="0" smtClean="0">
                <a:ln>
                  <a:noFill/>
                </a:ln>
                <a:solidFill>
                  <a:schemeClr val="tx1"/>
                </a:solidFill>
                <a:effectLst/>
                <a:uLnTx/>
                <a:uFillTx/>
                <a:latin typeface="Comic Sans MS" pitchFamily="66" charset="0"/>
                <a:ea typeface="+mn-ea"/>
                <a:cs typeface="+mn-cs"/>
              </a:rPr>
              <a:t>.</a:t>
            </a:r>
          </a:p>
          <a:p>
            <a:pPr marL="274320" marR="0" lvl="0" indent="-274320" algn="l" defTabSz="914400" rtl="0" eaLnBrk="1" fontAlgn="auto" latinLnBrk="0" hangingPunct="1">
              <a:lnSpc>
                <a:spcPct val="100000"/>
              </a:lnSpc>
              <a:spcBef>
                <a:spcPts val="600"/>
              </a:spcBef>
              <a:spcAft>
                <a:spcPts val="0"/>
              </a:spcAft>
              <a:buClr>
                <a:schemeClr val="accent1"/>
              </a:buClr>
              <a:buSzPct val="76000"/>
              <a:buFont typeface="Wingdings 3"/>
              <a:buChar char=""/>
              <a:tabLst/>
              <a:defRPr/>
            </a:pPr>
            <a:endParaRPr kumimoji="0" lang="en-US" sz="2400" b="0" i="0" u="none" strike="noStrike" kern="1200" cap="none" spc="0" normalizeH="0" baseline="0" noProof="0" dirty="0" smtClean="0">
              <a:ln>
                <a:noFill/>
              </a:ln>
              <a:solidFill>
                <a:schemeClr val="tx1"/>
              </a:solidFill>
              <a:effectLst/>
              <a:uLnTx/>
              <a:uFillTx/>
              <a:latin typeface="+mn-lt"/>
              <a:ea typeface="+mn-ea"/>
              <a:cs typeface="+mn-cs"/>
            </a:endParaRPr>
          </a:p>
          <a:p>
            <a:pPr marL="274320" marR="0" lvl="0" indent="-274320" algn="l" defTabSz="914400" rtl="0" eaLnBrk="1" fontAlgn="auto" latinLnBrk="0" hangingPunct="1">
              <a:lnSpc>
                <a:spcPct val="100000"/>
              </a:lnSpc>
              <a:spcBef>
                <a:spcPts val="600"/>
              </a:spcBef>
              <a:spcAft>
                <a:spcPts val="0"/>
              </a:spcAft>
              <a:buClr>
                <a:schemeClr val="accent1"/>
              </a:buClr>
              <a:buSzPct val="76000"/>
              <a:buFont typeface="Wingdings 3"/>
              <a:buChar char=""/>
              <a:tabLst/>
              <a:defRPr/>
            </a:pPr>
            <a:endParaRPr kumimoji="0" lang="en-IN" sz="2400" b="0" i="0" u="none" strike="noStrike" kern="1200" cap="none" spc="0" normalizeH="0" baseline="0" noProof="0" dirty="0" smtClean="0">
              <a:ln>
                <a:noFill/>
              </a:ln>
              <a:solidFill>
                <a:schemeClr val="tx1"/>
              </a:solidFill>
              <a:effectLst/>
              <a:uLnTx/>
              <a:uFillTx/>
              <a:latin typeface="Comic Sans MS" pitchFamily="66" charset="0"/>
              <a:ea typeface="+mn-ea"/>
              <a:cs typeface="+mn-cs"/>
            </a:endParaRPr>
          </a:p>
          <a:p>
            <a:pPr marL="274320" marR="0" lvl="0" indent="-274320" algn="l" defTabSz="914400" rtl="0" eaLnBrk="1" fontAlgn="auto" latinLnBrk="0" hangingPunct="1">
              <a:lnSpc>
                <a:spcPct val="100000"/>
              </a:lnSpc>
              <a:spcBef>
                <a:spcPts val="600"/>
              </a:spcBef>
              <a:spcAft>
                <a:spcPts val="0"/>
              </a:spcAft>
              <a:buClr>
                <a:schemeClr val="accent1"/>
              </a:buClr>
              <a:buSzPct val="76000"/>
              <a:buFont typeface="Wingdings 3"/>
              <a:buChar char=""/>
              <a:tabLst/>
              <a:defRPr/>
            </a:pPr>
            <a:endParaRPr kumimoji="0" lang="en-IN" sz="2600" b="0" i="0" u="none" strike="noStrike" kern="1200" cap="none" spc="0" normalizeH="0" baseline="0" noProof="0" dirty="0" smtClean="0">
              <a:ln>
                <a:noFill/>
              </a:ln>
              <a:solidFill>
                <a:schemeClr val="tx1"/>
              </a:solidFill>
              <a:effectLst/>
              <a:uLnTx/>
              <a:uFillTx/>
              <a:latin typeface="+mn-lt"/>
              <a:ea typeface="+mn-ea"/>
              <a:cs typeface="+mn-cs"/>
            </a:endParaRPr>
          </a:p>
          <a:p>
            <a:pPr marL="274320" marR="0" lvl="0" indent="-274320" algn="l" defTabSz="914400" rtl="0" eaLnBrk="1" fontAlgn="auto" latinLnBrk="0" hangingPunct="1">
              <a:lnSpc>
                <a:spcPct val="100000"/>
              </a:lnSpc>
              <a:spcBef>
                <a:spcPts val="600"/>
              </a:spcBef>
              <a:spcAft>
                <a:spcPts val="0"/>
              </a:spcAft>
              <a:buClr>
                <a:schemeClr val="accent1"/>
              </a:buClr>
              <a:buSzPct val="76000"/>
              <a:buFont typeface="Wingdings 3"/>
              <a:buChar char=""/>
              <a:tabLst/>
              <a:defRPr/>
            </a:pPr>
            <a:endParaRPr kumimoji="0" lang="en-IN" sz="2600" b="0" i="0" u="none" strike="noStrike" kern="1200" cap="none" spc="0" normalizeH="0" baseline="0" noProof="0" dirty="0">
              <a:ln>
                <a:noFill/>
              </a:ln>
              <a:solidFill>
                <a:schemeClr val="tx1"/>
              </a:solidFill>
              <a:effectLst/>
              <a:uLnTx/>
              <a:uFillTx/>
              <a:latin typeface="+mn-lt"/>
              <a:ea typeface="+mn-ea"/>
              <a:cs typeface="+mn-cs"/>
            </a:endParaRPr>
          </a:p>
        </p:txBody>
      </p:sp>
    </p:spTree>
  </p:cSld>
  <p:clrMapOvr>
    <a:masterClrMapping/>
  </p:clrMapOvr>
  <p:transition>
    <p:cover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2" presetClass="entr" presetSubtype="1" fill="hold" grpId="0" nodeType="clickEffect">
                                  <p:stCondLst>
                                    <p:cond delay="0"/>
                                  </p:stCondLst>
                                  <p:childTnLst>
                                    <p:set>
                                      <p:cBhvr>
                                        <p:cTn id="10" dur="1" fill="hold">
                                          <p:stCondLst>
                                            <p:cond delay="0"/>
                                          </p:stCondLst>
                                        </p:cTn>
                                        <p:tgtEl>
                                          <p:spTgt spid="7"/>
                                        </p:tgtEl>
                                        <p:attrNameLst>
                                          <p:attrName>style.visibility</p:attrName>
                                        </p:attrNameLst>
                                      </p:cBhvr>
                                      <p:to>
                                        <p:strVal val="visible"/>
                                      </p:to>
                                    </p:set>
                                    <p:animEffect transition="in" filter="wipe(up)">
                                      <p:cBhvr>
                                        <p:cTn id="11"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4" grpId="0">
        <p:bldAsOne/>
      </p:bldGraphic>
      <p:bldP spid="7"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fontScale="90000"/>
          </a:bodyPr>
          <a:lstStyle/>
          <a:p>
            <a:pPr lvl="0"/>
            <a:r>
              <a:rPr lang="en-US" dirty="0" smtClean="0">
                <a:latin typeface="Comic Sans MS" pitchFamily="66" charset="0"/>
              </a:rPr>
              <a:t>Prostaglandin analogues:</a:t>
            </a:r>
            <a:br>
              <a:rPr lang="en-US" dirty="0" smtClean="0">
                <a:latin typeface="Comic Sans MS" pitchFamily="66" charset="0"/>
              </a:rPr>
            </a:br>
            <a:r>
              <a:rPr lang="en-US" dirty="0" smtClean="0">
                <a:latin typeface="Comic Sans MS" pitchFamily="66" charset="0"/>
              </a:rPr>
              <a:t>Proven for 24 hour IOP Control</a:t>
            </a:r>
            <a:endParaRPr lang="en-IN" dirty="0">
              <a:latin typeface="Comic Sans MS" pitchFamily="66" charset="0"/>
            </a:endParaRPr>
          </a:p>
        </p:txBody>
      </p:sp>
      <p:sp>
        <p:nvSpPr>
          <p:cNvPr id="5" name="Rectangle 1026"/>
          <p:cNvSpPr txBox="1">
            <a:spLocks noChangeArrowheads="1"/>
          </p:cNvSpPr>
          <p:nvPr/>
        </p:nvSpPr>
        <p:spPr>
          <a:xfrm>
            <a:off x="304800" y="1066800"/>
            <a:ext cx="8534400" cy="762000"/>
          </a:xfrm>
          <a:prstGeom prst="rect">
            <a:avLst/>
          </a:prstGeom>
        </p:spPr>
        <p:txBody>
          <a:bodyPr vert="horz" anchor="b" anchorCtr="0">
            <a:norm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endParaRPr kumimoji="0" lang="en-US" sz="2800" b="0" i="0" u="none" strike="noStrike" kern="1200" cap="none" spc="0" normalizeH="0" baseline="0" noProof="0" dirty="0">
              <a:ln>
                <a:noFill/>
              </a:ln>
              <a:solidFill>
                <a:schemeClr val="tx2"/>
              </a:solidFill>
              <a:effectLst/>
              <a:uLnTx/>
              <a:uFillTx/>
              <a:latin typeface="+mj-lt"/>
              <a:ea typeface="+mj-ea"/>
              <a:cs typeface="+mj-cs"/>
            </a:endParaRPr>
          </a:p>
        </p:txBody>
      </p:sp>
      <p:sp>
        <p:nvSpPr>
          <p:cNvPr id="6" name="Rectangle 1027"/>
          <p:cNvSpPr txBox="1">
            <a:spLocks noChangeArrowheads="1"/>
          </p:cNvSpPr>
          <p:nvPr/>
        </p:nvSpPr>
        <p:spPr>
          <a:xfrm>
            <a:off x="685800" y="6324600"/>
            <a:ext cx="7772400" cy="457200"/>
          </a:xfrm>
          <a:prstGeom prst="rect">
            <a:avLst/>
          </a:prstGeom>
        </p:spPr>
        <p:txBody>
          <a:bodyPr/>
          <a:lstStyle/>
          <a:p>
            <a:pPr marL="274320" marR="0" lvl="0" indent="-274320" defTabSz="914400" rtl="0" eaLnBrk="1" fontAlgn="auto" latinLnBrk="0" hangingPunct="1">
              <a:lnSpc>
                <a:spcPct val="110000"/>
              </a:lnSpc>
              <a:spcBef>
                <a:spcPts val="600"/>
              </a:spcBef>
              <a:spcAft>
                <a:spcPts val="0"/>
              </a:spcAft>
              <a:buClr>
                <a:schemeClr val="accent1"/>
              </a:buClr>
              <a:buSzPct val="76000"/>
              <a:buFont typeface="Wingdings" pitchFamily="2" charset="2"/>
              <a:buNone/>
              <a:tabLst/>
              <a:defRPr/>
            </a:pPr>
            <a:r>
              <a:rPr kumimoji="0" lang="en-US" sz="1100" b="0" i="1" u="none" strike="noStrike" kern="1200" cap="none" spc="0" normalizeH="0" baseline="0" noProof="0" dirty="0" smtClean="0">
                <a:ln>
                  <a:noFill/>
                </a:ln>
                <a:solidFill>
                  <a:schemeClr val="tx1"/>
                </a:solidFill>
                <a:effectLst/>
                <a:uLnTx/>
                <a:uFillTx/>
                <a:latin typeface="+mn-lt"/>
                <a:ea typeface="+mn-ea"/>
                <a:cs typeface="+mn-cs"/>
              </a:rPr>
              <a:t>Ref: Invest Ophthalmol Vis </a:t>
            </a:r>
            <a:r>
              <a:rPr kumimoji="0" lang="en-US" sz="1100" b="0" i="1" u="none" strike="noStrike" kern="1200" cap="none" spc="0" normalizeH="0" baseline="0" noProof="0" dirty="0" err="1" smtClean="0">
                <a:ln>
                  <a:noFill/>
                </a:ln>
                <a:solidFill>
                  <a:schemeClr val="tx1"/>
                </a:solidFill>
                <a:effectLst/>
                <a:uLnTx/>
                <a:uFillTx/>
                <a:latin typeface="+mn-lt"/>
                <a:ea typeface="+mn-ea"/>
                <a:cs typeface="+mn-cs"/>
              </a:rPr>
              <a:t>Sci</a:t>
            </a:r>
            <a:r>
              <a:rPr kumimoji="0" lang="en-US" sz="1100" b="0" i="1" u="none" strike="noStrike" kern="1200" cap="none" spc="0" normalizeH="0" baseline="0" noProof="0" dirty="0" smtClean="0">
                <a:ln>
                  <a:noFill/>
                </a:ln>
                <a:solidFill>
                  <a:schemeClr val="tx1"/>
                </a:solidFill>
                <a:effectLst/>
                <a:uLnTx/>
                <a:uFillTx/>
                <a:latin typeface="+mn-lt"/>
                <a:ea typeface="+mn-ea"/>
                <a:cs typeface="+mn-cs"/>
              </a:rPr>
              <a:t> 2000; 41: 2566-2573</a:t>
            </a:r>
          </a:p>
          <a:p>
            <a:pPr marL="274320" lvl="0" indent="-274320">
              <a:lnSpc>
                <a:spcPct val="110000"/>
              </a:lnSpc>
              <a:spcBef>
                <a:spcPts val="600"/>
              </a:spcBef>
              <a:buClr>
                <a:schemeClr val="accent1"/>
              </a:buClr>
              <a:buSzPct val="76000"/>
            </a:pPr>
            <a:r>
              <a:rPr lang="en-US" sz="1100" i="1" dirty="0" smtClean="0">
                <a:hlinkClick r:id="rId2"/>
              </a:rPr>
              <a:t>http://www.revophth.com/content/d/cover_focus/i/1227/c/23095/</a:t>
            </a:r>
            <a:r>
              <a:rPr lang="en-US" sz="1100" i="1" dirty="0" smtClean="0"/>
              <a:t> last accessed 22</a:t>
            </a:r>
            <a:r>
              <a:rPr lang="en-US" sz="1100" i="1" baseline="30000" dirty="0" smtClean="0"/>
              <a:t>nd</a:t>
            </a:r>
            <a:r>
              <a:rPr lang="en-US" sz="1100" i="1" dirty="0" smtClean="0"/>
              <a:t> August 2012.</a:t>
            </a:r>
            <a:endParaRPr kumimoji="0" lang="en-US" sz="1100" b="0" i="1" u="none" strike="noStrike" kern="1200" cap="none" spc="0" normalizeH="0" baseline="0" noProof="0" dirty="0">
              <a:ln>
                <a:noFill/>
              </a:ln>
              <a:solidFill>
                <a:schemeClr val="tx1"/>
              </a:solidFill>
              <a:effectLst/>
              <a:uLnTx/>
              <a:uFillTx/>
              <a:latin typeface="+mn-lt"/>
              <a:ea typeface="+mn-ea"/>
              <a:cs typeface="+mn-cs"/>
            </a:endParaRPr>
          </a:p>
        </p:txBody>
      </p:sp>
      <p:pic>
        <p:nvPicPr>
          <p:cNvPr id="1026" name="Picture 2" descr="http://www.revophth.com/CMSImagesContent/2008/6/1_13861_1.gif"/>
          <p:cNvPicPr>
            <a:picLocks noChangeAspect="1" noChangeArrowheads="1"/>
          </p:cNvPicPr>
          <p:nvPr/>
        </p:nvPicPr>
        <p:blipFill>
          <a:blip r:embed="rId3" cstate="print"/>
          <a:srcRect l="2326" t="11691" r="2326" b="16493"/>
          <a:stretch>
            <a:fillRect/>
          </a:stretch>
        </p:blipFill>
        <p:spPr bwMode="auto">
          <a:xfrm>
            <a:off x="1219200" y="2514600"/>
            <a:ext cx="6248400" cy="3124200"/>
          </a:xfrm>
          <a:prstGeom prst="rect">
            <a:avLst/>
          </a:prstGeom>
          <a:noFill/>
        </p:spPr>
      </p:pic>
      <p:sp>
        <p:nvSpPr>
          <p:cNvPr id="10" name="Rectangle 9"/>
          <p:cNvSpPr/>
          <p:nvPr/>
        </p:nvSpPr>
        <p:spPr>
          <a:xfrm>
            <a:off x="1600200" y="2819400"/>
            <a:ext cx="5486400" cy="1200329"/>
          </a:xfrm>
          <a:prstGeom prst="rect">
            <a:avLst/>
          </a:prstGeom>
          <a:solidFill>
            <a:schemeClr val="accent2">
              <a:lumMod val="20000"/>
              <a:lumOff val="80000"/>
            </a:schemeClr>
          </a:solidFill>
          <a:ln w="57150"/>
        </p:spPr>
        <p:style>
          <a:lnRef idx="2">
            <a:schemeClr val="accent2"/>
          </a:lnRef>
          <a:fillRef idx="1">
            <a:schemeClr val="lt1"/>
          </a:fillRef>
          <a:effectRef idx="0">
            <a:schemeClr val="accent2"/>
          </a:effectRef>
          <a:fontRef idx="minor">
            <a:schemeClr val="dk1"/>
          </a:fontRef>
        </p:style>
        <p:txBody>
          <a:bodyPr wrap="square">
            <a:spAutoFit/>
          </a:bodyPr>
          <a:lstStyle/>
          <a:p>
            <a:pPr algn="ctr"/>
            <a:r>
              <a:rPr lang="en-IN" sz="2400" dirty="0" smtClean="0">
                <a:latin typeface="Comic Sans MS" pitchFamily="66" charset="0"/>
              </a:rPr>
              <a:t>Prostaglandin analogues seem to be the most effective in flattening the IOP fluctuations </a:t>
            </a:r>
            <a:endParaRPr lang="en-IN" sz="2400" dirty="0"/>
          </a:p>
        </p:txBody>
      </p:sp>
      <p:sp>
        <p:nvSpPr>
          <p:cNvPr id="13" name="Content Placeholder 2"/>
          <p:cNvSpPr txBox="1">
            <a:spLocks/>
          </p:cNvSpPr>
          <p:nvPr/>
        </p:nvSpPr>
        <p:spPr>
          <a:xfrm>
            <a:off x="228600" y="1219200"/>
            <a:ext cx="8763000" cy="1447800"/>
          </a:xfrm>
          <a:prstGeom prst="rect">
            <a:avLst/>
          </a:prstGeom>
        </p:spPr>
        <p:txBody>
          <a:bodyPr>
            <a:normAutofit fontScale="92500" lnSpcReduction="10000"/>
          </a:bodyPr>
          <a:lstStyle/>
          <a:p>
            <a:pPr marL="274320" marR="0" lvl="0" indent="-274320" algn="l" defTabSz="914400" rtl="0" eaLnBrk="1" fontAlgn="auto" latinLnBrk="0" hangingPunct="1">
              <a:lnSpc>
                <a:spcPct val="100000"/>
              </a:lnSpc>
              <a:spcBef>
                <a:spcPts val="600"/>
              </a:spcBef>
              <a:spcAft>
                <a:spcPts val="0"/>
              </a:spcAft>
              <a:buClr>
                <a:schemeClr val="accent1"/>
              </a:buClr>
              <a:buSzPct val="76000"/>
              <a:buFont typeface="Wingdings 3"/>
              <a:buChar char=""/>
              <a:tabLst/>
              <a:defRPr/>
            </a:pPr>
            <a:r>
              <a:rPr kumimoji="0" lang="en-IN" sz="2400" b="0" i="0" u="none" strike="noStrike" kern="1200" cap="none" spc="0" normalizeH="0" baseline="0" noProof="0" dirty="0" smtClean="0">
                <a:ln>
                  <a:noFill/>
                </a:ln>
                <a:solidFill>
                  <a:schemeClr val="tx1"/>
                </a:solidFill>
                <a:effectLst/>
                <a:uLnTx/>
                <a:uFillTx/>
                <a:latin typeface="Comic Sans MS" pitchFamily="66" charset="0"/>
                <a:ea typeface="+mn-ea"/>
                <a:cs typeface="+mn-cs"/>
              </a:rPr>
              <a:t>IOP fluctuations</a:t>
            </a:r>
            <a:r>
              <a:rPr kumimoji="0" lang="en-IN" sz="2400" b="0" i="0" u="none" strike="noStrike" kern="1200" cap="none" spc="0" normalizeH="0" noProof="0" dirty="0" smtClean="0">
                <a:ln>
                  <a:noFill/>
                </a:ln>
                <a:solidFill>
                  <a:schemeClr val="tx1"/>
                </a:solidFill>
                <a:effectLst/>
                <a:uLnTx/>
                <a:uFillTx/>
                <a:latin typeface="Comic Sans MS" pitchFamily="66" charset="0"/>
                <a:ea typeface="+mn-ea"/>
                <a:cs typeface="+mn-cs"/>
              </a:rPr>
              <a:t> are considered as independent </a:t>
            </a:r>
            <a:r>
              <a:rPr kumimoji="0" lang="en-IN" sz="2400" b="0" i="0" u="none" strike="noStrike" kern="1200" cap="none" spc="0" normalizeH="0" noProof="0" smtClean="0">
                <a:ln>
                  <a:noFill/>
                </a:ln>
                <a:solidFill>
                  <a:schemeClr val="tx1"/>
                </a:solidFill>
                <a:effectLst/>
                <a:uLnTx/>
                <a:uFillTx/>
                <a:latin typeface="Comic Sans MS" pitchFamily="66" charset="0"/>
                <a:ea typeface="+mn-ea"/>
                <a:cs typeface="+mn-cs"/>
              </a:rPr>
              <a:t>&amp; stronger risk </a:t>
            </a:r>
            <a:r>
              <a:rPr kumimoji="0" lang="en-IN" sz="2400" b="0" i="0" u="none" strike="noStrike" kern="1200" cap="none" spc="0" normalizeH="0" noProof="0" dirty="0" smtClean="0">
                <a:ln>
                  <a:noFill/>
                </a:ln>
                <a:solidFill>
                  <a:schemeClr val="tx1"/>
                </a:solidFill>
                <a:effectLst/>
                <a:uLnTx/>
                <a:uFillTx/>
                <a:latin typeface="Comic Sans MS" pitchFamily="66" charset="0"/>
                <a:ea typeface="+mn-ea"/>
                <a:cs typeface="+mn-cs"/>
              </a:rPr>
              <a:t>factor of visual field progression.</a:t>
            </a:r>
          </a:p>
          <a:p>
            <a:pPr marL="274320" marR="0" lvl="0" indent="-274320" algn="l" defTabSz="914400" rtl="0" eaLnBrk="1" fontAlgn="auto" latinLnBrk="0" hangingPunct="1">
              <a:lnSpc>
                <a:spcPct val="100000"/>
              </a:lnSpc>
              <a:spcBef>
                <a:spcPts val="600"/>
              </a:spcBef>
              <a:spcAft>
                <a:spcPts val="0"/>
              </a:spcAft>
              <a:buClr>
                <a:schemeClr val="accent1"/>
              </a:buClr>
              <a:buSzPct val="76000"/>
              <a:buFont typeface="Wingdings 3"/>
              <a:buChar char=""/>
              <a:tabLst/>
              <a:defRPr/>
            </a:pPr>
            <a:r>
              <a:rPr kumimoji="0" lang="en-IN" sz="2400" b="0" i="0" u="none" strike="noStrike" kern="1200" cap="none" spc="0" normalizeH="0" baseline="0" noProof="0" dirty="0" smtClean="0">
                <a:ln>
                  <a:noFill/>
                </a:ln>
                <a:solidFill>
                  <a:schemeClr val="tx1"/>
                </a:solidFill>
                <a:effectLst/>
                <a:uLnTx/>
                <a:uFillTx/>
                <a:latin typeface="Comic Sans MS" pitchFamily="66" charset="0"/>
                <a:ea typeface="+mn-ea"/>
                <a:cs typeface="+mn-cs"/>
              </a:rPr>
              <a:t>Recent studies have shown a blunting of the nocturnal spikes in IOP, when we are asleep and lying flat. </a:t>
            </a:r>
          </a:p>
          <a:p>
            <a:pPr marL="274320" marR="0" lvl="0" indent="-274320" algn="l" defTabSz="914400" rtl="0" eaLnBrk="1" fontAlgn="auto" latinLnBrk="0" hangingPunct="1">
              <a:lnSpc>
                <a:spcPct val="100000"/>
              </a:lnSpc>
              <a:spcBef>
                <a:spcPts val="600"/>
              </a:spcBef>
              <a:spcAft>
                <a:spcPts val="0"/>
              </a:spcAft>
              <a:buClr>
                <a:schemeClr val="accent1"/>
              </a:buClr>
              <a:buSzPct val="76000"/>
              <a:buFont typeface="Wingdings 3"/>
              <a:buChar char=""/>
              <a:tabLst/>
              <a:defRPr/>
            </a:pPr>
            <a:endParaRPr kumimoji="0" lang="en-US" sz="2400" b="0" i="0" u="none" strike="noStrike" kern="1200" cap="none" spc="0" normalizeH="0" baseline="0" noProof="0" dirty="0" smtClean="0">
              <a:ln>
                <a:noFill/>
              </a:ln>
              <a:solidFill>
                <a:schemeClr val="tx1"/>
              </a:solidFill>
              <a:effectLst/>
              <a:uLnTx/>
              <a:uFillTx/>
              <a:latin typeface="+mn-lt"/>
              <a:ea typeface="+mn-ea"/>
              <a:cs typeface="+mn-cs"/>
            </a:endParaRPr>
          </a:p>
          <a:p>
            <a:pPr marL="274320" marR="0" lvl="0" indent="-274320" algn="l" defTabSz="914400" rtl="0" eaLnBrk="1" fontAlgn="auto" latinLnBrk="0" hangingPunct="1">
              <a:lnSpc>
                <a:spcPct val="100000"/>
              </a:lnSpc>
              <a:spcBef>
                <a:spcPts val="600"/>
              </a:spcBef>
              <a:spcAft>
                <a:spcPts val="0"/>
              </a:spcAft>
              <a:buClr>
                <a:schemeClr val="accent1"/>
              </a:buClr>
              <a:buSzPct val="76000"/>
              <a:buFont typeface="Wingdings 3"/>
              <a:buChar char=""/>
              <a:tabLst/>
              <a:defRPr/>
            </a:pPr>
            <a:endParaRPr kumimoji="0" lang="en-IN" sz="2400" b="0" i="0" u="none" strike="noStrike" kern="1200" cap="none" spc="0" normalizeH="0" baseline="0" noProof="0" dirty="0" smtClean="0">
              <a:ln>
                <a:noFill/>
              </a:ln>
              <a:solidFill>
                <a:schemeClr val="tx1"/>
              </a:solidFill>
              <a:effectLst/>
              <a:uLnTx/>
              <a:uFillTx/>
              <a:latin typeface="Comic Sans MS" pitchFamily="66" charset="0"/>
              <a:ea typeface="+mn-ea"/>
              <a:cs typeface="+mn-cs"/>
            </a:endParaRPr>
          </a:p>
          <a:p>
            <a:pPr marL="274320" marR="0" lvl="0" indent="-274320" algn="l" defTabSz="914400" rtl="0" eaLnBrk="1" fontAlgn="auto" latinLnBrk="0" hangingPunct="1">
              <a:lnSpc>
                <a:spcPct val="100000"/>
              </a:lnSpc>
              <a:spcBef>
                <a:spcPts val="600"/>
              </a:spcBef>
              <a:spcAft>
                <a:spcPts val="0"/>
              </a:spcAft>
              <a:buClr>
                <a:schemeClr val="accent1"/>
              </a:buClr>
              <a:buSzPct val="76000"/>
              <a:buFont typeface="Wingdings 3"/>
              <a:buChar char=""/>
              <a:tabLst/>
              <a:defRPr/>
            </a:pPr>
            <a:endParaRPr kumimoji="0" lang="en-IN" sz="2600" b="0" i="0" u="none" strike="noStrike" kern="1200" cap="none" spc="0" normalizeH="0" baseline="0" noProof="0" dirty="0" smtClean="0">
              <a:ln>
                <a:noFill/>
              </a:ln>
              <a:solidFill>
                <a:schemeClr val="tx1"/>
              </a:solidFill>
              <a:effectLst/>
              <a:uLnTx/>
              <a:uFillTx/>
              <a:latin typeface="+mn-lt"/>
              <a:ea typeface="+mn-ea"/>
              <a:cs typeface="+mn-cs"/>
            </a:endParaRPr>
          </a:p>
        </p:txBody>
      </p:sp>
      <p:sp>
        <p:nvSpPr>
          <p:cNvPr id="14" name="Content Placeholder 2"/>
          <p:cNvSpPr txBox="1">
            <a:spLocks/>
          </p:cNvSpPr>
          <p:nvPr/>
        </p:nvSpPr>
        <p:spPr>
          <a:xfrm>
            <a:off x="228600" y="5638800"/>
            <a:ext cx="8763000" cy="990600"/>
          </a:xfrm>
          <a:prstGeom prst="rect">
            <a:avLst/>
          </a:prstGeom>
        </p:spPr>
        <p:txBody>
          <a:bodyPr>
            <a:normAutofit fontScale="92500"/>
          </a:bodyPr>
          <a:lstStyle/>
          <a:p>
            <a:pPr marL="274320" marR="0" lvl="0" indent="-274320" algn="l" defTabSz="914400" rtl="0" eaLnBrk="1" fontAlgn="auto" latinLnBrk="0" hangingPunct="1">
              <a:lnSpc>
                <a:spcPct val="100000"/>
              </a:lnSpc>
              <a:spcBef>
                <a:spcPts val="600"/>
              </a:spcBef>
              <a:spcAft>
                <a:spcPts val="0"/>
              </a:spcAft>
              <a:buClr>
                <a:schemeClr val="accent1"/>
              </a:buClr>
              <a:buSzPct val="76000"/>
              <a:buFont typeface="Wingdings 3"/>
              <a:buChar char=""/>
              <a:tabLst/>
              <a:defRPr/>
            </a:pPr>
            <a:r>
              <a:rPr lang="en-IN" sz="2400" dirty="0" smtClean="0">
                <a:latin typeface="Comic Sans MS" pitchFamily="66" charset="0"/>
              </a:rPr>
              <a:t>Comparison of IOP over 24hr period in patients treated with </a:t>
            </a:r>
            <a:r>
              <a:rPr lang="en-IN" sz="2400" dirty="0" err="1" smtClean="0">
                <a:latin typeface="Comic Sans MS" pitchFamily="66" charset="0"/>
              </a:rPr>
              <a:t>dorzolamide</a:t>
            </a:r>
            <a:r>
              <a:rPr lang="en-IN" sz="2400" dirty="0" smtClean="0">
                <a:latin typeface="Comic Sans MS" pitchFamily="66" charset="0"/>
              </a:rPr>
              <a:t> (CAI), </a:t>
            </a:r>
            <a:r>
              <a:rPr lang="en-IN" sz="2400" dirty="0" err="1" smtClean="0">
                <a:latin typeface="Comic Sans MS" pitchFamily="66" charset="0"/>
              </a:rPr>
              <a:t>timolol</a:t>
            </a:r>
            <a:r>
              <a:rPr lang="en-IN" sz="2400" dirty="0" smtClean="0">
                <a:latin typeface="Comic Sans MS" pitchFamily="66" charset="0"/>
              </a:rPr>
              <a:t> (</a:t>
            </a:r>
            <a:r>
              <a:rPr lang="el-GR" sz="2400" dirty="0" smtClean="0">
                <a:latin typeface="Comic Sans MS" pitchFamily="66" charset="0"/>
              </a:rPr>
              <a:t>β</a:t>
            </a:r>
            <a:r>
              <a:rPr lang="en-IN" sz="2400" dirty="0" smtClean="0">
                <a:latin typeface="Comic Sans MS" pitchFamily="66" charset="0"/>
              </a:rPr>
              <a:t>-blocker) &amp; </a:t>
            </a:r>
            <a:r>
              <a:rPr lang="en-IN" sz="2400" dirty="0" err="1" smtClean="0">
                <a:latin typeface="Comic Sans MS" pitchFamily="66" charset="0"/>
              </a:rPr>
              <a:t>Latanoprost</a:t>
            </a:r>
            <a:r>
              <a:rPr lang="en-IN" sz="2400" dirty="0" smtClean="0">
                <a:latin typeface="Comic Sans MS" pitchFamily="66" charset="0"/>
              </a:rPr>
              <a:t> (PGA)</a:t>
            </a:r>
            <a:endParaRPr kumimoji="0" lang="en-US" sz="2400" b="0" i="0" u="none" strike="noStrike" kern="1200" cap="none" spc="0" normalizeH="0" baseline="0" noProof="0" dirty="0" smtClean="0">
              <a:ln>
                <a:noFill/>
              </a:ln>
              <a:solidFill>
                <a:schemeClr val="tx1"/>
              </a:solidFill>
              <a:effectLst/>
              <a:uLnTx/>
              <a:uFillTx/>
              <a:latin typeface="+mn-lt"/>
              <a:ea typeface="+mn-ea"/>
              <a:cs typeface="+mn-cs"/>
            </a:endParaRPr>
          </a:p>
          <a:p>
            <a:pPr marL="274320" marR="0" lvl="0" indent="-274320" algn="l" defTabSz="914400" rtl="0" eaLnBrk="1" fontAlgn="auto" latinLnBrk="0" hangingPunct="1">
              <a:lnSpc>
                <a:spcPct val="100000"/>
              </a:lnSpc>
              <a:spcBef>
                <a:spcPts val="600"/>
              </a:spcBef>
              <a:spcAft>
                <a:spcPts val="0"/>
              </a:spcAft>
              <a:buClr>
                <a:schemeClr val="accent1"/>
              </a:buClr>
              <a:buSzPct val="76000"/>
              <a:buFont typeface="Wingdings 3"/>
              <a:buChar char=""/>
              <a:tabLst/>
              <a:defRPr/>
            </a:pPr>
            <a:endParaRPr kumimoji="0" lang="en-IN" sz="2400" b="0" i="0" u="none" strike="noStrike" kern="1200" cap="none" spc="0" normalizeH="0" baseline="0" noProof="0" dirty="0" smtClean="0">
              <a:ln>
                <a:noFill/>
              </a:ln>
              <a:solidFill>
                <a:schemeClr val="tx1"/>
              </a:solidFill>
              <a:effectLst/>
              <a:uLnTx/>
              <a:uFillTx/>
              <a:latin typeface="Comic Sans MS" pitchFamily="66" charset="0"/>
              <a:ea typeface="+mn-ea"/>
              <a:cs typeface="+mn-cs"/>
            </a:endParaRPr>
          </a:p>
          <a:p>
            <a:pPr marL="274320" marR="0" lvl="0" indent="-274320" algn="l" defTabSz="914400" rtl="0" eaLnBrk="1" fontAlgn="auto" latinLnBrk="0" hangingPunct="1">
              <a:lnSpc>
                <a:spcPct val="100000"/>
              </a:lnSpc>
              <a:spcBef>
                <a:spcPts val="600"/>
              </a:spcBef>
              <a:spcAft>
                <a:spcPts val="0"/>
              </a:spcAft>
              <a:buClr>
                <a:schemeClr val="accent1"/>
              </a:buClr>
              <a:buSzPct val="76000"/>
              <a:buFont typeface="Wingdings 3"/>
              <a:buChar char=""/>
              <a:tabLst/>
              <a:defRPr/>
            </a:pPr>
            <a:endParaRPr kumimoji="0" lang="en-IN" sz="2600" b="0" i="0" u="none" strike="noStrike" kern="1200" cap="none" spc="0" normalizeH="0" baseline="0" noProof="0" dirty="0" smtClean="0">
              <a:ln>
                <a:noFill/>
              </a:ln>
              <a:solidFill>
                <a:schemeClr val="tx1"/>
              </a:solidFill>
              <a:effectLst/>
              <a:uLnTx/>
              <a:uFillTx/>
              <a:latin typeface="+mn-lt"/>
              <a:ea typeface="+mn-ea"/>
              <a:cs typeface="+mn-cs"/>
            </a:endParaRPr>
          </a:p>
          <a:p>
            <a:pPr marL="274320" marR="0" lvl="0" indent="-274320" algn="l" defTabSz="914400" rtl="0" eaLnBrk="1" fontAlgn="auto" latinLnBrk="0" hangingPunct="1">
              <a:lnSpc>
                <a:spcPct val="100000"/>
              </a:lnSpc>
              <a:spcBef>
                <a:spcPts val="600"/>
              </a:spcBef>
              <a:spcAft>
                <a:spcPts val="0"/>
              </a:spcAft>
              <a:buClr>
                <a:schemeClr val="accent1"/>
              </a:buClr>
              <a:buSzPct val="76000"/>
              <a:buFont typeface="Wingdings 3"/>
              <a:buChar char=""/>
              <a:tabLst/>
              <a:defRPr/>
            </a:pPr>
            <a:endParaRPr kumimoji="0" lang="en-IN" sz="2600" b="0" i="0" u="none" strike="noStrike" kern="1200" cap="none" spc="0" normalizeH="0" baseline="0" noProof="0" dirty="0">
              <a:ln>
                <a:noFill/>
              </a:ln>
              <a:solidFill>
                <a:schemeClr val="tx1"/>
              </a:solidFill>
              <a:effectLst/>
              <a:uLnTx/>
              <a:uFillTx/>
              <a:latin typeface="+mn-lt"/>
              <a:ea typeface="+mn-ea"/>
              <a:cs typeface="+mn-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26"/>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4"/>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10"/>
                                        </p:tgtEl>
                                        <p:attrNameLst>
                                          <p:attrName>style.visibility</p:attrName>
                                        </p:attrNameLst>
                                      </p:cBhvr>
                                      <p:to>
                                        <p:strVal val="visible"/>
                                      </p:to>
                                    </p:set>
                                    <p:animEffect transition="in" filter="box(in)">
                                      <p:cBhvr>
                                        <p:cTn id="17"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13" grpId="0"/>
      <p:bldP spid="14"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2162"/>
          </a:xfrm>
        </p:spPr>
        <p:txBody>
          <a:bodyPr/>
          <a:lstStyle/>
          <a:p>
            <a:r>
              <a:rPr lang="en-IN" dirty="0" err="1" smtClean="0">
                <a:latin typeface="Comic Sans MS" pitchFamily="66" charset="0"/>
              </a:rPr>
              <a:t>Latanoprost</a:t>
            </a:r>
            <a:r>
              <a:rPr lang="en-IN" dirty="0" smtClean="0">
                <a:latin typeface="Comic Sans MS" pitchFamily="66" charset="0"/>
              </a:rPr>
              <a:t> 0.005%</a:t>
            </a:r>
            <a:endParaRPr lang="en-IN" dirty="0">
              <a:latin typeface="Comic Sans MS" pitchFamily="66" charset="0"/>
            </a:endParaRPr>
          </a:p>
        </p:txBody>
      </p:sp>
      <p:sp>
        <p:nvSpPr>
          <p:cNvPr id="3" name="Content Placeholder 2"/>
          <p:cNvSpPr>
            <a:spLocks noGrp="1"/>
          </p:cNvSpPr>
          <p:nvPr>
            <p:ph sz="quarter" idx="1"/>
          </p:nvPr>
        </p:nvSpPr>
        <p:spPr>
          <a:xfrm>
            <a:off x="304800" y="1189037"/>
            <a:ext cx="8610600" cy="5135563"/>
          </a:xfrm>
        </p:spPr>
        <p:txBody>
          <a:bodyPr>
            <a:noAutofit/>
          </a:bodyPr>
          <a:lstStyle/>
          <a:p>
            <a:r>
              <a:rPr lang="en-US" sz="2000" dirty="0" smtClean="0">
                <a:latin typeface="Comic Sans MS" pitchFamily="66" charset="0"/>
              </a:rPr>
              <a:t>The first agent to receive a first line indication in the EU for patients with POAG or ocular hypertension since the introduction of </a:t>
            </a:r>
            <a:r>
              <a:rPr lang="en-US" sz="2000" dirty="0" err="1" smtClean="0">
                <a:latin typeface="Comic Sans MS" pitchFamily="66" charset="0"/>
              </a:rPr>
              <a:t>cholinergics</a:t>
            </a:r>
            <a:r>
              <a:rPr lang="en-US" sz="2000" dirty="0" smtClean="0">
                <a:latin typeface="Comic Sans MS" pitchFamily="66" charset="0"/>
              </a:rPr>
              <a:t> and </a:t>
            </a:r>
            <a:r>
              <a:rPr lang="en-US" sz="2000" dirty="0" err="1" smtClean="0">
                <a:latin typeface="Comic Sans MS" pitchFamily="66" charset="0"/>
              </a:rPr>
              <a:t>betablockers</a:t>
            </a:r>
            <a:r>
              <a:rPr lang="en-US" sz="2000" dirty="0" smtClean="0">
                <a:latin typeface="Comic Sans MS" pitchFamily="66" charset="0"/>
              </a:rPr>
              <a:t>.</a:t>
            </a:r>
          </a:p>
          <a:p>
            <a:r>
              <a:rPr lang="en-US" sz="2000" dirty="0" err="1" smtClean="0">
                <a:latin typeface="Comic Sans MS" pitchFamily="66" charset="0"/>
              </a:rPr>
              <a:t>Latanoprost</a:t>
            </a:r>
            <a:r>
              <a:rPr lang="en-US" sz="2000" dirty="0" smtClean="0">
                <a:latin typeface="Comic Sans MS" pitchFamily="66" charset="0"/>
              </a:rPr>
              <a:t> has Undergone extensive clinical trials for efficacy, drug interactions, and side effects.</a:t>
            </a:r>
          </a:p>
          <a:p>
            <a:pPr>
              <a:lnSpc>
                <a:spcPct val="90000"/>
              </a:lnSpc>
            </a:pPr>
            <a:r>
              <a:rPr lang="en-US" sz="2000" dirty="0" smtClean="0">
                <a:latin typeface="Comic Sans MS" pitchFamily="66" charset="0"/>
              </a:rPr>
              <a:t>Sustained long term IOP control</a:t>
            </a:r>
          </a:p>
          <a:p>
            <a:pPr lvl="1">
              <a:lnSpc>
                <a:spcPct val="90000"/>
              </a:lnSpc>
            </a:pPr>
            <a:r>
              <a:rPr lang="en-US" sz="2000" dirty="0" smtClean="0">
                <a:latin typeface="Comic Sans MS" pitchFamily="66" charset="0"/>
              </a:rPr>
              <a:t>2 years as </a:t>
            </a:r>
            <a:r>
              <a:rPr lang="en-US" sz="2000" dirty="0" err="1" smtClean="0">
                <a:latin typeface="Comic Sans MS" pitchFamily="66" charset="0"/>
              </a:rPr>
              <a:t>monotherapy</a:t>
            </a:r>
            <a:endParaRPr lang="en-US" sz="2000" dirty="0" smtClean="0">
              <a:latin typeface="Comic Sans MS" pitchFamily="66" charset="0"/>
            </a:endParaRPr>
          </a:p>
          <a:p>
            <a:pPr lvl="1">
              <a:lnSpc>
                <a:spcPct val="90000"/>
              </a:lnSpc>
            </a:pPr>
            <a:r>
              <a:rPr lang="en-US" sz="2000" dirty="0" smtClean="0">
                <a:latin typeface="Comic Sans MS" pitchFamily="66" charset="0"/>
              </a:rPr>
              <a:t>5 years as adjunctive therapy</a:t>
            </a:r>
            <a:endParaRPr lang="en-IN" sz="2000" dirty="0" smtClean="0">
              <a:latin typeface="Comic Sans MS" pitchFamily="66" charset="0"/>
            </a:endParaRPr>
          </a:p>
          <a:p>
            <a:pPr>
              <a:lnSpc>
                <a:spcPct val="90000"/>
              </a:lnSpc>
            </a:pPr>
            <a:r>
              <a:rPr lang="en-US" sz="2000" dirty="0" smtClean="0">
                <a:latin typeface="Comic Sans MS" pitchFamily="66" charset="0"/>
              </a:rPr>
              <a:t>25% more effective vs. beta blocker</a:t>
            </a:r>
          </a:p>
          <a:p>
            <a:pPr>
              <a:lnSpc>
                <a:spcPct val="90000"/>
              </a:lnSpc>
            </a:pPr>
            <a:r>
              <a:rPr lang="en-US" sz="2000" dirty="0" smtClean="0">
                <a:latin typeface="Comic Sans MS" pitchFamily="66" charset="0"/>
              </a:rPr>
              <a:t>37% more effective vs. alpha-agonist</a:t>
            </a:r>
          </a:p>
          <a:p>
            <a:pPr>
              <a:lnSpc>
                <a:spcPct val="90000"/>
              </a:lnSpc>
            </a:pPr>
            <a:r>
              <a:rPr lang="en-US" sz="2000" dirty="0" smtClean="0">
                <a:latin typeface="Comic Sans MS" pitchFamily="66" charset="0"/>
              </a:rPr>
              <a:t>52% more effective vs. CAI’s</a:t>
            </a:r>
          </a:p>
          <a:p>
            <a:pPr>
              <a:lnSpc>
                <a:spcPct val="90000"/>
              </a:lnSpc>
            </a:pPr>
            <a:r>
              <a:rPr lang="en-US" sz="2000" dirty="0" err="1" smtClean="0">
                <a:latin typeface="Comic Sans MS" pitchFamily="66" charset="0"/>
              </a:rPr>
              <a:t>Monotherapy</a:t>
            </a:r>
            <a:r>
              <a:rPr lang="en-US" sz="2000" dirty="0" smtClean="0">
                <a:latin typeface="Comic Sans MS" pitchFamily="66" charset="0"/>
              </a:rPr>
              <a:t> with </a:t>
            </a:r>
            <a:r>
              <a:rPr lang="en-US" sz="2000" dirty="0" err="1" smtClean="0">
                <a:latin typeface="Comic Sans MS" pitchFamily="66" charset="0"/>
              </a:rPr>
              <a:t>Latanoprost</a:t>
            </a:r>
            <a:r>
              <a:rPr lang="en-US" sz="2000" dirty="0" smtClean="0">
                <a:latin typeface="Comic Sans MS" pitchFamily="66" charset="0"/>
              </a:rPr>
              <a:t> can be an alternative with </a:t>
            </a:r>
            <a:r>
              <a:rPr lang="en-US" sz="2000" dirty="0" err="1" smtClean="0">
                <a:latin typeface="Comic Sans MS" pitchFamily="66" charset="0"/>
              </a:rPr>
              <a:t>timolol</a:t>
            </a:r>
            <a:r>
              <a:rPr lang="en-US" sz="2000" dirty="0" smtClean="0">
                <a:latin typeface="Comic Sans MS" pitchFamily="66" charset="0"/>
              </a:rPr>
              <a:t> &amp; </a:t>
            </a:r>
            <a:r>
              <a:rPr lang="en-US" sz="2000" dirty="0" err="1" smtClean="0">
                <a:latin typeface="Comic Sans MS" pitchFamily="66" charset="0"/>
              </a:rPr>
              <a:t>dorzolamide</a:t>
            </a:r>
            <a:endParaRPr lang="en-US" sz="2000" dirty="0" smtClean="0">
              <a:latin typeface="Comic Sans MS" pitchFamily="66" charset="0"/>
            </a:endParaRPr>
          </a:p>
        </p:txBody>
      </p:sp>
      <p:pic>
        <p:nvPicPr>
          <p:cNvPr id="4" name="Picture 3" descr="Structure 1.tif"/>
          <p:cNvPicPr>
            <a:picLocks noChangeAspect="1"/>
          </p:cNvPicPr>
          <p:nvPr/>
        </p:nvPicPr>
        <p:blipFill>
          <a:blip r:embed="rId2" cstate="print">
            <a:clrChange>
              <a:clrFrom>
                <a:srgbClr val="FFFFFF"/>
              </a:clrFrom>
              <a:clrTo>
                <a:srgbClr val="FFFFFF">
                  <a:alpha val="0"/>
                </a:srgbClr>
              </a:clrTo>
            </a:clrChange>
          </a:blip>
          <a:srcRect t="31123" b="36115"/>
          <a:stretch>
            <a:fillRect/>
          </a:stretch>
        </p:blipFill>
        <p:spPr>
          <a:xfrm>
            <a:off x="5943600" y="0"/>
            <a:ext cx="3005376" cy="1143000"/>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sp>
        <p:nvSpPr>
          <p:cNvPr id="5" name="Rectangle 4"/>
          <p:cNvSpPr/>
          <p:nvPr/>
        </p:nvSpPr>
        <p:spPr>
          <a:xfrm>
            <a:off x="5867400" y="5791200"/>
            <a:ext cx="3262432" cy="1446550"/>
          </a:xfrm>
          <a:prstGeom prst="rect">
            <a:avLst/>
          </a:prstGeom>
        </p:spPr>
        <p:txBody>
          <a:bodyPr wrap="none">
            <a:spAutoFit/>
          </a:bodyPr>
          <a:lstStyle/>
          <a:p>
            <a:r>
              <a:rPr lang="en-US" sz="1100" dirty="0" err="1" smtClean="0"/>
              <a:t>Surv</a:t>
            </a:r>
            <a:r>
              <a:rPr lang="en-US" sz="1100" dirty="0" smtClean="0"/>
              <a:t>. Ophthalmol 47 (</a:t>
            </a:r>
            <a:r>
              <a:rPr lang="en-US" sz="1100" dirty="0" err="1" smtClean="0"/>
              <a:t>suppl</a:t>
            </a:r>
            <a:r>
              <a:rPr lang="en-US" sz="1100" dirty="0" smtClean="0"/>
              <a:t>): </a:t>
            </a:r>
            <a:r>
              <a:rPr lang="en-US" sz="1100" dirty="0" smtClean="0"/>
              <a:t>2002</a:t>
            </a:r>
          </a:p>
          <a:p>
            <a:r>
              <a:rPr lang="en-US" sz="1100" i="1" dirty="0" err="1" smtClean="0"/>
              <a:t>Surv</a:t>
            </a:r>
            <a:r>
              <a:rPr lang="en-US" sz="1100" i="1" dirty="0" smtClean="0"/>
              <a:t> of Ophthalmol; 47 (</a:t>
            </a:r>
            <a:r>
              <a:rPr lang="en-US" sz="1100" i="1" dirty="0" err="1" smtClean="0"/>
              <a:t>suppl</a:t>
            </a:r>
            <a:r>
              <a:rPr lang="en-US" sz="1100" i="1" dirty="0" smtClean="0"/>
              <a:t> 1): S65-S72 </a:t>
            </a:r>
            <a:r>
              <a:rPr lang="en-US" sz="1100" i="1" dirty="0" smtClean="0"/>
              <a:t>20</a:t>
            </a:r>
            <a:r>
              <a:rPr lang="en-US" sz="1100" b="1" i="1" dirty="0" smtClean="0"/>
              <a:t>02</a:t>
            </a:r>
          </a:p>
          <a:p>
            <a:r>
              <a:rPr lang="en-US" sz="1100" i="1" dirty="0" smtClean="0"/>
              <a:t>J of Glaucoma 2002; 11: </a:t>
            </a:r>
            <a:r>
              <a:rPr lang="en-US" sz="1100" i="1" dirty="0" smtClean="0"/>
              <a:t>90-96</a:t>
            </a:r>
          </a:p>
          <a:p>
            <a:r>
              <a:rPr lang="en-US" sz="1100" i="1" dirty="0" smtClean="0"/>
              <a:t>Survey of Ophthalmology; 47 (</a:t>
            </a:r>
            <a:r>
              <a:rPr lang="en-US" sz="1100" i="1" dirty="0" err="1" smtClean="0"/>
              <a:t>suppl</a:t>
            </a:r>
            <a:r>
              <a:rPr lang="en-US" sz="1100" i="1" dirty="0" smtClean="0"/>
              <a:t> 1): 2002; S148-S154</a:t>
            </a:r>
            <a:endParaRPr lang="en-US" sz="1100" i="1" dirty="0" smtClean="0"/>
          </a:p>
          <a:p>
            <a:r>
              <a:rPr lang="en-US" sz="1100" b="1" i="1" dirty="0" smtClean="0"/>
              <a:t>Br. J. Ophthalmol 2000; 84: </a:t>
            </a:r>
            <a:r>
              <a:rPr lang="en-US" sz="1100" b="1" i="1" dirty="0" smtClean="0"/>
              <a:t>579-582</a:t>
            </a:r>
          </a:p>
          <a:p>
            <a:r>
              <a:rPr lang="en-US" sz="1100" b="1" i="1" dirty="0" smtClean="0"/>
              <a:t>Ref: http://www.docguide.com</a:t>
            </a:r>
          </a:p>
          <a:p>
            <a:endParaRPr lang="en-US" sz="1100" i="1" dirty="0" smtClean="0"/>
          </a:p>
          <a:p>
            <a:endParaRPr lang="en-IN" sz="1100" dirty="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err="1" smtClean="0">
                <a:latin typeface="Comic Sans MS" pitchFamily="66" charset="0"/>
              </a:rPr>
              <a:t>Bimatoprost</a:t>
            </a:r>
            <a:r>
              <a:rPr lang="en-IN" dirty="0" smtClean="0">
                <a:latin typeface="Comic Sans MS" pitchFamily="66" charset="0"/>
              </a:rPr>
              <a:t> 0.03% &amp; 0.01%</a:t>
            </a:r>
            <a:endParaRPr lang="en-IN" dirty="0">
              <a:latin typeface="Comic Sans MS" pitchFamily="66" charset="0"/>
            </a:endParaRPr>
          </a:p>
        </p:txBody>
      </p:sp>
      <p:sp>
        <p:nvSpPr>
          <p:cNvPr id="3" name="Content Placeholder 2"/>
          <p:cNvSpPr>
            <a:spLocks noGrp="1"/>
          </p:cNvSpPr>
          <p:nvPr>
            <p:ph sz="quarter" idx="1"/>
          </p:nvPr>
        </p:nvSpPr>
        <p:spPr/>
        <p:txBody>
          <a:bodyPr/>
          <a:lstStyle/>
          <a:p>
            <a:r>
              <a:rPr lang="en-US" sz="2000" dirty="0" smtClean="0">
                <a:latin typeface="Comic Sans MS" pitchFamily="66" charset="0"/>
              </a:rPr>
              <a:t>Equal efficacy when compared with other PGAs.</a:t>
            </a:r>
          </a:p>
          <a:p>
            <a:r>
              <a:rPr lang="en-US" sz="2000" dirty="0" err="1" smtClean="0">
                <a:latin typeface="Comic Sans MS" pitchFamily="66" charset="0"/>
              </a:rPr>
              <a:t>Bimatoprost</a:t>
            </a:r>
            <a:r>
              <a:rPr lang="en-US" sz="2000" dirty="0" smtClean="0">
                <a:latin typeface="Comic Sans MS" pitchFamily="66" charset="0"/>
              </a:rPr>
              <a:t> 0.03% was associated with significant </a:t>
            </a:r>
            <a:r>
              <a:rPr lang="en-US" sz="2000" dirty="0" err="1" smtClean="0">
                <a:latin typeface="Comic Sans MS" pitchFamily="66" charset="0"/>
              </a:rPr>
              <a:t>hyperaemia</a:t>
            </a:r>
            <a:r>
              <a:rPr lang="en-US" sz="2000" dirty="0" smtClean="0">
                <a:latin typeface="Comic Sans MS" pitchFamily="66" charset="0"/>
              </a:rPr>
              <a:t> which lead to patient non-compliance hence lower strength formulation of </a:t>
            </a:r>
            <a:r>
              <a:rPr lang="en-US" sz="2000" dirty="0" err="1" smtClean="0">
                <a:latin typeface="Comic Sans MS" pitchFamily="66" charset="0"/>
              </a:rPr>
              <a:t>bimatoprost</a:t>
            </a:r>
            <a:r>
              <a:rPr lang="en-US" sz="2000" dirty="0" smtClean="0">
                <a:latin typeface="Comic Sans MS" pitchFamily="66" charset="0"/>
              </a:rPr>
              <a:t> (0.01%) was introduced in 2010 which had 4 times higher concentration of BAK than the initial formulation to increase penetration of </a:t>
            </a:r>
            <a:r>
              <a:rPr lang="en-US" sz="2000" dirty="0" err="1" smtClean="0">
                <a:latin typeface="Comic Sans MS" pitchFamily="66" charset="0"/>
              </a:rPr>
              <a:t>thr</a:t>
            </a:r>
            <a:r>
              <a:rPr lang="en-US" sz="2000" dirty="0" smtClean="0">
                <a:latin typeface="Comic Sans MS" pitchFamily="66" charset="0"/>
              </a:rPr>
              <a:t> drug in ocular tissues.</a:t>
            </a:r>
          </a:p>
          <a:p>
            <a:r>
              <a:rPr lang="en-US" sz="2000" dirty="0" err="1" smtClean="0">
                <a:latin typeface="Comic Sans MS" pitchFamily="66" charset="0"/>
              </a:rPr>
              <a:t>Bimatoprost</a:t>
            </a:r>
            <a:r>
              <a:rPr lang="en-US" sz="2000" dirty="0" smtClean="0">
                <a:latin typeface="Comic Sans MS" pitchFamily="66" charset="0"/>
              </a:rPr>
              <a:t> 0.03% provides:-</a:t>
            </a:r>
          </a:p>
          <a:p>
            <a:r>
              <a:rPr lang="en-IN" sz="2000" dirty="0" smtClean="0"/>
              <a:t>Significantly greater reductions in IOP of about 2–4 mmHg than </a:t>
            </a:r>
            <a:r>
              <a:rPr lang="en-IN" sz="2000" dirty="0" err="1" smtClean="0"/>
              <a:t>timolol</a:t>
            </a:r>
            <a:r>
              <a:rPr lang="en-IN" sz="2000" dirty="0" smtClean="0"/>
              <a:t> 0.5% given twice daily.</a:t>
            </a:r>
            <a:endParaRPr lang="en-US" sz="2000" dirty="0" smtClean="0">
              <a:latin typeface="Comic Sans MS" pitchFamily="66" charset="0"/>
            </a:endParaRPr>
          </a:p>
          <a:p>
            <a:endParaRPr lang="en-IN" dirty="0"/>
          </a:p>
        </p:txBody>
      </p:sp>
      <p:sp>
        <p:nvSpPr>
          <p:cNvPr id="4" name="Rectangle 3"/>
          <p:cNvSpPr/>
          <p:nvPr/>
        </p:nvSpPr>
        <p:spPr>
          <a:xfrm>
            <a:off x="6629400" y="6400800"/>
            <a:ext cx="2489784" cy="430887"/>
          </a:xfrm>
          <a:prstGeom prst="rect">
            <a:avLst/>
          </a:prstGeom>
        </p:spPr>
        <p:txBody>
          <a:bodyPr wrap="none">
            <a:spAutoFit/>
          </a:bodyPr>
          <a:lstStyle/>
          <a:p>
            <a:r>
              <a:rPr lang="en-IN" sz="1100" i="1" dirty="0" smtClean="0"/>
              <a:t>Clinical Ophthalmology 2007;1(3):</a:t>
            </a:r>
            <a:r>
              <a:rPr lang="en-IN" sz="1100" i="1" dirty="0" smtClean="0"/>
              <a:t>225-232</a:t>
            </a:r>
          </a:p>
          <a:p>
            <a:r>
              <a:rPr lang="en-IN" sz="1100" i="1" dirty="0" smtClean="0"/>
              <a:t>Am J </a:t>
            </a:r>
            <a:r>
              <a:rPr lang="en-IN" sz="1100" i="1" dirty="0" err="1" smtClean="0"/>
              <a:t>ophthalmol</a:t>
            </a:r>
            <a:r>
              <a:rPr lang="en-IN" sz="1100" i="1" dirty="0" smtClean="0"/>
              <a:t> .2010;149 (4):661-671</a:t>
            </a:r>
            <a:endParaRPr lang="en-IN" sz="1100" i="1" dirty="0"/>
          </a:p>
        </p:txBody>
      </p:sp>
      <p:pic>
        <p:nvPicPr>
          <p:cNvPr id="5" name="Picture 2"/>
          <p:cNvPicPr>
            <a:picLocks noChangeAspect="1" noChangeArrowheads="1"/>
          </p:cNvPicPr>
          <p:nvPr/>
        </p:nvPicPr>
        <p:blipFill>
          <a:blip r:embed="rId2" cstate="print"/>
          <a:srcRect b="74271"/>
          <a:stretch>
            <a:fillRect/>
          </a:stretch>
        </p:blipFill>
        <p:spPr bwMode="auto">
          <a:xfrm>
            <a:off x="6019800" y="0"/>
            <a:ext cx="2769790" cy="1176350"/>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err="1" smtClean="0">
                <a:latin typeface="Comic Sans MS" pitchFamily="66" charset="0"/>
              </a:rPr>
              <a:t>Travoprost</a:t>
            </a:r>
            <a:r>
              <a:rPr lang="en-IN" dirty="0" smtClean="0">
                <a:latin typeface="Comic Sans MS" pitchFamily="66" charset="0"/>
              </a:rPr>
              <a:t> 0.004%</a:t>
            </a:r>
            <a:endParaRPr lang="en-IN" dirty="0"/>
          </a:p>
        </p:txBody>
      </p:sp>
      <p:sp>
        <p:nvSpPr>
          <p:cNvPr id="3" name="Content Placeholder 2"/>
          <p:cNvSpPr>
            <a:spLocks noGrp="1"/>
          </p:cNvSpPr>
          <p:nvPr>
            <p:ph sz="quarter" idx="1"/>
          </p:nvPr>
        </p:nvSpPr>
        <p:spPr>
          <a:xfrm>
            <a:off x="304800" y="1219200"/>
            <a:ext cx="8382000" cy="4937760"/>
          </a:xfrm>
        </p:spPr>
        <p:txBody>
          <a:bodyPr>
            <a:normAutofit lnSpcReduction="10000"/>
          </a:bodyPr>
          <a:lstStyle/>
          <a:p>
            <a:r>
              <a:rPr lang="en-US" sz="2000" dirty="0" smtClean="0">
                <a:latin typeface="Comic Sans MS" pitchFamily="66" charset="0"/>
              </a:rPr>
              <a:t>Also available as </a:t>
            </a:r>
            <a:r>
              <a:rPr lang="en-US" sz="2000" dirty="0" err="1" smtClean="0">
                <a:latin typeface="Comic Sans MS" pitchFamily="66" charset="0"/>
              </a:rPr>
              <a:t>Travoprost</a:t>
            </a:r>
            <a:r>
              <a:rPr lang="en-US" sz="2000" dirty="0" smtClean="0">
                <a:latin typeface="Comic Sans MS" pitchFamily="66" charset="0"/>
              </a:rPr>
              <a:t> with ionic buffer system (BAK free) with equivalent IOP lowering efficacy as </a:t>
            </a:r>
            <a:r>
              <a:rPr lang="en-US" sz="2000" dirty="0" err="1" smtClean="0">
                <a:latin typeface="Comic Sans MS" pitchFamily="66" charset="0"/>
              </a:rPr>
              <a:t>travoprost</a:t>
            </a:r>
            <a:r>
              <a:rPr lang="en-US" sz="2000" dirty="0" smtClean="0">
                <a:latin typeface="Comic Sans MS" pitchFamily="66" charset="0"/>
              </a:rPr>
              <a:t> 0.004% with BAK.</a:t>
            </a:r>
          </a:p>
          <a:p>
            <a:r>
              <a:rPr lang="en-US" sz="2000" dirty="0" smtClean="0">
                <a:latin typeface="Comic Sans MS" pitchFamily="66" charset="0"/>
              </a:rPr>
              <a:t>The development this BAK free formulation might prove to be beneficial for patients having concomitant OSD &amp; for those with a sensitivity to the preservative BAK.</a:t>
            </a:r>
          </a:p>
          <a:p>
            <a:r>
              <a:rPr lang="en-US" sz="2000" dirty="0" smtClean="0">
                <a:latin typeface="Comic Sans MS" pitchFamily="66" charset="0"/>
              </a:rPr>
              <a:t>Provide a treatment option for practitioners who prefer to prescribe a BAK free product for chronic therapy.</a:t>
            </a:r>
          </a:p>
          <a:p>
            <a:r>
              <a:rPr lang="en-US" sz="2000" dirty="0" smtClean="0">
                <a:latin typeface="Comic Sans MS" pitchFamily="66" charset="0"/>
              </a:rPr>
              <a:t>IOP reduction was maintained for 84 hrs.</a:t>
            </a:r>
          </a:p>
          <a:p>
            <a:r>
              <a:rPr lang="en-US" sz="2000" dirty="0" smtClean="0">
                <a:latin typeface="Comic Sans MS" pitchFamily="66" charset="0"/>
              </a:rPr>
              <a:t>Equal efficacy when compared with other PGAs.</a:t>
            </a:r>
          </a:p>
          <a:p>
            <a:r>
              <a:rPr lang="en-US" sz="2000" dirty="0" smtClean="0">
                <a:latin typeface="Comic Sans MS" pitchFamily="66" charset="0"/>
              </a:rPr>
              <a:t>Sustained long term IOP control </a:t>
            </a:r>
            <a:r>
              <a:rPr lang="en-US" sz="2000" dirty="0" err="1" smtClean="0">
                <a:latin typeface="Comic Sans MS" pitchFamily="66" charset="0"/>
              </a:rPr>
              <a:t>upto</a:t>
            </a:r>
            <a:r>
              <a:rPr lang="en-US" sz="2000" dirty="0" smtClean="0">
                <a:latin typeface="Comic Sans MS" pitchFamily="66" charset="0"/>
              </a:rPr>
              <a:t> 48 months</a:t>
            </a:r>
          </a:p>
          <a:p>
            <a:r>
              <a:rPr lang="en-US" sz="2000" dirty="0" err="1" smtClean="0"/>
              <a:t>Travoprost</a:t>
            </a:r>
            <a:r>
              <a:rPr lang="en-US" sz="2000" dirty="0" smtClean="0"/>
              <a:t> 0.004% lowered IOP more than </a:t>
            </a:r>
            <a:r>
              <a:rPr lang="en-US" sz="2000" dirty="0" err="1" smtClean="0"/>
              <a:t>timolol</a:t>
            </a:r>
            <a:r>
              <a:rPr lang="en-US" sz="2000" dirty="0" smtClean="0"/>
              <a:t>, The decrease from baseline </a:t>
            </a:r>
            <a:r>
              <a:rPr lang="en-US" sz="2000" dirty="0" smtClean="0">
                <a:solidFill>
                  <a:srgbClr val="C00000"/>
                </a:solidFill>
              </a:rPr>
              <a:t>was 30% to 33% for </a:t>
            </a:r>
            <a:r>
              <a:rPr lang="en-US" sz="2000" dirty="0" err="1" smtClean="0">
                <a:solidFill>
                  <a:srgbClr val="C00000"/>
                </a:solidFill>
              </a:rPr>
              <a:t>travoprost</a:t>
            </a:r>
            <a:r>
              <a:rPr lang="en-US" sz="2000" dirty="0" smtClean="0">
                <a:solidFill>
                  <a:srgbClr val="C00000"/>
                </a:solidFill>
              </a:rPr>
              <a:t> compared with a 22% to 29% </a:t>
            </a:r>
            <a:r>
              <a:rPr lang="en-US" sz="2000" dirty="0" smtClean="0"/>
              <a:t>decrease for </a:t>
            </a:r>
            <a:r>
              <a:rPr lang="en-US" sz="2000" dirty="0" err="1" smtClean="0"/>
              <a:t>timolol</a:t>
            </a:r>
            <a:r>
              <a:rPr lang="en-US" sz="2000" dirty="0" smtClean="0"/>
              <a:t>.</a:t>
            </a:r>
          </a:p>
          <a:p>
            <a:r>
              <a:rPr lang="en-IN" sz="2000" dirty="0" smtClean="0"/>
              <a:t>Substantially additive to </a:t>
            </a:r>
            <a:r>
              <a:rPr lang="en-IN" sz="2000" dirty="0" err="1" smtClean="0"/>
              <a:t>timolol</a:t>
            </a:r>
            <a:r>
              <a:rPr lang="en-IN" sz="2000" dirty="0" smtClean="0"/>
              <a:t> as adjunctive therapy.</a:t>
            </a:r>
            <a:endParaRPr lang="en-US" sz="2000" dirty="0" smtClean="0">
              <a:latin typeface="Comic Sans MS" pitchFamily="66" charset="0"/>
            </a:endParaRPr>
          </a:p>
          <a:p>
            <a:endParaRPr lang="en-US" sz="2200" dirty="0" smtClean="0">
              <a:latin typeface="Comic Sans MS" pitchFamily="66" charset="0"/>
            </a:endParaRPr>
          </a:p>
          <a:p>
            <a:endParaRPr lang="en-US" dirty="0" smtClean="0"/>
          </a:p>
          <a:p>
            <a:endParaRPr lang="en-US" dirty="0" smtClean="0"/>
          </a:p>
          <a:p>
            <a:endParaRPr lang="en-IN" dirty="0"/>
          </a:p>
        </p:txBody>
      </p:sp>
      <p:pic>
        <p:nvPicPr>
          <p:cNvPr id="4" name="Picture 3" descr="Structure 1.tif"/>
          <p:cNvPicPr>
            <a:picLocks noChangeAspect="1"/>
          </p:cNvPicPr>
          <p:nvPr/>
        </p:nvPicPr>
        <p:blipFill>
          <a:blip r:embed="rId2" cstate="print">
            <a:clrChange>
              <a:clrFrom>
                <a:srgbClr val="FFFFFF"/>
              </a:clrFrom>
              <a:clrTo>
                <a:srgbClr val="FFFFFF">
                  <a:alpha val="0"/>
                </a:srgbClr>
              </a:clrTo>
            </a:clrChange>
          </a:blip>
          <a:srcRect t="63963"/>
          <a:stretch>
            <a:fillRect/>
          </a:stretch>
        </p:blipFill>
        <p:spPr>
          <a:xfrm>
            <a:off x="5867400" y="0"/>
            <a:ext cx="2852976" cy="1219200"/>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sp>
        <p:nvSpPr>
          <p:cNvPr id="5" name="TextBox 4"/>
          <p:cNvSpPr txBox="1"/>
          <p:nvPr/>
        </p:nvSpPr>
        <p:spPr>
          <a:xfrm>
            <a:off x="4191000" y="6400800"/>
            <a:ext cx="4572000" cy="646331"/>
          </a:xfrm>
          <a:prstGeom prst="rect">
            <a:avLst/>
          </a:prstGeom>
          <a:noFill/>
        </p:spPr>
        <p:txBody>
          <a:bodyPr wrap="square" rtlCol="0">
            <a:spAutoFit/>
          </a:bodyPr>
          <a:lstStyle/>
          <a:p>
            <a:pPr marL="685800" lvl="1" indent="-228600">
              <a:buFont typeface="+mj-lt"/>
              <a:buAutoNum type="arabicPeriod"/>
            </a:pPr>
            <a:r>
              <a:rPr lang="en-US" sz="900" dirty="0" err="1" smtClean="0">
                <a:latin typeface="Arial" pitchFamily="34" charset="0"/>
                <a:cs typeface="Arial" pitchFamily="34" charset="0"/>
              </a:rPr>
              <a:t>Travoprost</a:t>
            </a:r>
            <a:r>
              <a:rPr lang="en-US" sz="900" dirty="0" smtClean="0">
                <a:latin typeface="Arial" pitchFamily="34" charset="0"/>
                <a:cs typeface="Arial" pitchFamily="34" charset="0"/>
              </a:rPr>
              <a:t> EMEA monograph </a:t>
            </a:r>
            <a:r>
              <a:rPr lang="en-US" sz="900" dirty="0" smtClean="0">
                <a:latin typeface="Arial" pitchFamily="34" charset="0"/>
                <a:cs typeface="Arial" pitchFamily="34" charset="0"/>
              </a:rPr>
              <a:t>2004</a:t>
            </a:r>
          </a:p>
          <a:p>
            <a:pPr marL="685800" lvl="1" indent="-228600">
              <a:buFont typeface="+mj-lt"/>
              <a:buAutoNum type="arabicPeriod"/>
            </a:pPr>
            <a:r>
              <a:rPr lang="en-US" sz="900" dirty="0" smtClean="0">
                <a:latin typeface="Arial" pitchFamily="34" charset="0"/>
                <a:cs typeface="Arial" pitchFamily="34" charset="0"/>
              </a:rPr>
              <a:t>Clinical Therapeutics. 2004, 26(1): </a:t>
            </a:r>
            <a:r>
              <a:rPr lang="en-US" sz="900" dirty="0" smtClean="0">
                <a:latin typeface="Arial" pitchFamily="34" charset="0"/>
                <a:cs typeface="Arial" pitchFamily="34" charset="0"/>
              </a:rPr>
              <a:t>84-90</a:t>
            </a:r>
          </a:p>
          <a:p>
            <a:pPr marL="685800" lvl="1" indent="-228600">
              <a:buFont typeface="+mj-lt"/>
              <a:buAutoNum type="arabicPeriod"/>
            </a:pPr>
            <a:r>
              <a:rPr lang="en-US" sz="900" dirty="0" smtClean="0">
                <a:latin typeface="Arial" pitchFamily="34" charset="0"/>
                <a:cs typeface="Arial" pitchFamily="34" charset="0"/>
              </a:rPr>
              <a:t>American J of Ophthalmology 2001; 132 : 472 - 484</a:t>
            </a:r>
          </a:p>
          <a:p>
            <a:pPr marL="685800" lvl="1" indent="-228600">
              <a:buFont typeface="+mj-lt"/>
              <a:buAutoNum type="arabicPeriod"/>
            </a:pPr>
            <a:endParaRPr lang="en-US" sz="900" dirty="0" smtClean="0">
              <a:latin typeface="Arial" pitchFamily="34" charset="0"/>
              <a:cs typeface="Arial" pitchFamily="34"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152400" y="0"/>
            <a:ext cx="8686800" cy="609600"/>
          </a:xfrm>
        </p:spPr>
        <p:txBody>
          <a:bodyPr>
            <a:normAutofit fontScale="90000"/>
          </a:bodyPr>
          <a:lstStyle/>
          <a:p>
            <a:pPr algn="ctr"/>
            <a:r>
              <a:rPr lang="en-IN" dirty="0" smtClean="0">
                <a:latin typeface="Comic Sans MS" pitchFamily="66" charset="0"/>
              </a:rPr>
              <a:t>Comparison of all the 3 prostaglandin analogues</a:t>
            </a:r>
            <a:endParaRPr lang="en-IN" dirty="0">
              <a:latin typeface="Comic Sans MS" pitchFamily="66" charset="0"/>
            </a:endParaRPr>
          </a:p>
        </p:txBody>
      </p:sp>
      <p:sp>
        <p:nvSpPr>
          <p:cNvPr id="7" name="Rectangle 6"/>
          <p:cNvSpPr/>
          <p:nvPr/>
        </p:nvSpPr>
        <p:spPr>
          <a:xfrm>
            <a:off x="2895600" y="6324600"/>
            <a:ext cx="4876800" cy="769441"/>
          </a:xfrm>
          <a:prstGeom prst="rect">
            <a:avLst/>
          </a:prstGeom>
        </p:spPr>
        <p:txBody>
          <a:bodyPr wrap="square">
            <a:spAutoFit/>
          </a:bodyPr>
          <a:lstStyle/>
          <a:p>
            <a:r>
              <a:rPr lang="en-IN" sz="1100" i="1" dirty="0" smtClean="0"/>
              <a:t>3. Br J Ophthalmol 2009;93:316–321. </a:t>
            </a:r>
          </a:p>
          <a:p>
            <a:r>
              <a:rPr lang="en-IN" sz="1100" i="1" dirty="0" smtClean="0"/>
              <a:t>4. Clinical Ophthalmology 2010;4:261-267</a:t>
            </a:r>
          </a:p>
          <a:p>
            <a:r>
              <a:rPr lang="en-US" sz="1100" dirty="0" err="1" smtClean="0">
                <a:latin typeface="Arial" pitchFamily="34" charset="0"/>
                <a:cs typeface="Arial" pitchFamily="34" charset="0"/>
              </a:rPr>
              <a:t>Travoprost</a:t>
            </a:r>
            <a:r>
              <a:rPr lang="en-US" sz="1100" dirty="0" smtClean="0">
                <a:latin typeface="Arial" pitchFamily="34" charset="0"/>
                <a:cs typeface="Arial" pitchFamily="34" charset="0"/>
              </a:rPr>
              <a:t> EMEA monograph 2004</a:t>
            </a:r>
          </a:p>
          <a:p>
            <a:endParaRPr lang="en-IN" sz="1100" i="1" dirty="0"/>
          </a:p>
        </p:txBody>
      </p:sp>
      <p:sp>
        <p:nvSpPr>
          <p:cNvPr id="18" name="Content Placeholder 2"/>
          <p:cNvSpPr>
            <a:spLocks noGrp="1"/>
          </p:cNvSpPr>
          <p:nvPr>
            <p:ph sz="quarter" idx="1"/>
          </p:nvPr>
        </p:nvSpPr>
        <p:spPr>
          <a:xfrm>
            <a:off x="457200" y="1219200"/>
            <a:ext cx="8229600" cy="4937760"/>
          </a:xfrm>
        </p:spPr>
        <p:txBody>
          <a:bodyPr/>
          <a:lstStyle/>
          <a:p>
            <a:endParaRPr lang="en-IN"/>
          </a:p>
        </p:txBody>
      </p:sp>
      <p:graphicFrame>
        <p:nvGraphicFramePr>
          <p:cNvPr id="19" name="Table 18"/>
          <p:cNvGraphicFramePr>
            <a:graphicFrameLocks noGrp="1"/>
          </p:cNvGraphicFramePr>
          <p:nvPr/>
        </p:nvGraphicFramePr>
        <p:xfrm>
          <a:off x="0" y="685800"/>
          <a:ext cx="9144001" cy="6035040"/>
        </p:xfrm>
        <a:graphic>
          <a:graphicData uri="http://schemas.openxmlformats.org/drawingml/2006/table">
            <a:tbl>
              <a:tblPr firstRow="1" bandRow="1">
                <a:tableStyleId>{5C22544A-7EE6-4342-B048-85BDC9FD1C3A}</a:tableStyleId>
              </a:tblPr>
              <a:tblGrid>
                <a:gridCol w="1905000"/>
                <a:gridCol w="2286000"/>
                <a:gridCol w="2438400"/>
                <a:gridCol w="2514601"/>
              </a:tblGrid>
              <a:tr h="635000">
                <a:tc>
                  <a:txBody>
                    <a:bodyPr/>
                    <a:lstStyle/>
                    <a:p>
                      <a:pPr algn="ctr"/>
                      <a:endParaRPr lang="en-IN" sz="1800" dirty="0">
                        <a:latin typeface="Comic Sans MS" pitchFamily="66" charset="0"/>
                      </a:endParaRPr>
                    </a:p>
                  </a:txBody>
                  <a:tcPr/>
                </a:tc>
                <a:tc>
                  <a:txBody>
                    <a:bodyPr/>
                    <a:lstStyle/>
                    <a:p>
                      <a:pPr algn="ctr"/>
                      <a:r>
                        <a:rPr lang="en-IN" sz="1800" dirty="0" err="1" smtClean="0">
                          <a:latin typeface="Comic Sans MS" pitchFamily="66" charset="0"/>
                        </a:rPr>
                        <a:t>Latanoprost</a:t>
                      </a:r>
                      <a:endParaRPr lang="en-IN" sz="1800" dirty="0" smtClean="0">
                        <a:latin typeface="Comic Sans MS" pitchFamily="66" charset="0"/>
                      </a:endParaRPr>
                    </a:p>
                    <a:p>
                      <a:pPr algn="ctr"/>
                      <a:r>
                        <a:rPr lang="en-IN" sz="1800" dirty="0" smtClean="0">
                          <a:latin typeface="Comic Sans MS" pitchFamily="66" charset="0"/>
                        </a:rPr>
                        <a:t>0.005%</a:t>
                      </a:r>
                      <a:endParaRPr lang="en-IN" sz="1800" dirty="0">
                        <a:latin typeface="Comic Sans MS" pitchFamily="66" charset="0"/>
                      </a:endParaRPr>
                    </a:p>
                  </a:txBody>
                  <a:tcPr/>
                </a:tc>
                <a:tc>
                  <a:txBody>
                    <a:bodyPr/>
                    <a:lstStyle/>
                    <a:p>
                      <a:pPr algn="ctr"/>
                      <a:r>
                        <a:rPr lang="en-IN" sz="1800" dirty="0" err="1" smtClean="0">
                          <a:latin typeface="Comic Sans MS" pitchFamily="66" charset="0"/>
                        </a:rPr>
                        <a:t>Bimatoprost</a:t>
                      </a:r>
                      <a:endParaRPr lang="en-IN" sz="1800" dirty="0" smtClean="0">
                        <a:latin typeface="Comic Sans MS" pitchFamily="66" charset="0"/>
                      </a:endParaRPr>
                    </a:p>
                    <a:p>
                      <a:pPr algn="ctr"/>
                      <a:r>
                        <a:rPr lang="en-IN" sz="1800" dirty="0" smtClean="0">
                          <a:latin typeface="Comic Sans MS" pitchFamily="66" charset="0"/>
                        </a:rPr>
                        <a:t>0.03%</a:t>
                      </a:r>
                      <a:endParaRPr lang="en-IN" sz="1800" dirty="0">
                        <a:latin typeface="Comic Sans MS" pitchFamily="66" charset="0"/>
                      </a:endParaRPr>
                    </a:p>
                  </a:txBody>
                  <a:tcPr/>
                </a:tc>
                <a:tc>
                  <a:txBody>
                    <a:bodyPr/>
                    <a:lstStyle/>
                    <a:p>
                      <a:pPr algn="ctr"/>
                      <a:r>
                        <a:rPr lang="en-IN" sz="1800" dirty="0" err="1" smtClean="0">
                          <a:latin typeface="Comic Sans MS" pitchFamily="66" charset="0"/>
                        </a:rPr>
                        <a:t>Travoprost</a:t>
                      </a:r>
                      <a:r>
                        <a:rPr lang="en-IN" sz="1800" dirty="0" smtClean="0">
                          <a:latin typeface="Comic Sans MS" pitchFamily="66" charset="0"/>
                        </a:rPr>
                        <a:t> </a:t>
                      </a:r>
                    </a:p>
                    <a:p>
                      <a:pPr algn="ctr"/>
                      <a:r>
                        <a:rPr lang="en-IN" sz="1800" dirty="0" smtClean="0">
                          <a:latin typeface="Comic Sans MS" pitchFamily="66" charset="0"/>
                        </a:rPr>
                        <a:t>0.004%</a:t>
                      </a:r>
                      <a:endParaRPr lang="en-IN" sz="1800" dirty="0">
                        <a:latin typeface="Comic Sans MS" pitchFamily="66" charset="0"/>
                      </a:endParaRPr>
                    </a:p>
                  </a:txBody>
                  <a:tcPr/>
                </a:tc>
              </a:tr>
              <a:tr h="635000">
                <a:tc>
                  <a:txBody>
                    <a:bodyPr/>
                    <a:lstStyle/>
                    <a:p>
                      <a:pPr algn="ctr"/>
                      <a:r>
                        <a:rPr lang="en-IN" sz="1800" dirty="0" smtClean="0">
                          <a:latin typeface="Comic Sans MS" pitchFamily="66" charset="0"/>
                        </a:rPr>
                        <a:t>Molecular form</a:t>
                      </a:r>
                      <a:endParaRPr lang="en-IN" sz="1800" dirty="0">
                        <a:latin typeface="Comic Sans MS" pitchFamily="66" charset="0"/>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800" dirty="0" smtClean="0">
                          <a:latin typeface="Comic Sans MS" pitchFamily="66" charset="0"/>
                        </a:rPr>
                        <a:t>Isopropyl ester analog of PGF</a:t>
                      </a:r>
                      <a:r>
                        <a:rPr lang="en-US" sz="1800" baseline="-25000" dirty="0" smtClean="0">
                          <a:latin typeface="Comic Sans MS" pitchFamily="66" charset="0"/>
                        </a:rPr>
                        <a:t>2</a:t>
                      </a:r>
                      <a:r>
                        <a:rPr lang="en-US" sz="1800" baseline="-25000" dirty="0" smtClean="0">
                          <a:latin typeface="Comic Sans MS" pitchFamily="66" charset="0"/>
                          <a:sym typeface="Symbol" pitchFamily="18" charset="2"/>
                        </a:rPr>
                        <a:t></a:t>
                      </a:r>
                      <a:endParaRPr lang="en-US" sz="1800" dirty="0" smtClean="0">
                        <a:latin typeface="Comic Sans MS" pitchFamily="66" charset="0"/>
                        <a:sym typeface="Symbol" pitchFamily="18" charset="2"/>
                      </a:endParaRPr>
                    </a:p>
                  </a:txBody>
                  <a:tcPr/>
                </a:tc>
                <a:tc>
                  <a:txBody>
                    <a:bodyPr/>
                    <a:lstStyle/>
                    <a:p>
                      <a:pPr algn="ctr"/>
                      <a:r>
                        <a:rPr lang="en-IN" sz="1800" dirty="0" err="1" smtClean="0">
                          <a:latin typeface="Comic Sans MS" pitchFamily="66" charset="0"/>
                        </a:rPr>
                        <a:t>Prostamide</a:t>
                      </a:r>
                      <a:r>
                        <a:rPr lang="en-IN" sz="1800" dirty="0" smtClean="0">
                          <a:latin typeface="Comic Sans MS" pitchFamily="66" charset="0"/>
                        </a:rPr>
                        <a:t> </a:t>
                      </a:r>
                      <a:endParaRPr lang="en-IN" sz="1800" dirty="0">
                        <a:latin typeface="Comic Sans MS" pitchFamily="66" charset="0"/>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800" dirty="0" smtClean="0">
                          <a:latin typeface="Comic Sans MS" pitchFamily="66" charset="0"/>
                        </a:rPr>
                        <a:t>Isopropyl ester</a:t>
                      </a:r>
                      <a:r>
                        <a:rPr lang="en-US" sz="1800" baseline="0" dirty="0" smtClean="0">
                          <a:latin typeface="Comic Sans MS" pitchFamily="66" charset="0"/>
                        </a:rPr>
                        <a:t> analog of </a:t>
                      </a:r>
                      <a:r>
                        <a:rPr lang="en-US" sz="1800" dirty="0" smtClean="0">
                          <a:latin typeface="Comic Sans MS" pitchFamily="66" charset="0"/>
                        </a:rPr>
                        <a:t>PGF</a:t>
                      </a:r>
                      <a:r>
                        <a:rPr lang="en-US" sz="1800" baseline="-25000" dirty="0" smtClean="0">
                          <a:latin typeface="Comic Sans MS" pitchFamily="66" charset="0"/>
                        </a:rPr>
                        <a:t>2</a:t>
                      </a:r>
                      <a:r>
                        <a:rPr lang="en-US" sz="1800" baseline="-25000" dirty="0" smtClean="0">
                          <a:latin typeface="Comic Sans MS" pitchFamily="66" charset="0"/>
                          <a:sym typeface="Symbol" pitchFamily="18" charset="2"/>
                        </a:rPr>
                        <a:t></a:t>
                      </a:r>
                      <a:endParaRPr lang="en-US" sz="1800" dirty="0" smtClean="0">
                        <a:latin typeface="Comic Sans MS" pitchFamily="66" charset="0"/>
                        <a:sym typeface="Symbol" pitchFamily="18" charset="2"/>
                      </a:endParaRPr>
                    </a:p>
                  </a:txBody>
                  <a:tcPr/>
                </a:tc>
              </a:tr>
              <a:tr h="635000">
                <a:tc>
                  <a:txBody>
                    <a:bodyPr/>
                    <a:lstStyle/>
                    <a:p>
                      <a:pPr algn="ctr"/>
                      <a:r>
                        <a:rPr lang="en-IN" sz="1800" dirty="0" smtClean="0">
                          <a:latin typeface="Comic Sans MS" pitchFamily="66" charset="0"/>
                        </a:rPr>
                        <a:t>Duration of action</a:t>
                      </a:r>
                    </a:p>
                  </a:txBody>
                  <a:tcPr/>
                </a:tc>
                <a:tc>
                  <a:txBody>
                    <a:bodyPr/>
                    <a:lstStyle/>
                    <a:p>
                      <a:pPr algn="ctr"/>
                      <a:r>
                        <a:rPr lang="en-IN" sz="1800" dirty="0" smtClean="0">
                          <a:latin typeface="Comic Sans MS" pitchFamily="66" charset="0"/>
                        </a:rPr>
                        <a:t>24-40 hrs</a:t>
                      </a:r>
                      <a:endParaRPr lang="en-IN" sz="1800" dirty="0">
                        <a:latin typeface="Comic Sans MS" pitchFamily="66" charset="0"/>
                      </a:endParaRPr>
                    </a:p>
                  </a:txBody>
                  <a:tcPr/>
                </a:tc>
                <a:tc>
                  <a:txBody>
                    <a:bodyPr/>
                    <a:lstStyle/>
                    <a:p>
                      <a:pPr algn="ctr"/>
                      <a:r>
                        <a:rPr lang="en-IN" sz="1800" dirty="0" smtClean="0">
                          <a:latin typeface="Comic Sans MS" pitchFamily="66" charset="0"/>
                        </a:rPr>
                        <a:t>24-40 hrs</a:t>
                      </a:r>
                      <a:endParaRPr lang="en-IN" sz="1800" dirty="0">
                        <a:latin typeface="Comic Sans MS" pitchFamily="66" charset="0"/>
                      </a:endParaRPr>
                    </a:p>
                  </a:txBody>
                  <a:tcPr/>
                </a:tc>
                <a:tc>
                  <a:txBody>
                    <a:bodyPr/>
                    <a:lstStyle/>
                    <a:p>
                      <a:pPr algn="ctr"/>
                      <a:r>
                        <a:rPr lang="en-IN" sz="1800" dirty="0" smtClean="0">
                          <a:latin typeface="Comic Sans MS" pitchFamily="66" charset="0"/>
                        </a:rPr>
                        <a:t>84hrs</a:t>
                      </a:r>
                      <a:endParaRPr lang="en-IN" sz="1800" dirty="0">
                        <a:latin typeface="Comic Sans MS" pitchFamily="66" charset="0"/>
                      </a:endParaRPr>
                    </a:p>
                  </a:txBody>
                  <a:tcPr/>
                </a:tc>
              </a:tr>
              <a:tr h="635000">
                <a:tc>
                  <a:txBody>
                    <a:bodyPr/>
                    <a:lstStyle/>
                    <a:p>
                      <a:pPr algn="ctr"/>
                      <a:r>
                        <a:rPr lang="en-IN" sz="1800" dirty="0" smtClean="0">
                          <a:latin typeface="Comic Sans MS" pitchFamily="66" charset="0"/>
                        </a:rPr>
                        <a:t>Hyperaemia</a:t>
                      </a:r>
                      <a:r>
                        <a:rPr lang="en-IN" sz="1800" baseline="30000" dirty="0" smtClean="0">
                          <a:latin typeface="Comic Sans MS" pitchFamily="66" charset="0"/>
                        </a:rPr>
                        <a:t>3</a:t>
                      </a:r>
                      <a:r>
                        <a:rPr lang="en-IN" sz="1800" dirty="0" smtClean="0">
                          <a:latin typeface="Comic Sans MS" pitchFamily="66" charset="0"/>
                        </a:rPr>
                        <a:t> </a:t>
                      </a:r>
                      <a:endParaRPr lang="en-IN" sz="1800" dirty="0">
                        <a:latin typeface="Comic Sans MS" pitchFamily="66" charset="0"/>
                      </a:endParaRPr>
                    </a:p>
                  </a:txBody>
                  <a:tcPr/>
                </a:tc>
                <a:tc>
                  <a:txBody>
                    <a:bodyPr/>
                    <a:lstStyle/>
                    <a:p>
                      <a:pPr algn="ctr"/>
                      <a:r>
                        <a:rPr lang="en-IN" sz="1800" dirty="0" smtClean="0">
                          <a:latin typeface="Comic Sans MS" pitchFamily="66" charset="0"/>
                        </a:rPr>
                        <a:t> Least</a:t>
                      </a:r>
                      <a:r>
                        <a:rPr lang="en-IN" sz="1800" baseline="0" dirty="0" smtClean="0">
                          <a:latin typeface="Comic Sans MS" pitchFamily="66" charset="0"/>
                        </a:rPr>
                        <a:t> compared to other PGAs (16.5%)</a:t>
                      </a:r>
                      <a:endParaRPr lang="en-IN" sz="1800" dirty="0">
                        <a:latin typeface="Comic Sans MS" pitchFamily="66" charset="0"/>
                      </a:endParaRPr>
                    </a:p>
                  </a:txBody>
                  <a:tcPr/>
                </a:tc>
                <a:tc>
                  <a:txBody>
                    <a:bodyPr/>
                    <a:lstStyle/>
                    <a:p>
                      <a:pPr algn="ctr"/>
                      <a:r>
                        <a:rPr lang="en-IN" sz="1800" dirty="0" smtClean="0">
                          <a:latin typeface="Comic Sans MS" pitchFamily="66" charset="0"/>
                        </a:rPr>
                        <a:t>Maximum</a:t>
                      </a:r>
                      <a:r>
                        <a:rPr lang="en-IN" sz="1800" baseline="0" dirty="0" smtClean="0">
                          <a:latin typeface="Comic Sans MS" pitchFamily="66" charset="0"/>
                        </a:rPr>
                        <a:t> hyperaemia noticed (40.2%)</a:t>
                      </a:r>
                      <a:endParaRPr lang="en-IN" sz="1800" dirty="0">
                        <a:latin typeface="Comic Sans MS" pitchFamily="66" charset="0"/>
                      </a:endParaRPr>
                    </a:p>
                  </a:txBody>
                  <a:tcPr/>
                </a:tc>
                <a:tc>
                  <a:txBody>
                    <a:bodyPr/>
                    <a:lstStyle/>
                    <a:p>
                      <a:pPr algn="ctr"/>
                      <a:r>
                        <a:rPr lang="en-IN" sz="1800" dirty="0" smtClean="0">
                          <a:latin typeface="Comic Sans MS" pitchFamily="66" charset="0"/>
                        </a:rPr>
                        <a:t>Moderate</a:t>
                      </a:r>
                      <a:r>
                        <a:rPr lang="en-IN" sz="1800" baseline="0" dirty="0" smtClean="0">
                          <a:latin typeface="Comic Sans MS" pitchFamily="66" charset="0"/>
                        </a:rPr>
                        <a:t> hyperaemia noticed. (33%)</a:t>
                      </a:r>
                      <a:endParaRPr lang="en-IN" sz="1800" dirty="0">
                        <a:latin typeface="Comic Sans MS" pitchFamily="66" charset="0"/>
                      </a:endParaRPr>
                    </a:p>
                  </a:txBody>
                  <a:tcPr/>
                </a:tc>
              </a:tr>
              <a:tr h="635000">
                <a:tc>
                  <a:txBody>
                    <a:bodyPr/>
                    <a:lstStyle/>
                    <a:p>
                      <a:pPr algn="ctr"/>
                      <a:r>
                        <a:rPr lang="en-IN" sz="1800" baseline="0" dirty="0" smtClean="0">
                          <a:latin typeface="Comic Sans MS" pitchFamily="66" charset="0"/>
                        </a:rPr>
                        <a:t>Treatment discontinuation</a:t>
                      </a:r>
                      <a:r>
                        <a:rPr lang="en-IN" sz="1800" baseline="30000" dirty="0" smtClean="0">
                          <a:latin typeface="Comic Sans MS" pitchFamily="66" charset="0"/>
                        </a:rPr>
                        <a:t>4</a:t>
                      </a:r>
                      <a:endParaRPr lang="en-IN" sz="1800" dirty="0">
                        <a:latin typeface="Comic Sans MS" pitchFamily="66" charset="0"/>
                      </a:endParaRPr>
                    </a:p>
                  </a:txBody>
                  <a:tcPr/>
                </a:tc>
                <a:tc>
                  <a:txBody>
                    <a:bodyPr/>
                    <a:lstStyle/>
                    <a:p>
                      <a:pPr algn="ctr"/>
                      <a:r>
                        <a:rPr lang="en-IN" sz="1800" dirty="0" smtClean="0">
                          <a:latin typeface="Comic Sans MS" pitchFamily="66" charset="0"/>
                        </a:rPr>
                        <a:t>18.4%</a:t>
                      </a:r>
                      <a:endParaRPr lang="en-IN" sz="1800" dirty="0">
                        <a:latin typeface="Comic Sans MS" pitchFamily="66" charset="0"/>
                      </a:endParaRPr>
                    </a:p>
                  </a:txBody>
                  <a:tcPr/>
                </a:tc>
                <a:tc>
                  <a:txBody>
                    <a:bodyPr/>
                    <a:lstStyle/>
                    <a:p>
                      <a:pPr algn="ctr"/>
                      <a:r>
                        <a:rPr lang="en-IN" sz="1800" dirty="0" smtClean="0">
                          <a:latin typeface="Comic Sans MS" pitchFamily="66" charset="0"/>
                        </a:rPr>
                        <a:t>77.1%</a:t>
                      </a:r>
                      <a:endParaRPr lang="en-IN" sz="1800" dirty="0">
                        <a:latin typeface="Comic Sans MS" pitchFamily="66" charset="0"/>
                      </a:endParaRPr>
                    </a:p>
                  </a:txBody>
                  <a:tcPr/>
                </a:tc>
                <a:tc>
                  <a:txBody>
                    <a:bodyPr/>
                    <a:lstStyle/>
                    <a:p>
                      <a:pPr algn="ctr"/>
                      <a:r>
                        <a:rPr lang="en-IN" sz="1800" dirty="0" smtClean="0">
                          <a:latin typeface="Comic Sans MS" pitchFamily="66" charset="0"/>
                        </a:rPr>
                        <a:t>34.6%</a:t>
                      </a:r>
                      <a:endParaRPr lang="en-IN" sz="1800" dirty="0">
                        <a:latin typeface="Comic Sans MS" pitchFamily="66" charset="0"/>
                      </a:endParaRPr>
                    </a:p>
                  </a:txBody>
                  <a:tcPr/>
                </a:tc>
              </a:tr>
              <a:tr h="635000">
                <a:tc>
                  <a:txBody>
                    <a:bodyPr/>
                    <a:lstStyle/>
                    <a:p>
                      <a:pPr algn="ctr"/>
                      <a:r>
                        <a:rPr lang="en-IN" sz="1800" dirty="0" smtClean="0">
                          <a:latin typeface="Comic Sans MS" pitchFamily="66" charset="0"/>
                        </a:rPr>
                        <a:t>Additional features</a:t>
                      </a:r>
                    </a:p>
                  </a:txBody>
                  <a:tcPr/>
                </a:tc>
                <a:tc>
                  <a:txBody>
                    <a:bodyPr/>
                    <a:lstStyle/>
                    <a:p>
                      <a:pPr algn="l" rtl="0"/>
                      <a:r>
                        <a:rPr lang="en-IN" sz="1800" b="0" dirty="0" smtClean="0">
                          <a:solidFill>
                            <a:srgbClr val="C00000"/>
                          </a:solidFill>
                          <a:latin typeface="Comic Sans MS" pitchFamily="66" charset="0"/>
                        </a:rPr>
                        <a:t>Causes least hyperaemia, shows excellent patient persistency, </a:t>
                      </a:r>
                      <a:r>
                        <a:rPr lang="en-US" sz="1800" dirty="0" smtClean="0">
                          <a:solidFill>
                            <a:srgbClr val="C00000"/>
                          </a:solidFill>
                          <a:latin typeface="Comic Sans MS" pitchFamily="66" charset="0"/>
                        </a:rPr>
                        <a:t>has undergone extensive clinical trials for efficacy, </a:t>
                      </a:r>
                      <a:endParaRPr lang="fa-IR" sz="1800" dirty="0" smtClean="0">
                        <a:solidFill>
                          <a:srgbClr val="C00000"/>
                        </a:solidFill>
                        <a:latin typeface="Comic Sans MS" pitchFamily="66" charset="0"/>
                      </a:endParaRPr>
                    </a:p>
                    <a:p>
                      <a:pPr algn="l" rtl="0">
                        <a:buNone/>
                      </a:pPr>
                      <a:r>
                        <a:rPr lang="en-US" sz="1800" dirty="0" smtClean="0">
                          <a:solidFill>
                            <a:srgbClr val="C00000"/>
                          </a:solidFill>
                          <a:latin typeface="Comic Sans MS" pitchFamily="66" charset="0"/>
                        </a:rPr>
                        <a:t>drug interactions, and side effects</a:t>
                      </a:r>
                      <a:r>
                        <a:rPr lang="en-US" sz="1800" dirty="0" smtClean="0">
                          <a:latin typeface="Comic Sans MS" pitchFamily="66" charset="0"/>
                        </a:rPr>
                        <a:t>.</a:t>
                      </a:r>
                    </a:p>
                  </a:txBody>
                  <a:tcPr/>
                </a:tc>
                <a:tc>
                  <a:txBody>
                    <a:bodyPr/>
                    <a:lstStyle/>
                    <a:p>
                      <a:pPr algn="ctr"/>
                      <a:r>
                        <a:rPr lang="en-IN" sz="1800" dirty="0" smtClean="0">
                          <a:solidFill>
                            <a:srgbClr val="C00000"/>
                          </a:solidFill>
                          <a:latin typeface="Comic Sans MS" pitchFamily="66" charset="0"/>
                        </a:rPr>
                        <a:t>Is</a:t>
                      </a:r>
                      <a:r>
                        <a:rPr lang="en-IN" sz="1800" baseline="0" dirty="0" smtClean="0">
                          <a:solidFill>
                            <a:srgbClr val="C00000"/>
                          </a:solidFill>
                          <a:latin typeface="Comic Sans MS" pitchFamily="66" charset="0"/>
                        </a:rPr>
                        <a:t> available at lower strength 0.01% to reduce the hyperaemia associated higher strength </a:t>
                      </a:r>
                    </a:p>
                    <a:p>
                      <a:pPr algn="ctr"/>
                      <a:endParaRPr lang="en-IN" sz="1800" baseline="0" dirty="0" smtClean="0">
                        <a:solidFill>
                          <a:srgbClr val="C00000"/>
                        </a:solidFill>
                        <a:latin typeface="Comic Sans MS" pitchFamily="66" charset="0"/>
                      </a:endParaRPr>
                    </a:p>
                    <a:p>
                      <a:pPr algn="ctr"/>
                      <a:endParaRPr lang="en-IN" sz="1800" baseline="0" dirty="0" smtClean="0">
                        <a:solidFill>
                          <a:srgbClr val="C00000"/>
                        </a:solidFill>
                        <a:latin typeface="Comic Sans MS" pitchFamily="66" charset="0"/>
                      </a:endParaRPr>
                    </a:p>
                    <a:p>
                      <a:pPr algn="ctr"/>
                      <a:endParaRPr lang="en-IN" sz="1800" dirty="0">
                        <a:solidFill>
                          <a:srgbClr val="C00000"/>
                        </a:solidFill>
                        <a:latin typeface="Comic Sans MS" pitchFamily="66" charset="0"/>
                      </a:endParaRPr>
                    </a:p>
                  </a:txBody>
                  <a:tcPr/>
                </a:tc>
                <a:tc>
                  <a:txBody>
                    <a:bodyPr/>
                    <a:lstStyle/>
                    <a:p>
                      <a:pPr algn="l"/>
                      <a:r>
                        <a:rPr lang="en-IN" sz="1800" dirty="0" err="1" smtClean="0">
                          <a:solidFill>
                            <a:srgbClr val="C00000"/>
                          </a:solidFill>
                          <a:latin typeface="Comic Sans MS" pitchFamily="66" charset="0"/>
                        </a:rPr>
                        <a:t>Travoprost</a:t>
                      </a:r>
                      <a:r>
                        <a:rPr lang="en-IN" sz="1800" baseline="0" dirty="0" smtClean="0">
                          <a:solidFill>
                            <a:srgbClr val="C00000"/>
                          </a:solidFill>
                          <a:latin typeface="Comic Sans MS" pitchFamily="66" charset="0"/>
                        </a:rPr>
                        <a:t> with Ionic buffer system is a safer option for glaucoma patients with concomitant dry eye and those </a:t>
                      </a:r>
                      <a:r>
                        <a:rPr lang="en-US" dirty="0" smtClean="0">
                          <a:solidFill>
                            <a:srgbClr val="C00000"/>
                          </a:solidFill>
                          <a:latin typeface="Comic Sans MS" pitchFamily="66" charset="0"/>
                        </a:rPr>
                        <a:t>with a sensitivity to the preservative</a:t>
                      </a:r>
                      <a:endParaRPr lang="en-IN" sz="1800" dirty="0">
                        <a:solidFill>
                          <a:srgbClr val="C00000"/>
                        </a:solidFill>
                        <a:latin typeface="Comic Sans MS" pitchFamily="66" charset="0"/>
                      </a:endParaRPr>
                    </a:p>
                  </a:txBody>
                  <a:tcPr/>
                </a:tc>
              </a:tr>
            </a:tbl>
          </a:graphicData>
        </a:graphic>
      </p:graphicFrame>
      <p:sp>
        <p:nvSpPr>
          <p:cNvPr id="20" name="TextBox 19"/>
          <p:cNvSpPr txBox="1"/>
          <p:nvPr/>
        </p:nvSpPr>
        <p:spPr>
          <a:xfrm>
            <a:off x="0" y="1981200"/>
            <a:ext cx="9144000" cy="646331"/>
          </a:xfrm>
          <a:prstGeom prst="rect">
            <a:avLst/>
          </a:prstGeom>
          <a:solidFill>
            <a:schemeClr val="accent1">
              <a:lumMod val="20000"/>
              <a:lumOff val="80000"/>
            </a:schemeClr>
          </a:solidFill>
        </p:spPr>
        <p:txBody>
          <a:bodyPr wrap="square" rtlCol="0">
            <a:spAutoFit/>
          </a:bodyPr>
          <a:lstStyle/>
          <a:p>
            <a:endParaRPr lang="en-IN" dirty="0" smtClean="0"/>
          </a:p>
          <a:p>
            <a:endParaRPr lang="en-IN" dirty="0"/>
          </a:p>
        </p:txBody>
      </p:sp>
      <p:sp>
        <p:nvSpPr>
          <p:cNvPr id="22" name="TextBox 21"/>
          <p:cNvSpPr txBox="1"/>
          <p:nvPr/>
        </p:nvSpPr>
        <p:spPr>
          <a:xfrm>
            <a:off x="0" y="3581400"/>
            <a:ext cx="9144000" cy="646331"/>
          </a:xfrm>
          <a:prstGeom prst="rect">
            <a:avLst/>
          </a:prstGeom>
          <a:solidFill>
            <a:schemeClr val="accent1">
              <a:lumMod val="20000"/>
              <a:lumOff val="80000"/>
            </a:schemeClr>
          </a:solidFill>
        </p:spPr>
        <p:txBody>
          <a:bodyPr wrap="square" rtlCol="0">
            <a:spAutoFit/>
          </a:bodyPr>
          <a:lstStyle/>
          <a:p>
            <a:endParaRPr lang="en-IN" dirty="0" smtClean="0"/>
          </a:p>
          <a:p>
            <a:endParaRPr lang="en-IN" dirty="0"/>
          </a:p>
        </p:txBody>
      </p:sp>
      <p:sp>
        <p:nvSpPr>
          <p:cNvPr id="23" name="TextBox 22"/>
          <p:cNvSpPr txBox="1"/>
          <p:nvPr/>
        </p:nvSpPr>
        <p:spPr>
          <a:xfrm>
            <a:off x="0" y="2630269"/>
            <a:ext cx="9144000" cy="923330"/>
          </a:xfrm>
          <a:prstGeom prst="rect">
            <a:avLst/>
          </a:prstGeom>
          <a:solidFill>
            <a:schemeClr val="accent1">
              <a:lumMod val="40000"/>
              <a:lumOff val="60000"/>
            </a:schemeClr>
          </a:solidFill>
        </p:spPr>
        <p:txBody>
          <a:bodyPr wrap="square" rtlCol="0">
            <a:spAutoFit/>
          </a:bodyPr>
          <a:lstStyle/>
          <a:p>
            <a:endParaRPr lang="en-IN" dirty="0" smtClean="0"/>
          </a:p>
          <a:p>
            <a:endParaRPr lang="en-IN" dirty="0" smtClean="0"/>
          </a:p>
          <a:p>
            <a:endParaRPr lang="en-IN" dirty="0" smtClean="0"/>
          </a:p>
        </p:txBody>
      </p:sp>
      <p:sp>
        <p:nvSpPr>
          <p:cNvPr id="24" name="TextBox 23"/>
          <p:cNvSpPr txBox="1"/>
          <p:nvPr/>
        </p:nvSpPr>
        <p:spPr>
          <a:xfrm>
            <a:off x="0" y="4038600"/>
            <a:ext cx="9144000" cy="2585323"/>
          </a:xfrm>
          <a:prstGeom prst="rect">
            <a:avLst/>
          </a:prstGeom>
          <a:solidFill>
            <a:schemeClr val="accent1">
              <a:lumMod val="20000"/>
              <a:lumOff val="80000"/>
            </a:schemeClr>
          </a:solidFill>
        </p:spPr>
        <p:txBody>
          <a:bodyPr wrap="square" rtlCol="0">
            <a:spAutoFit/>
          </a:bodyPr>
          <a:lstStyle/>
          <a:p>
            <a:endParaRPr lang="en-IN" dirty="0" smtClean="0"/>
          </a:p>
          <a:p>
            <a:endParaRPr lang="en-IN" dirty="0" smtClean="0"/>
          </a:p>
          <a:p>
            <a:endParaRPr lang="en-IN" dirty="0" smtClean="0"/>
          </a:p>
          <a:p>
            <a:endParaRPr lang="en-IN" dirty="0" smtClean="0"/>
          </a:p>
          <a:p>
            <a:endParaRPr lang="en-IN" dirty="0" smtClean="0"/>
          </a:p>
          <a:p>
            <a:endParaRPr lang="en-IN" dirty="0" smtClean="0"/>
          </a:p>
          <a:p>
            <a:endParaRPr lang="en-IN" dirty="0" smtClean="0"/>
          </a:p>
          <a:p>
            <a:endParaRPr lang="en-IN" dirty="0" smtClean="0"/>
          </a:p>
          <a:p>
            <a:endParaRPr lang="en-IN" dirty="0"/>
          </a:p>
        </p:txBody>
      </p:sp>
    </p:spTree>
  </p:cSld>
  <p:clrMapOvr>
    <a:masterClrMapping/>
  </p:clrMapOvr>
  <p:transition>
    <p:wheel spokes="3"/>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9"/>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20"/>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22"/>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23"/>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2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2" presetClass="exit" presetSubtype="4" fill="hold" grpId="1" nodeType="clickEffect">
                                  <p:stCondLst>
                                    <p:cond delay="0"/>
                                  </p:stCondLst>
                                  <p:childTnLst>
                                    <p:anim calcmode="lin" valueType="num">
                                      <p:cBhvr additive="base">
                                        <p:cTn id="18" dur="500"/>
                                        <p:tgtEl>
                                          <p:spTgt spid="20"/>
                                        </p:tgtEl>
                                        <p:attrNameLst>
                                          <p:attrName>ppt_x</p:attrName>
                                        </p:attrNameLst>
                                      </p:cBhvr>
                                      <p:tavLst>
                                        <p:tav tm="0">
                                          <p:val>
                                            <p:strVal val="ppt_x"/>
                                          </p:val>
                                        </p:tav>
                                        <p:tav tm="100000">
                                          <p:val>
                                            <p:strVal val="ppt_x"/>
                                          </p:val>
                                        </p:tav>
                                      </p:tavLst>
                                    </p:anim>
                                    <p:anim calcmode="lin" valueType="num">
                                      <p:cBhvr additive="base">
                                        <p:cTn id="19" dur="500"/>
                                        <p:tgtEl>
                                          <p:spTgt spid="20"/>
                                        </p:tgtEl>
                                        <p:attrNameLst>
                                          <p:attrName>ppt_y</p:attrName>
                                        </p:attrNameLst>
                                      </p:cBhvr>
                                      <p:tavLst>
                                        <p:tav tm="0">
                                          <p:val>
                                            <p:strVal val="ppt_y"/>
                                          </p:val>
                                        </p:tav>
                                        <p:tav tm="100000">
                                          <p:val>
                                            <p:strVal val="1+ppt_h/2"/>
                                          </p:val>
                                        </p:tav>
                                      </p:tavLst>
                                    </p:anim>
                                    <p:set>
                                      <p:cBhvr>
                                        <p:cTn id="20" dur="1" fill="hold">
                                          <p:stCondLst>
                                            <p:cond delay="499"/>
                                          </p:stCondLst>
                                        </p:cTn>
                                        <p:tgtEl>
                                          <p:spTgt spid="20"/>
                                        </p:tgtEl>
                                        <p:attrNameLst>
                                          <p:attrName>style.visibility</p:attrName>
                                        </p:attrNameLst>
                                      </p:cBhvr>
                                      <p:to>
                                        <p:strVal val="hidden"/>
                                      </p:to>
                                    </p:set>
                                  </p:childTnLst>
                                </p:cTn>
                              </p:par>
                            </p:childTnLst>
                          </p:cTn>
                        </p:par>
                      </p:childTnLst>
                    </p:cTn>
                  </p:par>
                  <p:par>
                    <p:cTn id="21" fill="hold">
                      <p:stCondLst>
                        <p:cond delay="indefinite"/>
                      </p:stCondLst>
                      <p:childTnLst>
                        <p:par>
                          <p:cTn id="22" fill="hold">
                            <p:stCondLst>
                              <p:cond delay="0"/>
                            </p:stCondLst>
                            <p:childTnLst>
                              <p:par>
                                <p:cTn id="23" presetID="2" presetClass="exit" presetSubtype="4" fill="hold" grpId="1" nodeType="clickEffect">
                                  <p:stCondLst>
                                    <p:cond delay="0"/>
                                  </p:stCondLst>
                                  <p:childTnLst>
                                    <p:anim calcmode="lin" valueType="num">
                                      <p:cBhvr additive="base">
                                        <p:cTn id="24" dur="500"/>
                                        <p:tgtEl>
                                          <p:spTgt spid="23"/>
                                        </p:tgtEl>
                                        <p:attrNameLst>
                                          <p:attrName>ppt_x</p:attrName>
                                        </p:attrNameLst>
                                      </p:cBhvr>
                                      <p:tavLst>
                                        <p:tav tm="0">
                                          <p:val>
                                            <p:strVal val="ppt_x"/>
                                          </p:val>
                                        </p:tav>
                                        <p:tav tm="100000">
                                          <p:val>
                                            <p:strVal val="ppt_x"/>
                                          </p:val>
                                        </p:tav>
                                      </p:tavLst>
                                    </p:anim>
                                    <p:anim calcmode="lin" valueType="num">
                                      <p:cBhvr additive="base">
                                        <p:cTn id="25" dur="500"/>
                                        <p:tgtEl>
                                          <p:spTgt spid="23"/>
                                        </p:tgtEl>
                                        <p:attrNameLst>
                                          <p:attrName>ppt_y</p:attrName>
                                        </p:attrNameLst>
                                      </p:cBhvr>
                                      <p:tavLst>
                                        <p:tav tm="0">
                                          <p:val>
                                            <p:strVal val="ppt_y"/>
                                          </p:val>
                                        </p:tav>
                                        <p:tav tm="100000">
                                          <p:val>
                                            <p:strVal val="1+ppt_h/2"/>
                                          </p:val>
                                        </p:tav>
                                      </p:tavLst>
                                    </p:anim>
                                    <p:set>
                                      <p:cBhvr>
                                        <p:cTn id="26" dur="1" fill="hold">
                                          <p:stCondLst>
                                            <p:cond delay="499"/>
                                          </p:stCondLst>
                                        </p:cTn>
                                        <p:tgtEl>
                                          <p:spTgt spid="23"/>
                                        </p:tgtEl>
                                        <p:attrNameLst>
                                          <p:attrName>style.visibility</p:attrName>
                                        </p:attrNameLst>
                                      </p:cBhvr>
                                      <p:to>
                                        <p:strVal val="hidden"/>
                                      </p:to>
                                    </p:set>
                                  </p:childTnLst>
                                </p:cTn>
                              </p:par>
                            </p:childTnLst>
                          </p:cTn>
                        </p:par>
                      </p:childTnLst>
                    </p:cTn>
                  </p:par>
                  <p:par>
                    <p:cTn id="27" fill="hold">
                      <p:stCondLst>
                        <p:cond delay="indefinite"/>
                      </p:stCondLst>
                      <p:childTnLst>
                        <p:par>
                          <p:cTn id="28" fill="hold">
                            <p:stCondLst>
                              <p:cond delay="0"/>
                            </p:stCondLst>
                            <p:childTnLst>
                              <p:par>
                                <p:cTn id="29" presetID="2" presetClass="exit" presetSubtype="4" fill="hold" grpId="1" nodeType="clickEffect">
                                  <p:stCondLst>
                                    <p:cond delay="0"/>
                                  </p:stCondLst>
                                  <p:childTnLst>
                                    <p:anim calcmode="lin" valueType="num">
                                      <p:cBhvr additive="base">
                                        <p:cTn id="30" dur="500"/>
                                        <p:tgtEl>
                                          <p:spTgt spid="22"/>
                                        </p:tgtEl>
                                        <p:attrNameLst>
                                          <p:attrName>ppt_x</p:attrName>
                                        </p:attrNameLst>
                                      </p:cBhvr>
                                      <p:tavLst>
                                        <p:tav tm="0">
                                          <p:val>
                                            <p:strVal val="ppt_x"/>
                                          </p:val>
                                        </p:tav>
                                        <p:tav tm="100000">
                                          <p:val>
                                            <p:strVal val="ppt_x"/>
                                          </p:val>
                                        </p:tav>
                                      </p:tavLst>
                                    </p:anim>
                                    <p:anim calcmode="lin" valueType="num">
                                      <p:cBhvr additive="base">
                                        <p:cTn id="31" dur="500"/>
                                        <p:tgtEl>
                                          <p:spTgt spid="22"/>
                                        </p:tgtEl>
                                        <p:attrNameLst>
                                          <p:attrName>ppt_y</p:attrName>
                                        </p:attrNameLst>
                                      </p:cBhvr>
                                      <p:tavLst>
                                        <p:tav tm="0">
                                          <p:val>
                                            <p:strVal val="ppt_y"/>
                                          </p:val>
                                        </p:tav>
                                        <p:tav tm="100000">
                                          <p:val>
                                            <p:strVal val="1+ppt_h/2"/>
                                          </p:val>
                                        </p:tav>
                                      </p:tavLst>
                                    </p:anim>
                                    <p:set>
                                      <p:cBhvr>
                                        <p:cTn id="32" dur="1" fill="hold">
                                          <p:stCondLst>
                                            <p:cond delay="499"/>
                                          </p:stCondLst>
                                        </p:cTn>
                                        <p:tgtEl>
                                          <p:spTgt spid="22"/>
                                        </p:tgtEl>
                                        <p:attrNameLst>
                                          <p:attrName>style.visibility</p:attrName>
                                        </p:attrNameLst>
                                      </p:cBhvr>
                                      <p:to>
                                        <p:strVal val="hidden"/>
                                      </p:to>
                                    </p:set>
                                  </p:childTnLst>
                                </p:cTn>
                              </p:par>
                            </p:childTnLst>
                          </p:cTn>
                        </p:par>
                      </p:childTnLst>
                    </p:cTn>
                  </p:par>
                  <p:par>
                    <p:cTn id="33" fill="hold">
                      <p:stCondLst>
                        <p:cond delay="indefinite"/>
                      </p:stCondLst>
                      <p:childTnLst>
                        <p:par>
                          <p:cTn id="34" fill="hold">
                            <p:stCondLst>
                              <p:cond delay="0"/>
                            </p:stCondLst>
                            <p:childTnLst>
                              <p:par>
                                <p:cTn id="35" presetID="2" presetClass="exit" presetSubtype="4" fill="hold" grpId="1" nodeType="clickEffect">
                                  <p:stCondLst>
                                    <p:cond delay="0"/>
                                  </p:stCondLst>
                                  <p:childTnLst>
                                    <p:anim calcmode="lin" valueType="num">
                                      <p:cBhvr additive="base">
                                        <p:cTn id="36" dur="500"/>
                                        <p:tgtEl>
                                          <p:spTgt spid="24"/>
                                        </p:tgtEl>
                                        <p:attrNameLst>
                                          <p:attrName>ppt_x</p:attrName>
                                        </p:attrNameLst>
                                      </p:cBhvr>
                                      <p:tavLst>
                                        <p:tav tm="0">
                                          <p:val>
                                            <p:strVal val="ppt_x"/>
                                          </p:val>
                                        </p:tav>
                                        <p:tav tm="100000">
                                          <p:val>
                                            <p:strVal val="ppt_x"/>
                                          </p:val>
                                        </p:tav>
                                      </p:tavLst>
                                    </p:anim>
                                    <p:anim calcmode="lin" valueType="num">
                                      <p:cBhvr additive="base">
                                        <p:cTn id="37" dur="500"/>
                                        <p:tgtEl>
                                          <p:spTgt spid="24"/>
                                        </p:tgtEl>
                                        <p:attrNameLst>
                                          <p:attrName>ppt_y</p:attrName>
                                        </p:attrNameLst>
                                      </p:cBhvr>
                                      <p:tavLst>
                                        <p:tav tm="0">
                                          <p:val>
                                            <p:strVal val="ppt_y"/>
                                          </p:val>
                                        </p:tav>
                                        <p:tav tm="100000">
                                          <p:val>
                                            <p:strVal val="1+ppt_h/2"/>
                                          </p:val>
                                        </p:tav>
                                      </p:tavLst>
                                    </p:anim>
                                    <p:set>
                                      <p:cBhvr>
                                        <p:cTn id="38" dur="1" fill="hold">
                                          <p:stCondLst>
                                            <p:cond delay="499"/>
                                          </p:stCondLst>
                                        </p:cTn>
                                        <p:tgtEl>
                                          <p:spTgt spid="24"/>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 grpId="0" animBg="1"/>
      <p:bldP spid="20" grpId="1" animBg="1"/>
      <p:bldP spid="22" grpId="0" animBg="1"/>
      <p:bldP spid="22" grpId="1" animBg="1"/>
      <p:bldP spid="23" grpId="0" animBg="1"/>
      <p:bldP spid="23" grpId="1" animBg="1"/>
      <p:bldP spid="24" grpId="0" animBg="1"/>
      <p:bldP spid="24" grpId="1"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IN" dirty="0" smtClean="0">
                <a:latin typeface="Comic Sans MS" pitchFamily="66" charset="0"/>
              </a:rPr>
              <a:t>Results of Randomized Trials Comparing the Efficacy of the Prostaglandin Analogues</a:t>
            </a:r>
            <a:endParaRPr lang="en-IN" dirty="0">
              <a:latin typeface="Comic Sans MS" pitchFamily="66" charset="0"/>
            </a:endParaRPr>
          </a:p>
        </p:txBody>
      </p:sp>
      <p:graphicFrame>
        <p:nvGraphicFramePr>
          <p:cNvPr id="4" name="Table 3"/>
          <p:cNvGraphicFramePr>
            <a:graphicFrameLocks noGrp="1"/>
          </p:cNvGraphicFramePr>
          <p:nvPr/>
        </p:nvGraphicFramePr>
        <p:xfrm>
          <a:off x="152400" y="1397000"/>
          <a:ext cx="8762999" cy="3749040"/>
        </p:xfrm>
        <a:graphic>
          <a:graphicData uri="http://schemas.openxmlformats.org/drawingml/2006/table">
            <a:tbl>
              <a:tblPr firstRow="1" bandRow="1">
                <a:tableStyleId>{073A0DAA-6AF3-43AB-8588-CEC1D06C72B9}</a:tableStyleId>
              </a:tblPr>
              <a:tblGrid>
                <a:gridCol w="1295400"/>
                <a:gridCol w="1371600"/>
                <a:gridCol w="457200"/>
                <a:gridCol w="914400"/>
                <a:gridCol w="1219200"/>
                <a:gridCol w="1143000"/>
                <a:gridCol w="2362199"/>
              </a:tblGrid>
              <a:tr h="370840">
                <a:tc>
                  <a:txBody>
                    <a:bodyPr/>
                    <a:lstStyle/>
                    <a:p>
                      <a:r>
                        <a:rPr kumimoji="0" lang="en-IN" sz="1800" kern="1200" baseline="0" dirty="0" smtClean="0"/>
                        <a:t>Author/</a:t>
                      </a:r>
                    </a:p>
                    <a:p>
                      <a:r>
                        <a:rPr kumimoji="0" lang="en-IN" sz="1800" kern="1200" baseline="0" dirty="0" smtClean="0"/>
                        <a:t>Reference</a:t>
                      </a:r>
                      <a:endParaRPr lang="en-IN" dirty="0">
                        <a:latin typeface="Comic Sans MS" pitchFamily="66" charset="0"/>
                      </a:endParaRPr>
                    </a:p>
                  </a:txBody>
                  <a:tcPr/>
                </a:tc>
                <a:tc>
                  <a:txBody>
                    <a:bodyPr/>
                    <a:lstStyle/>
                    <a:p>
                      <a:r>
                        <a:rPr kumimoji="0" lang="en-IN" sz="1800" kern="1200" baseline="0" dirty="0" smtClean="0"/>
                        <a:t>Drugs/</a:t>
                      </a:r>
                    </a:p>
                    <a:p>
                      <a:r>
                        <a:rPr kumimoji="0" lang="en-IN" sz="1800" kern="1200" baseline="0" dirty="0" smtClean="0"/>
                        <a:t>Condition</a:t>
                      </a:r>
                      <a:endParaRPr lang="en-IN" dirty="0">
                        <a:latin typeface="Comic Sans MS" pitchFamily="66" charset="0"/>
                      </a:endParaRPr>
                    </a:p>
                  </a:txBody>
                  <a:tcPr/>
                </a:tc>
                <a:tc>
                  <a:txBody>
                    <a:bodyPr/>
                    <a:lstStyle/>
                    <a:p>
                      <a:r>
                        <a:rPr kumimoji="0" lang="en-IN" sz="1800" kern="1200" baseline="0" dirty="0" smtClean="0"/>
                        <a:t>n</a:t>
                      </a:r>
                      <a:endParaRPr lang="en-IN" dirty="0">
                        <a:latin typeface="Comic Sans MS" pitchFamily="66" charset="0"/>
                      </a:endParaRPr>
                    </a:p>
                  </a:txBody>
                  <a:tcPr/>
                </a:tc>
                <a:tc>
                  <a:txBody>
                    <a:bodyPr/>
                    <a:lstStyle/>
                    <a:p>
                      <a:r>
                        <a:rPr kumimoji="0" lang="en-IN" sz="1800" kern="1200" baseline="0" dirty="0" smtClean="0"/>
                        <a:t>Design</a:t>
                      </a:r>
                      <a:endParaRPr lang="en-IN" dirty="0">
                        <a:latin typeface="Comic Sans MS" pitchFamily="66" charset="0"/>
                      </a:endParaRPr>
                    </a:p>
                  </a:txBody>
                  <a:tcPr/>
                </a:tc>
                <a:tc>
                  <a:txBody>
                    <a:bodyPr/>
                    <a:lstStyle/>
                    <a:p>
                      <a:r>
                        <a:rPr kumimoji="0" lang="en-IN" sz="1800" kern="1200" baseline="0" dirty="0" smtClean="0"/>
                        <a:t>Duration</a:t>
                      </a:r>
                      <a:endParaRPr lang="en-IN" dirty="0">
                        <a:latin typeface="Comic Sans MS" pitchFamily="66" charset="0"/>
                      </a:endParaRPr>
                    </a:p>
                  </a:txBody>
                  <a:tcPr/>
                </a:tc>
                <a:tc>
                  <a:txBody>
                    <a:bodyPr/>
                    <a:lstStyle/>
                    <a:p>
                      <a:r>
                        <a:rPr kumimoji="0" lang="en-IN" sz="1800" kern="1200" baseline="0" dirty="0" smtClean="0"/>
                        <a:t>Sponsor</a:t>
                      </a:r>
                      <a:endParaRPr lang="en-IN" dirty="0">
                        <a:latin typeface="Comic Sans MS" pitchFamily="66" charset="0"/>
                      </a:endParaRPr>
                    </a:p>
                  </a:txBody>
                  <a:tcPr/>
                </a:tc>
                <a:tc>
                  <a:txBody>
                    <a:bodyPr/>
                    <a:lstStyle/>
                    <a:p>
                      <a:r>
                        <a:rPr kumimoji="0" lang="en-IN" sz="1800" kern="1200" baseline="0" dirty="0" smtClean="0"/>
                        <a:t>Mean Diurnal IOP at Last</a:t>
                      </a:r>
                    </a:p>
                    <a:p>
                      <a:r>
                        <a:rPr kumimoji="0" lang="en-IN" sz="1800" kern="1200" baseline="0" dirty="0" smtClean="0"/>
                        <a:t>Visit, mm Hg</a:t>
                      </a:r>
                      <a:endParaRPr lang="en-IN" dirty="0">
                        <a:latin typeface="Comic Sans MS" pitchFamily="66" charset="0"/>
                      </a:endParaRPr>
                    </a:p>
                  </a:txBody>
                  <a:tcPr/>
                </a:tc>
              </a:tr>
              <a:tr h="370840">
                <a:tc>
                  <a:txBody>
                    <a:bodyPr/>
                    <a:lstStyle/>
                    <a:p>
                      <a:r>
                        <a:rPr kumimoji="0" lang="en-IN" sz="1800" kern="1200" baseline="0" dirty="0" err="1" smtClean="0"/>
                        <a:t>Yildirim</a:t>
                      </a:r>
                      <a:endParaRPr lang="en-IN" dirty="0"/>
                    </a:p>
                  </a:txBody>
                  <a:tcPr/>
                </a:tc>
                <a:tc>
                  <a:txBody>
                    <a:bodyPr/>
                    <a:lstStyle/>
                    <a:p>
                      <a:r>
                        <a:rPr kumimoji="0" lang="en-IN" sz="1800" kern="1200" baseline="0" dirty="0" smtClean="0"/>
                        <a:t>Lat/</a:t>
                      </a:r>
                      <a:r>
                        <a:rPr kumimoji="0" lang="en-IN" sz="1800" kern="1200" baseline="0" dirty="0" err="1" smtClean="0"/>
                        <a:t>Bim</a:t>
                      </a:r>
                      <a:r>
                        <a:rPr kumimoji="0" lang="en-IN" sz="1800" kern="1200" baseline="0" dirty="0" smtClean="0"/>
                        <a:t>/</a:t>
                      </a:r>
                      <a:r>
                        <a:rPr kumimoji="0" lang="en-IN" sz="1800" kern="1200" baseline="0" dirty="0" err="1" smtClean="0"/>
                        <a:t>Trav</a:t>
                      </a:r>
                      <a:endParaRPr kumimoji="0" lang="en-IN" sz="1800" kern="1200" baseline="0" dirty="0" smtClean="0"/>
                    </a:p>
                    <a:p>
                      <a:r>
                        <a:rPr kumimoji="0" lang="en-IN" sz="1800" kern="1200" baseline="0" dirty="0" smtClean="0"/>
                        <a:t>POAG</a:t>
                      </a:r>
                      <a:endParaRPr lang="en-IN" dirty="0"/>
                    </a:p>
                  </a:txBody>
                  <a:tcPr/>
                </a:tc>
                <a:tc>
                  <a:txBody>
                    <a:bodyPr/>
                    <a:lstStyle/>
                    <a:p>
                      <a:r>
                        <a:rPr lang="en-IN" dirty="0" smtClean="0"/>
                        <a:t>48</a:t>
                      </a:r>
                      <a:endParaRPr lang="en-IN" dirty="0"/>
                    </a:p>
                  </a:txBody>
                  <a:tcPr/>
                </a:tc>
                <a:tc>
                  <a:txBody>
                    <a:bodyPr/>
                    <a:lstStyle/>
                    <a:p>
                      <a:r>
                        <a:rPr lang="en-IN" dirty="0" smtClean="0"/>
                        <a:t>Parallel </a:t>
                      </a:r>
                      <a:endParaRPr lang="en-IN" dirty="0"/>
                    </a:p>
                  </a:txBody>
                  <a:tcPr/>
                </a:tc>
                <a:tc>
                  <a:txBody>
                    <a:bodyPr/>
                    <a:lstStyle/>
                    <a:p>
                      <a:r>
                        <a:rPr lang="en-IN" dirty="0" smtClean="0"/>
                        <a:t>8 weeks </a:t>
                      </a:r>
                      <a:endParaRPr lang="en-IN" dirty="0"/>
                    </a:p>
                  </a:txBody>
                  <a:tcPr/>
                </a:tc>
                <a:tc>
                  <a:txBody>
                    <a:bodyPr/>
                    <a:lstStyle/>
                    <a:p>
                      <a:r>
                        <a:rPr lang="en-IN" dirty="0" err="1" smtClean="0"/>
                        <a:t>Indep</a:t>
                      </a:r>
                      <a:endParaRPr lang="en-IN" dirty="0"/>
                    </a:p>
                  </a:txBody>
                  <a:tcPr/>
                </a:tc>
                <a:tc>
                  <a:txBody>
                    <a:bodyPr/>
                    <a:lstStyle/>
                    <a:p>
                      <a:r>
                        <a:rPr lang="en-IN" dirty="0" smtClean="0"/>
                        <a:t>Lat 17.9 </a:t>
                      </a:r>
                      <a:r>
                        <a:rPr lang="en-IN" dirty="0" err="1" smtClean="0"/>
                        <a:t>Bim</a:t>
                      </a:r>
                      <a:r>
                        <a:rPr lang="en-IN" dirty="0" smtClean="0"/>
                        <a:t> 17.7 </a:t>
                      </a:r>
                      <a:r>
                        <a:rPr lang="en-IN" dirty="0" err="1" smtClean="0"/>
                        <a:t>Trav</a:t>
                      </a:r>
                      <a:r>
                        <a:rPr lang="en-IN" dirty="0" smtClean="0"/>
                        <a:t> 17.3</a:t>
                      </a:r>
                      <a:endParaRPr lang="en-IN" dirty="0"/>
                    </a:p>
                  </a:txBody>
                  <a:tcPr/>
                </a:tc>
              </a:tr>
              <a:tr h="370840">
                <a:tc>
                  <a:txBody>
                    <a:bodyPr/>
                    <a:lstStyle/>
                    <a:p>
                      <a:r>
                        <a:rPr kumimoji="0" lang="en-IN" sz="1800" kern="1200" baseline="0" dirty="0" err="1" smtClean="0"/>
                        <a:t>Hepsen</a:t>
                      </a:r>
                      <a:endParaRPr lang="en-IN" dirty="0"/>
                    </a:p>
                  </a:txBody>
                  <a:tcPr/>
                </a:tc>
                <a:tc>
                  <a:txBody>
                    <a:bodyPr/>
                    <a:lstStyle/>
                    <a:p>
                      <a:r>
                        <a:rPr kumimoji="0" lang="en-IN" sz="1800" kern="1200" baseline="0" dirty="0" smtClean="0"/>
                        <a:t>Lat/</a:t>
                      </a:r>
                      <a:r>
                        <a:rPr kumimoji="0" lang="en-IN" sz="1800" kern="1200" baseline="0" dirty="0" err="1" smtClean="0"/>
                        <a:t>Bim</a:t>
                      </a:r>
                      <a:r>
                        <a:rPr kumimoji="0" lang="en-IN" sz="1800" kern="1200" baseline="0" dirty="0" smtClean="0"/>
                        <a:t>/</a:t>
                      </a:r>
                      <a:r>
                        <a:rPr kumimoji="0" lang="en-IN" sz="1800" kern="1200" baseline="0" dirty="0" err="1" smtClean="0"/>
                        <a:t>Trav</a:t>
                      </a:r>
                      <a:endParaRPr kumimoji="0" lang="en-IN" sz="1800" kern="1200" baseline="0" dirty="0" smtClean="0"/>
                    </a:p>
                    <a:p>
                      <a:r>
                        <a:rPr kumimoji="0" lang="en-IN" sz="1800" kern="1200" baseline="0" dirty="0" smtClean="0"/>
                        <a:t>XFS</a:t>
                      </a:r>
                      <a:endParaRPr lang="en-IN" dirty="0"/>
                    </a:p>
                  </a:txBody>
                  <a:tcPr/>
                </a:tc>
                <a:tc>
                  <a:txBody>
                    <a:bodyPr/>
                    <a:lstStyle/>
                    <a:p>
                      <a:r>
                        <a:rPr lang="en-IN" dirty="0" smtClean="0"/>
                        <a:t>45</a:t>
                      </a:r>
                      <a:endParaRPr lang="en-IN" dirty="0"/>
                    </a:p>
                  </a:txBody>
                  <a:tcPr/>
                </a:tc>
                <a:tc>
                  <a:txBody>
                    <a:bodyPr/>
                    <a:lstStyle/>
                    <a:p>
                      <a:r>
                        <a:rPr kumimoji="0" lang="en-IN" sz="1800" kern="1200" baseline="0" dirty="0" smtClean="0"/>
                        <a:t>Parallel</a:t>
                      </a:r>
                      <a:endParaRPr lang="en-IN" dirty="0"/>
                    </a:p>
                  </a:txBody>
                  <a:tcPr/>
                </a:tc>
                <a:tc>
                  <a:txBody>
                    <a:bodyPr/>
                    <a:lstStyle/>
                    <a:p>
                      <a:r>
                        <a:rPr kumimoji="0" lang="en-IN" sz="1800" kern="1200" baseline="0" dirty="0" smtClean="0"/>
                        <a:t>12 weeks</a:t>
                      </a:r>
                    </a:p>
                    <a:p>
                      <a:r>
                        <a:rPr kumimoji="0" lang="en-IN" sz="1800" kern="1200" baseline="0" dirty="0" smtClean="0"/>
                        <a:t>24 hours</a:t>
                      </a:r>
                      <a:endParaRPr lang="en-IN"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IN" dirty="0" err="1" smtClean="0"/>
                        <a:t>Indep</a:t>
                      </a:r>
                      <a:endParaRPr lang="en-IN" dirty="0" smtClean="0"/>
                    </a:p>
                    <a:p>
                      <a:endParaRPr lang="en-IN" dirty="0"/>
                    </a:p>
                  </a:txBody>
                  <a:tcPr/>
                </a:tc>
                <a:tc>
                  <a:txBody>
                    <a:bodyPr/>
                    <a:lstStyle/>
                    <a:p>
                      <a:r>
                        <a:rPr kumimoji="0" lang="pl-PL" sz="1800" kern="1200" baseline="0" dirty="0" smtClean="0"/>
                        <a:t>Lat 16.1 Bim 15.4 Trav 15.1</a:t>
                      </a:r>
                      <a:endParaRPr lang="en-IN" dirty="0"/>
                    </a:p>
                  </a:txBody>
                  <a:tcPr/>
                </a:tc>
              </a:tr>
              <a:tr h="370840">
                <a:tc>
                  <a:txBody>
                    <a:bodyPr/>
                    <a:lstStyle/>
                    <a:p>
                      <a:r>
                        <a:rPr kumimoji="0" lang="en-IN" sz="1800" kern="1200" baseline="0" dirty="0" err="1" smtClean="0"/>
                        <a:t>Orzalesi</a:t>
                      </a:r>
                      <a:endParaRPr lang="en-IN" dirty="0"/>
                    </a:p>
                  </a:txBody>
                  <a:tcPr/>
                </a:tc>
                <a:tc>
                  <a:txBody>
                    <a:bodyPr/>
                    <a:lstStyle/>
                    <a:p>
                      <a:r>
                        <a:rPr kumimoji="0" lang="en-IN" sz="1800" kern="1200" baseline="0" dirty="0" smtClean="0"/>
                        <a:t>Lat/</a:t>
                      </a:r>
                      <a:r>
                        <a:rPr kumimoji="0" lang="en-IN" sz="1800" kern="1200" baseline="0" dirty="0" err="1" smtClean="0"/>
                        <a:t>Bim</a:t>
                      </a:r>
                      <a:r>
                        <a:rPr kumimoji="0" lang="en-IN" sz="1800" kern="1200" baseline="0" dirty="0" smtClean="0"/>
                        <a:t>/</a:t>
                      </a:r>
                      <a:r>
                        <a:rPr kumimoji="0" lang="en-IN" sz="1800" kern="1200" baseline="0" dirty="0" err="1" smtClean="0"/>
                        <a:t>Trav</a:t>
                      </a:r>
                      <a:endParaRPr kumimoji="0" lang="en-IN" sz="1800" kern="1200" baseline="0" dirty="0" smtClean="0"/>
                    </a:p>
                    <a:p>
                      <a:r>
                        <a:rPr kumimoji="0" lang="en-IN" sz="1800" kern="1200" baseline="0" dirty="0" smtClean="0"/>
                        <a:t>POAG/OH</a:t>
                      </a:r>
                      <a:endParaRPr lang="en-IN" dirty="0"/>
                    </a:p>
                  </a:txBody>
                  <a:tcPr/>
                </a:tc>
                <a:tc>
                  <a:txBody>
                    <a:bodyPr/>
                    <a:lstStyle/>
                    <a:p>
                      <a:r>
                        <a:rPr lang="en-IN" dirty="0" smtClean="0"/>
                        <a:t>44</a:t>
                      </a:r>
                      <a:endParaRPr lang="en-IN" dirty="0"/>
                    </a:p>
                  </a:txBody>
                  <a:tcPr/>
                </a:tc>
                <a:tc>
                  <a:txBody>
                    <a:bodyPr/>
                    <a:lstStyle/>
                    <a:p>
                      <a:r>
                        <a:rPr kumimoji="0" lang="en-IN" sz="1800" kern="1200" baseline="0" dirty="0" smtClean="0"/>
                        <a:t>Cross</a:t>
                      </a:r>
                    </a:p>
                    <a:p>
                      <a:r>
                        <a:rPr kumimoji="0" lang="en-IN" sz="1800" kern="1200" baseline="0" dirty="0" smtClean="0"/>
                        <a:t>over</a:t>
                      </a:r>
                      <a:endParaRPr lang="en-IN" dirty="0"/>
                    </a:p>
                  </a:txBody>
                  <a:tcPr/>
                </a:tc>
                <a:tc>
                  <a:txBody>
                    <a:bodyPr/>
                    <a:lstStyle/>
                    <a:p>
                      <a:r>
                        <a:rPr kumimoji="0" lang="en-IN" sz="1800" kern="1200" baseline="0" dirty="0" smtClean="0"/>
                        <a:t>4 weeks</a:t>
                      </a:r>
                      <a:endParaRPr lang="en-IN" dirty="0"/>
                    </a:p>
                  </a:txBody>
                  <a:tcPr/>
                </a:tc>
                <a:tc>
                  <a:txBody>
                    <a:bodyPr/>
                    <a:lstStyle/>
                    <a:p>
                      <a:r>
                        <a:rPr kumimoji="0" lang="en-IN" sz="1800" kern="1200" baseline="0" dirty="0" err="1" smtClean="0"/>
                        <a:t>Indep</a:t>
                      </a:r>
                      <a:endParaRPr lang="en-IN" dirty="0"/>
                    </a:p>
                  </a:txBody>
                  <a:tcPr/>
                </a:tc>
                <a:tc>
                  <a:txBody>
                    <a:bodyPr/>
                    <a:lstStyle/>
                    <a:p>
                      <a:r>
                        <a:rPr kumimoji="0" lang="pl-PL" sz="1800" kern="1200" baseline="0" dirty="0" smtClean="0"/>
                        <a:t>Lat 16.2 Bim 15.3 Trav 15.9</a:t>
                      </a:r>
                      <a:endParaRPr lang="en-IN" dirty="0"/>
                    </a:p>
                  </a:txBody>
                  <a:tcPr/>
                </a:tc>
              </a:tr>
              <a:tr h="370840">
                <a:tc>
                  <a:txBody>
                    <a:bodyPr/>
                    <a:lstStyle/>
                    <a:p>
                      <a:r>
                        <a:rPr kumimoji="0" lang="en-IN" sz="1800" kern="1200" baseline="0" dirty="0" smtClean="0"/>
                        <a:t>Parrish</a:t>
                      </a:r>
                      <a:endParaRPr lang="en-IN" dirty="0"/>
                    </a:p>
                  </a:txBody>
                  <a:tcPr/>
                </a:tc>
                <a:tc>
                  <a:txBody>
                    <a:bodyPr/>
                    <a:lstStyle/>
                    <a:p>
                      <a:r>
                        <a:rPr kumimoji="0" lang="en-IN" sz="1800" kern="1200" baseline="0" dirty="0" smtClean="0"/>
                        <a:t>Lat/</a:t>
                      </a:r>
                      <a:r>
                        <a:rPr kumimoji="0" lang="en-IN" sz="1800" kern="1200" baseline="0" dirty="0" err="1" smtClean="0"/>
                        <a:t>Bim</a:t>
                      </a:r>
                      <a:r>
                        <a:rPr kumimoji="0" lang="en-IN" sz="1800" kern="1200" baseline="0" dirty="0" smtClean="0"/>
                        <a:t>/</a:t>
                      </a:r>
                      <a:r>
                        <a:rPr kumimoji="0" lang="en-IN" sz="1800" kern="1200" baseline="0" dirty="0" err="1" smtClean="0"/>
                        <a:t>Trav</a:t>
                      </a:r>
                      <a:endParaRPr kumimoji="0" lang="en-IN" sz="1800" kern="1200" baseline="0" dirty="0" smtClean="0"/>
                    </a:p>
                    <a:p>
                      <a:r>
                        <a:rPr kumimoji="0" lang="en-IN" sz="1800" kern="1200" baseline="0" dirty="0" smtClean="0"/>
                        <a:t>POAG/OH</a:t>
                      </a:r>
                      <a:endParaRPr lang="en-IN" dirty="0" smtClean="0"/>
                    </a:p>
                    <a:p>
                      <a:endParaRPr lang="en-IN" dirty="0"/>
                    </a:p>
                  </a:txBody>
                  <a:tcPr/>
                </a:tc>
                <a:tc>
                  <a:txBody>
                    <a:bodyPr/>
                    <a:lstStyle/>
                    <a:p>
                      <a:r>
                        <a:rPr lang="en-IN" dirty="0" smtClean="0"/>
                        <a:t>410</a:t>
                      </a:r>
                      <a:endParaRPr lang="en-IN" dirty="0"/>
                    </a:p>
                  </a:txBody>
                  <a:tcPr/>
                </a:tc>
                <a:tc>
                  <a:txBody>
                    <a:bodyPr/>
                    <a:lstStyle/>
                    <a:p>
                      <a:r>
                        <a:rPr kumimoji="0" lang="en-IN" sz="1800" kern="1200" baseline="0" dirty="0" smtClean="0"/>
                        <a:t>Parallel</a:t>
                      </a:r>
                      <a:endParaRPr lang="en-IN"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0" lang="en-IN" sz="1800" kern="1200" baseline="0" dirty="0" smtClean="0"/>
                        <a:t>12 weeks</a:t>
                      </a:r>
                    </a:p>
                    <a:p>
                      <a:endParaRPr lang="en-IN" dirty="0"/>
                    </a:p>
                  </a:txBody>
                  <a:tcPr/>
                </a:tc>
                <a:tc>
                  <a:txBody>
                    <a:bodyPr/>
                    <a:lstStyle/>
                    <a:p>
                      <a:r>
                        <a:rPr kumimoji="0" lang="en-IN" sz="1800" kern="1200" baseline="0" dirty="0" smtClean="0"/>
                        <a:t>Pharmacia</a:t>
                      </a:r>
                      <a:endParaRPr lang="en-IN" dirty="0"/>
                    </a:p>
                  </a:txBody>
                  <a:tcPr/>
                </a:tc>
                <a:tc>
                  <a:txBody>
                    <a:bodyPr/>
                    <a:lstStyle/>
                    <a:p>
                      <a:r>
                        <a:rPr kumimoji="0" lang="pl-PL" sz="1800" kern="1200" baseline="0" dirty="0" smtClean="0"/>
                        <a:t>Lat 16.7 Bim 16.4 Trav 16.8</a:t>
                      </a:r>
                      <a:endParaRPr lang="en-IN" dirty="0"/>
                    </a:p>
                  </a:txBody>
                  <a:tcPr/>
                </a:tc>
              </a:tr>
            </a:tbl>
          </a:graphicData>
        </a:graphic>
      </p:graphicFrame>
      <p:sp>
        <p:nvSpPr>
          <p:cNvPr id="6" name="Rectangle 5"/>
          <p:cNvSpPr/>
          <p:nvPr/>
        </p:nvSpPr>
        <p:spPr>
          <a:xfrm>
            <a:off x="6858000" y="6553200"/>
            <a:ext cx="2127505" cy="261610"/>
          </a:xfrm>
          <a:prstGeom prst="rect">
            <a:avLst/>
          </a:prstGeom>
        </p:spPr>
        <p:txBody>
          <a:bodyPr wrap="none">
            <a:spAutoFit/>
          </a:bodyPr>
          <a:lstStyle/>
          <a:p>
            <a:r>
              <a:rPr lang="en-IN" sz="1100" i="1" dirty="0" err="1" smtClean="0"/>
              <a:t>Surv</a:t>
            </a:r>
            <a:r>
              <a:rPr lang="en-IN" sz="1100" i="1" dirty="0" smtClean="0"/>
              <a:t> Ophthalmol.2008; 53:S69--S84</a:t>
            </a:r>
            <a:endParaRPr lang="en-IN" dirty="0"/>
          </a:p>
        </p:txBody>
      </p:sp>
      <p:sp>
        <p:nvSpPr>
          <p:cNvPr id="7" name="Rectangle 6"/>
          <p:cNvSpPr/>
          <p:nvPr/>
        </p:nvSpPr>
        <p:spPr>
          <a:xfrm>
            <a:off x="990600" y="3048000"/>
            <a:ext cx="6629400" cy="1200329"/>
          </a:xfrm>
          <a:prstGeom prst="rect">
            <a:avLst/>
          </a:prstGeom>
          <a:solidFill>
            <a:srgbClr val="8BCDFF"/>
          </a:solidFill>
          <a:ln w="38100">
            <a:solidFill>
              <a:srgbClr val="00B050"/>
            </a:solidFill>
          </a:ln>
        </p:spPr>
        <p:txBody>
          <a:bodyPr wrap="square">
            <a:spAutoFit/>
          </a:bodyPr>
          <a:lstStyle/>
          <a:p>
            <a:pPr algn="ctr"/>
            <a:r>
              <a:rPr lang="en-IN" sz="2400" dirty="0" smtClean="0">
                <a:latin typeface="Comic Sans MS" pitchFamily="66" charset="0"/>
              </a:rPr>
              <a:t>No clinically significant differences exist among these agents regarding their ability to lower intraocular pressure</a:t>
            </a:r>
            <a:r>
              <a:rPr lang="en-IN" dirty="0" smtClean="0"/>
              <a:t>.</a:t>
            </a:r>
            <a:endParaRPr lang="en-IN" dirty="0"/>
          </a:p>
        </p:txBody>
      </p:sp>
    </p:spTree>
  </p:cSld>
  <p:clrMapOvr>
    <a:masterClrMapping/>
  </p:clrMapOvr>
  <p:transition>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7" presetClass="entr" presetSubtype="0" fill="hold" grpId="0" nodeType="clickEffect">
                                  <p:stCondLst>
                                    <p:cond delay="0"/>
                                  </p:stCondLst>
                                  <p:iterate type="lt">
                                    <p:tmPct val="50000"/>
                                  </p:iterate>
                                  <p:childTnLst>
                                    <p:set>
                                      <p:cBhvr>
                                        <p:cTn id="10" dur="1" fill="hold">
                                          <p:stCondLst>
                                            <p:cond delay="0"/>
                                          </p:stCondLst>
                                        </p:cTn>
                                        <p:tgtEl>
                                          <p:spTgt spid="7"/>
                                        </p:tgtEl>
                                        <p:attrNameLst>
                                          <p:attrName>style.visibility</p:attrName>
                                        </p:attrNameLst>
                                      </p:cBhvr>
                                      <p:to>
                                        <p:strVal val="visible"/>
                                      </p:to>
                                    </p:set>
                                    <p:anim calcmode="discrete" valueType="clr">
                                      <p:cBhvr override="childStyle">
                                        <p:cTn id="11" dur="80"/>
                                        <p:tgtEl>
                                          <p:spTgt spid="7"/>
                                        </p:tgtEl>
                                        <p:attrNameLst>
                                          <p:attrName>style.color</p:attrName>
                                        </p:attrNameLst>
                                      </p:cBhvr>
                                      <p:tavLst>
                                        <p:tav tm="0">
                                          <p:val>
                                            <p:clrVal>
                                              <a:schemeClr val="accent2"/>
                                            </p:clrVal>
                                          </p:val>
                                        </p:tav>
                                        <p:tav tm="50000">
                                          <p:val>
                                            <p:clrVal>
                                              <a:schemeClr val="hlink"/>
                                            </p:clrVal>
                                          </p:val>
                                        </p:tav>
                                      </p:tavLst>
                                    </p:anim>
                                    <p:anim calcmode="discrete" valueType="clr">
                                      <p:cBhvr>
                                        <p:cTn id="12" dur="80"/>
                                        <p:tgtEl>
                                          <p:spTgt spid="7"/>
                                        </p:tgtEl>
                                        <p:attrNameLst>
                                          <p:attrName>fillcolor</p:attrName>
                                        </p:attrNameLst>
                                      </p:cBhvr>
                                      <p:tavLst>
                                        <p:tav tm="0">
                                          <p:val>
                                            <p:clrVal>
                                              <a:schemeClr val="accent2"/>
                                            </p:clrVal>
                                          </p:val>
                                        </p:tav>
                                        <p:tav tm="50000">
                                          <p:val>
                                            <p:clrVal>
                                              <a:schemeClr val="hlink"/>
                                            </p:clrVal>
                                          </p:val>
                                        </p:tav>
                                      </p:tavLst>
                                    </p:anim>
                                    <p:set>
                                      <p:cBhvr>
                                        <p:cTn id="13" dur="80"/>
                                        <p:tgtEl>
                                          <p:spTgt spid="7"/>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p:txBody>
          <a:bodyPr/>
          <a:lstStyle/>
          <a:p>
            <a:pPr lvl="0">
              <a:defRPr/>
            </a:pPr>
            <a:r>
              <a:rPr lang="en-US" sz="2400" dirty="0" smtClean="0">
                <a:latin typeface="Comic Sans MS" pitchFamily="66" charset="0"/>
              </a:rPr>
              <a:t>Received approval in 2012. Available as </a:t>
            </a:r>
            <a:r>
              <a:rPr lang="en-US" sz="2400" dirty="0" smtClean="0">
                <a:solidFill>
                  <a:srgbClr val="C00000"/>
                </a:solidFill>
                <a:latin typeface="Comic Sans MS" pitchFamily="66" charset="0"/>
              </a:rPr>
              <a:t>preservative free unit dose vials.</a:t>
            </a:r>
          </a:p>
          <a:p>
            <a:pPr lvl="0">
              <a:defRPr/>
            </a:pPr>
            <a:r>
              <a:rPr lang="en-US" sz="2400" dirty="0" smtClean="0">
                <a:solidFill>
                  <a:srgbClr val="C00000"/>
                </a:solidFill>
                <a:latin typeface="Comic Sans MS" pitchFamily="66" charset="0"/>
              </a:rPr>
              <a:t>Shows similar to slightly lower IOP lowering capabilities (29%)  when compared to </a:t>
            </a:r>
            <a:r>
              <a:rPr lang="en-US" sz="2400" dirty="0" err="1" smtClean="0">
                <a:solidFill>
                  <a:srgbClr val="C00000"/>
                </a:solidFill>
                <a:latin typeface="Comic Sans MS" pitchFamily="66" charset="0"/>
              </a:rPr>
              <a:t>latanoprost</a:t>
            </a:r>
            <a:r>
              <a:rPr lang="en-US" sz="2400" dirty="0" smtClean="0">
                <a:latin typeface="Comic Sans MS" pitchFamily="66" charset="0"/>
              </a:rPr>
              <a:t>.</a:t>
            </a:r>
          </a:p>
          <a:p>
            <a:pPr lvl="0">
              <a:defRPr/>
            </a:pPr>
            <a:r>
              <a:rPr lang="en-US" sz="2400" dirty="0" smtClean="0">
                <a:latin typeface="Comic Sans MS" pitchFamily="66" charset="0"/>
              </a:rPr>
              <a:t>New molecule effective &amp; well tolerated for </a:t>
            </a:r>
            <a:r>
              <a:rPr lang="en-US" sz="2400" dirty="0" err="1" smtClean="0">
                <a:latin typeface="Comic Sans MS" pitchFamily="66" charset="0"/>
              </a:rPr>
              <a:t>upto</a:t>
            </a:r>
            <a:r>
              <a:rPr lang="en-US" sz="2400" dirty="0" smtClean="0">
                <a:latin typeface="Comic Sans MS" pitchFamily="66" charset="0"/>
              </a:rPr>
              <a:t> 24 months.</a:t>
            </a:r>
          </a:p>
          <a:p>
            <a:pPr lvl="0">
              <a:defRPr/>
            </a:pPr>
            <a:r>
              <a:rPr lang="en-US" sz="2400" dirty="0" smtClean="0">
                <a:solidFill>
                  <a:srgbClr val="C00000"/>
                </a:solidFill>
                <a:latin typeface="Comic Sans MS" pitchFamily="66" charset="0"/>
              </a:rPr>
              <a:t>Data on </a:t>
            </a:r>
            <a:r>
              <a:rPr lang="en-US" sz="2400" dirty="0" err="1" smtClean="0">
                <a:solidFill>
                  <a:srgbClr val="C00000"/>
                </a:solidFill>
                <a:latin typeface="Comic Sans MS" pitchFamily="66" charset="0"/>
              </a:rPr>
              <a:t>tafluprost</a:t>
            </a:r>
            <a:r>
              <a:rPr lang="en-US" sz="2400" dirty="0" smtClean="0">
                <a:solidFill>
                  <a:srgbClr val="C00000"/>
                </a:solidFill>
                <a:latin typeface="Comic Sans MS" pitchFamily="66" charset="0"/>
              </a:rPr>
              <a:t> is </a:t>
            </a:r>
            <a:r>
              <a:rPr lang="en-US" sz="2400" dirty="0" smtClean="0">
                <a:solidFill>
                  <a:srgbClr val="C00000"/>
                </a:solidFill>
                <a:latin typeface="Comic Sans MS" pitchFamily="66" charset="0"/>
              </a:rPr>
              <a:t>limited</a:t>
            </a:r>
            <a:r>
              <a:rPr lang="en-US" sz="2400" dirty="0" smtClean="0"/>
              <a:t>.</a:t>
            </a:r>
          </a:p>
          <a:p>
            <a:pPr lvl="0">
              <a:defRPr/>
            </a:pPr>
            <a:r>
              <a:rPr lang="en-US" sz="2400" dirty="0" smtClean="0">
                <a:latin typeface="Comic Sans MS" pitchFamily="66" charset="0"/>
              </a:rPr>
              <a:t>Available in India</a:t>
            </a:r>
          </a:p>
          <a:p>
            <a:pPr lvl="0">
              <a:defRPr/>
            </a:pPr>
            <a:endParaRPr lang="en-US" sz="2400" dirty="0" smtClean="0">
              <a:latin typeface="Comic Sans MS" pitchFamily="66" charset="0"/>
            </a:endParaRPr>
          </a:p>
          <a:p>
            <a:endParaRPr lang="en-IN" dirty="0"/>
          </a:p>
        </p:txBody>
      </p:sp>
      <p:sp>
        <p:nvSpPr>
          <p:cNvPr id="4" name="Title 1"/>
          <p:cNvSpPr txBox="1">
            <a:spLocks/>
          </p:cNvSpPr>
          <p:nvPr/>
        </p:nvSpPr>
        <p:spPr>
          <a:xfrm>
            <a:off x="228600" y="304800"/>
            <a:ext cx="8229600" cy="533400"/>
          </a:xfrm>
          <a:prstGeom prst="rect">
            <a:avLst/>
          </a:prstGeom>
        </p:spPr>
        <p:txBody>
          <a:bodyPr vert="horz" anchor="b" anchorCtr="0">
            <a:normAutofit lnSpcReduction="10000"/>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IN" sz="3200" b="0" i="0" u="none" strike="noStrike" kern="1200" cap="none" spc="0" normalizeH="0" baseline="0" noProof="0" dirty="0" smtClean="0">
                <a:ln>
                  <a:noFill/>
                </a:ln>
                <a:solidFill>
                  <a:schemeClr val="tx2"/>
                </a:solidFill>
                <a:effectLst/>
                <a:uLnTx/>
                <a:uFillTx/>
                <a:latin typeface="Comic Sans MS" pitchFamily="66" charset="0"/>
                <a:ea typeface="+mj-ea"/>
                <a:cs typeface="+mj-cs"/>
              </a:rPr>
              <a:t> </a:t>
            </a:r>
            <a:r>
              <a:rPr kumimoji="0" lang="en-IN" sz="3200" b="0" i="0" u="none" strike="noStrike" kern="1200" cap="none" spc="0" normalizeH="0" baseline="0" noProof="0" dirty="0" err="1" smtClean="0">
                <a:ln>
                  <a:noFill/>
                </a:ln>
                <a:solidFill>
                  <a:schemeClr val="tx2"/>
                </a:solidFill>
                <a:effectLst/>
                <a:uLnTx/>
                <a:uFillTx/>
                <a:latin typeface="Comic Sans MS" pitchFamily="66" charset="0"/>
                <a:ea typeface="+mj-ea"/>
                <a:cs typeface="+mj-cs"/>
              </a:rPr>
              <a:t>Tafluprost</a:t>
            </a:r>
            <a:r>
              <a:rPr kumimoji="0" lang="en-IN" sz="3200" b="0" i="0" u="none" strike="noStrike" kern="1200" cap="none" spc="0" normalizeH="0" baseline="0" noProof="0" dirty="0" smtClean="0">
                <a:ln>
                  <a:noFill/>
                </a:ln>
                <a:solidFill>
                  <a:schemeClr val="tx2"/>
                </a:solidFill>
                <a:effectLst/>
                <a:uLnTx/>
                <a:uFillTx/>
                <a:latin typeface="Comic Sans MS" pitchFamily="66" charset="0"/>
                <a:ea typeface="+mj-ea"/>
                <a:cs typeface="+mj-cs"/>
              </a:rPr>
              <a:t> </a:t>
            </a:r>
            <a:endParaRPr kumimoji="0" lang="en-IN" sz="3200" b="0" i="0" u="none" strike="noStrike" kern="1200" cap="none" spc="0" normalizeH="0" baseline="0" noProof="0" dirty="0">
              <a:ln>
                <a:noFill/>
              </a:ln>
              <a:solidFill>
                <a:schemeClr val="tx2"/>
              </a:solidFill>
              <a:effectLst/>
              <a:uLnTx/>
              <a:uFillTx/>
              <a:latin typeface="Comic Sans MS" pitchFamily="66" charset="0"/>
              <a:ea typeface="+mj-ea"/>
              <a:cs typeface="+mj-cs"/>
            </a:endParaRPr>
          </a:p>
        </p:txBody>
      </p:sp>
      <p:sp>
        <p:nvSpPr>
          <p:cNvPr id="5" name="Rectangle 4"/>
          <p:cNvSpPr/>
          <p:nvPr/>
        </p:nvSpPr>
        <p:spPr>
          <a:xfrm>
            <a:off x="6553200" y="6400800"/>
            <a:ext cx="2438400" cy="261610"/>
          </a:xfrm>
          <a:prstGeom prst="rect">
            <a:avLst/>
          </a:prstGeom>
        </p:spPr>
        <p:txBody>
          <a:bodyPr wrap="square">
            <a:spAutoFit/>
          </a:bodyPr>
          <a:lstStyle/>
          <a:p>
            <a:r>
              <a:rPr lang="en-IN" sz="1100" i="1" dirty="0" err="1" smtClean="0"/>
              <a:t>Acta</a:t>
            </a:r>
            <a:r>
              <a:rPr lang="en-IN" sz="1100" i="1" dirty="0" smtClean="0"/>
              <a:t> Ophthalmologica.2010;88(1):12-19</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676400"/>
            <a:ext cx="8229600" cy="914400"/>
          </a:xfrm>
        </p:spPr>
        <p:txBody>
          <a:bodyPr>
            <a:normAutofit fontScale="90000"/>
          </a:bodyPr>
          <a:lstStyle/>
          <a:p>
            <a:r>
              <a:rPr lang="en-IN" dirty="0" smtClean="0">
                <a:latin typeface="Comic Sans MS" pitchFamily="66" charset="0"/>
              </a:rPr>
              <a:t>In treating primary open angle glaucoma, you are most likely to initiate therapy with a topical:</a:t>
            </a:r>
            <a:endParaRPr lang="en-IN" dirty="0">
              <a:latin typeface="Comic Sans MS" pitchFamily="66" charset="0"/>
            </a:endParaRPr>
          </a:p>
        </p:txBody>
      </p:sp>
      <p:sp>
        <p:nvSpPr>
          <p:cNvPr id="4" name="Rectangle 3"/>
          <p:cNvSpPr/>
          <p:nvPr/>
        </p:nvSpPr>
        <p:spPr>
          <a:xfrm>
            <a:off x="609600" y="6427113"/>
            <a:ext cx="8534400" cy="430887"/>
          </a:xfrm>
          <a:prstGeom prst="rect">
            <a:avLst/>
          </a:prstGeom>
        </p:spPr>
        <p:txBody>
          <a:bodyPr wrap="square">
            <a:spAutoFit/>
          </a:bodyPr>
          <a:lstStyle/>
          <a:p>
            <a:r>
              <a:rPr lang="en-IN" sz="1100" i="1" dirty="0" smtClean="0"/>
              <a:t>http://www.healio.com/optometry/glaucoma/news/print/primary-care-optometry-news/%7BE241BEEC-4D3F-45E6-9A24-E715F594371C%7D/Clinicians-prostaglandins-are-the-clear-choice-for-first-line-glaucoma-therapy last accessed 21st August 2012.</a:t>
            </a:r>
            <a:endParaRPr lang="en-IN" sz="1100" i="1" dirty="0"/>
          </a:p>
        </p:txBody>
      </p:sp>
      <p:sp>
        <p:nvSpPr>
          <p:cNvPr id="6" name="Title 1"/>
          <p:cNvSpPr txBox="1">
            <a:spLocks/>
          </p:cNvSpPr>
          <p:nvPr/>
        </p:nvSpPr>
        <p:spPr>
          <a:xfrm>
            <a:off x="533400" y="152400"/>
            <a:ext cx="8229600" cy="990600"/>
          </a:xfrm>
          <a:prstGeom prst="rect">
            <a:avLst/>
          </a:prstGeom>
        </p:spPr>
        <p:txBody>
          <a:bodyPr vert="horz" anchor="b" anchorCtr="0">
            <a:normAutofit fontScale="97500"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IN" sz="3200" b="0" i="0" u="none" strike="noStrike" kern="1200" cap="none" spc="0" normalizeH="0" baseline="0" noProof="0" dirty="0" smtClean="0">
                <a:ln>
                  <a:noFill/>
                </a:ln>
                <a:solidFill>
                  <a:srgbClr val="C00000"/>
                </a:solidFill>
                <a:effectLst/>
                <a:uLnTx/>
                <a:uFillTx/>
                <a:latin typeface="Comic Sans MS" pitchFamily="66" charset="0"/>
                <a:ea typeface="+mj-ea"/>
                <a:cs typeface="+mj-cs"/>
              </a:rPr>
              <a:t>A Question</a:t>
            </a:r>
            <a:r>
              <a:rPr kumimoji="0" lang="en-IN" sz="3200" b="0" i="0" u="none" strike="noStrike" kern="1200" cap="none" spc="0" normalizeH="0" noProof="0" dirty="0" smtClean="0">
                <a:ln>
                  <a:noFill/>
                </a:ln>
                <a:solidFill>
                  <a:srgbClr val="C00000"/>
                </a:solidFill>
                <a:effectLst/>
                <a:uLnTx/>
                <a:uFillTx/>
                <a:latin typeface="Comic Sans MS" pitchFamily="66" charset="0"/>
                <a:ea typeface="+mj-ea"/>
                <a:cs typeface="+mj-cs"/>
              </a:rPr>
              <a:t> poll was conducted at one of the well known ophthalmology website</a:t>
            </a:r>
            <a:endParaRPr kumimoji="0" lang="en-IN" sz="3200" b="0" i="0" u="none" strike="noStrike" kern="1200" cap="none" spc="0" normalizeH="0" baseline="0" noProof="0" dirty="0">
              <a:ln>
                <a:noFill/>
              </a:ln>
              <a:solidFill>
                <a:srgbClr val="C00000"/>
              </a:solidFill>
              <a:effectLst/>
              <a:uLnTx/>
              <a:uFillTx/>
              <a:latin typeface="Comic Sans MS" pitchFamily="66" charset="0"/>
              <a:ea typeface="+mj-ea"/>
              <a:cs typeface="+mj-cs"/>
            </a:endParaRPr>
          </a:p>
        </p:txBody>
      </p:sp>
      <p:graphicFrame>
        <p:nvGraphicFramePr>
          <p:cNvPr id="7" name="Chart 6"/>
          <p:cNvGraphicFramePr/>
          <p:nvPr/>
        </p:nvGraphicFramePr>
        <p:xfrm>
          <a:off x="1219200" y="2590800"/>
          <a:ext cx="6858000" cy="3835400"/>
        </p:xfrm>
        <a:graphic>
          <a:graphicData uri="http://schemas.openxmlformats.org/drawingml/2006/chart">
            <c:chart xmlns:c="http://schemas.openxmlformats.org/drawingml/2006/chart" xmlns:r="http://schemas.openxmlformats.org/officeDocument/2006/relationships" r:id="rId2"/>
          </a:graphicData>
        </a:graphic>
      </p:graphicFrame>
      <p:sp>
        <p:nvSpPr>
          <p:cNvPr id="12" name="Oval 11"/>
          <p:cNvSpPr/>
          <p:nvPr/>
        </p:nvSpPr>
        <p:spPr>
          <a:xfrm>
            <a:off x="1752600" y="3200400"/>
            <a:ext cx="5486400" cy="1473200"/>
          </a:xfrm>
          <a:prstGeom prst="ellipse">
            <a:avLst/>
          </a:prstGeom>
          <a:solidFill>
            <a:schemeClr val="accent3">
              <a:lumMod val="20000"/>
              <a:lumOff val="80000"/>
            </a:schemeClr>
          </a:solidFill>
          <a:ln w="57150"/>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en-IN" sz="2400" b="1" dirty="0" smtClean="0">
                <a:solidFill>
                  <a:schemeClr val="tx1"/>
                </a:solidFill>
                <a:latin typeface="Comic Sans MS" pitchFamily="66" charset="0"/>
              </a:rPr>
              <a:t>Prostaglandin analogues are preferred choice as first line therapy</a:t>
            </a:r>
            <a:endParaRPr lang="en-IN" sz="2400" b="1" dirty="0">
              <a:solidFill>
                <a:schemeClr val="tx1"/>
              </a:solidFill>
              <a:latin typeface="Comic Sans MS" pitchFamily="66" charset="0"/>
            </a:endParaRPr>
          </a:p>
        </p:txBody>
      </p:sp>
    </p:spTree>
  </p:cSld>
  <p:clrMapOvr>
    <a:masterClrMapping/>
  </p:clrMapOvr>
  <p:transition>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ox(in)">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9" presetClass="entr" presetSubtype="0"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 calcmode="lin" valueType="num">
                                      <p:cBhvr>
                                        <p:cTn id="12" dur="1000" fill="hold"/>
                                        <p:tgtEl>
                                          <p:spTgt spid="7"/>
                                        </p:tgtEl>
                                        <p:attrNameLst>
                                          <p:attrName>ppt_x</p:attrName>
                                        </p:attrNameLst>
                                      </p:cBhvr>
                                      <p:tavLst>
                                        <p:tav tm="0">
                                          <p:val>
                                            <p:strVal val="#ppt_x-.2"/>
                                          </p:val>
                                        </p:tav>
                                        <p:tav tm="100000">
                                          <p:val>
                                            <p:strVal val="#ppt_x"/>
                                          </p:val>
                                        </p:tav>
                                      </p:tavLst>
                                    </p:anim>
                                    <p:anim calcmode="lin" valueType="num">
                                      <p:cBhvr>
                                        <p:cTn id="13" dur="1000" fill="hold"/>
                                        <p:tgtEl>
                                          <p:spTgt spid="7"/>
                                        </p:tgtEl>
                                        <p:attrNameLst>
                                          <p:attrName>ppt_y</p:attrName>
                                        </p:attrNameLst>
                                      </p:cBhvr>
                                      <p:tavLst>
                                        <p:tav tm="0">
                                          <p:val>
                                            <p:strVal val="#ppt_y"/>
                                          </p:val>
                                        </p:tav>
                                        <p:tav tm="100000">
                                          <p:val>
                                            <p:strVal val="#ppt_y"/>
                                          </p:val>
                                        </p:tav>
                                      </p:tavLst>
                                    </p:anim>
                                    <p:animEffect transition="in" filter="wipe(right)" prLst="gradientSize: 0.1">
                                      <p:cBhvr>
                                        <p:cTn id="14" dur="1000"/>
                                        <p:tgtEl>
                                          <p:spTgt spid="7"/>
                                        </p:tgtEl>
                                      </p:cBhvr>
                                    </p:animEffect>
                                  </p:childTnLst>
                                </p:cTn>
                              </p:par>
                            </p:childTnLst>
                          </p:cTn>
                        </p:par>
                      </p:childTnLst>
                    </p:cTn>
                  </p:par>
                  <p:par>
                    <p:cTn id="15" fill="hold">
                      <p:stCondLst>
                        <p:cond delay="indefinite"/>
                      </p:stCondLst>
                      <p:childTnLst>
                        <p:par>
                          <p:cTn id="16" fill="hold">
                            <p:stCondLst>
                              <p:cond delay="0"/>
                            </p:stCondLst>
                            <p:childTnLst>
                              <p:par>
                                <p:cTn id="17" presetID="27" presetClass="entr" presetSubtype="0" fill="hold" grpId="0" nodeType="clickEffect">
                                  <p:stCondLst>
                                    <p:cond delay="0"/>
                                  </p:stCondLst>
                                  <p:iterate type="lt">
                                    <p:tmPct val="50000"/>
                                  </p:iterate>
                                  <p:childTnLst>
                                    <p:set>
                                      <p:cBhvr>
                                        <p:cTn id="18" dur="1" fill="hold">
                                          <p:stCondLst>
                                            <p:cond delay="0"/>
                                          </p:stCondLst>
                                        </p:cTn>
                                        <p:tgtEl>
                                          <p:spTgt spid="12"/>
                                        </p:tgtEl>
                                        <p:attrNameLst>
                                          <p:attrName>style.visibility</p:attrName>
                                        </p:attrNameLst>
                                      </p:cBhvr>
                                      <p:to>
                                        <p:strVal val="visible"/>
                                      </p:to>
                                    </p:set>
                                    <p:anim calcmode="discrete" valueType="clr">
                                      <p:cBhvr override="childStyle">
                                        <p:cTn id="19" dur="80"/>
                                        <p:tgtEl>
                                          <p:spTgt spid="12"/>
                                        </p:tgtEl>
                                        <p:attrNameLst>
                                          <p:attrName>style.color</p:attrName>
                                        </p:attrNameLst>
                                      </p:cBhvr>
                                      <p:tavLst>
                                        <p:tav tm="0">
                                          <p:val>
                                            <p:clrVal>
                                              <a:schemeClr val="accent2"/>
                                            </p:clrVal>
                                          </p:val>
                                        </p:tav>
                                        <p:tav tm="50000">
                                          <p:val>
                                            <p:clrVal>
                                              <a:schemeClr val="hlink"/>
                                            </p:clrVal>
                                          </p:val>
                                        </p:tav>
                                      </p:tavLst>
                                    </p:anim>
                                    <p:anim calcmode="discrete" valueType="clr">
                                      <p:cBhvr>
                                        <p:cTn id="20" dur="80"/>
                                        <p:tgtEl>
                                          <p:spTgt spid="12"/>
                                        </p:tgtEl>
                                        <p:attrNameLst>
                                          <p:attrName>fillcolor</p:attrName>
                                        </p:attrNameLst>
                                      </p:cBhvr>
                                      <p:tavLst>
                                        <p:tav tm="0">
                                          <p:val>
                                            <p:clrVal>
                                              <a:schemeClr val="accent2"/>
                                            </p:clrVal>
                                          </p:val>
                                        </p:tav>
                                        <p:tav tm="50000">
                                          <p:val>
                                            <p:clrVal>
                                              <a:schemeClr val="hlink"/>
                                            </p:clrVal>
                                          </p:val>
                                        </p:tav>
                                      </p:tavLst>
                                    </p:anim>
                                    <p:set>
                                      <p:cBhvr>
                                        <p:cTn id="21" dur="80"/>
                                        <p:tgtEl>
                                          <p:spTgt spid="12"/>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Graphic spid="7" grpId="0">
        <p:bldAsOne/>
      </p:bldGraphic>
      <p:bldP spid="12" grpId="0" animBg="1"/>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err="1" smtClean="0">
                <a:latin typeface="Comic Sans MS" pitchFamily="66" charset="0"/>
              </a:rPr>
              <a:t>Unoprostone</a:t>
            </a:r>
            <a:r>
              <a:rPr lang="en-IN" dirty="0" smtClean="0">
                <a:latin typeface="Comic Sans MS" pitchFamily="66" charset="0"/>
              </a:rPr>
              <a:t> </a:t>
            </a:r>
            <a:endParaRPr lang="en-IN" dirty="0">
              <a:latin typeface="Comic Sans MS" pitchFamily="66" charset="0"/>
            </a:endParaRPr>
          </a:p>
        </p:txBody>
      </p:sp>
      <p:sp>
        <p:nvSpPr>
          <p:cNvPr id="5" name="Content Placeholder 2"/>
          <p:cNvSpPr txBox="1">
            <a:spLocks/>
          </p:cNvSpPr>
          <p:nvPr/>
        </p:nvSpPr>
        <p:spPr>
          <a:xfrm>
            <a:off x="381000" y="1214422"/>
            <a:ext cx="8658196" cy="2290778"/>
          </a:xfrm>
          <a:prstGeom prst="rect">
            <a:avLst/>
          </a:prstGeom>
        </p:spPr>
        <p:txBody>
          <a:bodyPr vert="horz">
            <a:normAutofit/>
          </a:bodyPr>
          <a:lstStyle/>
          <a:p>
            <a:pPr marL="274320" marR="0" lvl="0" indent="-274320" algn="l" defTabSz="914400" rtl="0" eaLnBrk="1" fontAlgn="auto" latinLnBrk="0" hangingPunct="1">
              <a:lnSpc>
                <a:spcPct val="100000"/>
              </a:lnSpc>
              <a:spcBef>
                <a:spcPts val="600"/>
              </a:spcBef>
              <a:spcAft>
                <a:spcPts val="0"/>
              </a:spcAft>
              <a:buClr>
                <a:schemeClr val="accent1"/>
              </a:buClr>
              <a:buSzPct val="76000"/>
              <a:buFont typeface="Wingdings 3"/>
              <a:buChar char=""/>
              <a:tabLst/>
              <a:defRPr/>
            </a:pPr>
            <a:r>
              <a:rPr kumimoji="0" lang="en-US" sz="2400" b="0" i="0" u="none" strike="noStrike" kern="1200" cap="none" spc="0" normalizeH="0" baseline="0" noProof="0" dirty="0" smtClean="0">
                <a:ln>
                  <a:noFill/>
                </a:ln>
                <a:solidFill>
                  <a:schemeClr val="tx1"/>
                </a:solidFill>
                <a:effectLst/>
                <a:uLnTx/>
                <a:uFillTx/>
                <a:latin typeface="Comic Sans MS" pitchFamily="66" charset="0"/>
              </a:rPr>
              <a:t>Unlike the 20-carbon molecular skeleton of </a:t>
            </a:r>
            <a:r>
              <a:rPr kumimoji="0" lang="en-US" sz="2400" b="0" i="0" u="none" strike="noStrike" kern="1200" cap="none" spc="0" normalizeH="0" baseline="0" noProof="0" dirty="0" err="1" smtClean="0">
                <a:ln>
                  <a:noFill/>
                </a:ln>
                <a:solidFill>
                  <a:schemeClr val="tx1"/>
                </a:solidFill>
                <a:effectLst/>
                <a:uLnTx/>
                <a:uFillTx/>
                <a:latin typeface="Comic Sans MS" pitchFamily="66" charset="0"/>
              </a:rPr>
              <a:t>arachidonic</a:t>
            </a:r>
            <a:r>
              <a:rPr kumimoji="0" lang="en-US" sz="2400" b="0" i="0" u="none" strike="noStrike" kern="1200" cap="none" spc="0" normalizeH="0" baseline="0" noProof="0" dirty="0" smtClean="0">
                <a:ln>
                  <a:noFill/>
                </a:ln>
                <a:solidFill>
                  <a:schemeClr val="tx1"/>
                </a:solidFill>
                <a:effectLst/>
                <a:uLnTx/>
                <a:uFillTx/>
                <a:latin typeface="Comic Sans MS" pitchFamily="66" charset="0"/>
              </a:rPr>
              <a:t> acid, </a:t>
            </a:r>
            <a:r>
              <a:rPr kumimoji="0" lang="en-US" sz="2400" b="0" i="0" u="none" strike="noStrike" kern="1200" cap="none" spc="0" normalizeH="0" baseline="0" noProof="0" dirty="0" err="1" smtClean="0">
                <a:ln>
                  <a:noFill/>
                </a:ln>
                <a:solidFill>
                  <a:schemeClr val="tx1"/>
                </a:solidFill>
                <a:effectLst/>
                <a:uLnTx/>
                <a:uFillTx/>
                <a:latin typeface="Comic Sans MS" pitchFamily="66" charset="0"/>
              </a:rPr>
              <a:t>unoprostone</a:t>
            </a:r>
            <a:r>
              <a:rPr kumimoji="0" lang="en-US" sz="2400" b="0" i="0" u="none" strike="noStrike" kern="1200" cap="none" spc="0" normalizeH="0" baseline="0" noProof="0" dirty="0" smtClean="0">
                <a:ln>
                  <a:noFill/>
                </a:ln>
                <a:solidFill>
                  <a:schemeClr val="tx1"/>
                </a:solidFill>
                <a:effectLst/>
                <a:uLnTx/>
                <a:uFillTx/>
                <a:latin typeface="Comic Sans MS" pitchFamily="66" charset="0"/>
              </a:rPr>
              <a:t> a, 22-carbon molecule.</a:t>
            </a:r>
          </a:p>
          <a:p>
            <a:pPr marL="274320" marR="0" lvl="0" indent="-274320" algn="l" defTabSz="914400" rtl="0" eaLnBrk="1" fontAlgn="auto" latinLnBrk="0" hangingPunct="1">
              <a:lnSpc>
                <a:spcPct val="100000"/>
              </a:lnSpc>
              <a:spcBef>
                <a:spcPts val="600"/>
              </a:spcBef>
              <a:spcAft>
                <a:spcPts val="0"/>
              </a:spcAft>
              <a:buClr>
                <a:schemeClr val="accent1"/>
              </a:buClr>
              <a:buSzPct val="76000"/>
              <a:buFont typeface="Wingdings 3"/>
              <a:buChar char=""/>
              <a:tabLst/>
              <a:defRPr/>
            </a:pPr>
            <a:r>
              <a:rPr kumimoji="0" lang="en-US" sz="2400" b="0" i="0" u="none" strike="noStrike" kern="1200" cap="none" spc="0" normalizeH="0" baseline="0" noProof="0" dirty="0" err="1" smtClean="0">
                <a:ln>
                  <a:noFill/>
                </a:ln>
                <a:solidFill>
                  <a:schemeClr val="tx1"/>
                </a:solidFill>
                <a:effectLst/>
                <a:uLnTx/>
                <a:uFillTx/>
                <a:latin typeface="Comic Sans MS" pitchFamily="66" charset="0"/>
              </a:rPr>
              <a:t>Unoprostone</a:t>
            </a:r>
            <a:r>
              <a:rPr kumimoji="0" lang="en-US" sz="2400" b="0" i="0" u="none" strike="noStrike" kern="1200" cap="none" spc="0" normalizeH="0" baseline="0" noProof="0" dirty="0" smtClean="0">
                <a:ln>
                  <a:noFill/>
                </a:ln>
                <a:solidFill>
                  <a:schemeClr val="tx1"/>
                </a:solidFill>
                <a:effectLst/>
                <a:uLnTx/>
                <a:uFillTx/>
                <a:latin typeface="Comic Sans MS" pitchFamily="66" charset="0"/>
              </a:rPr>
              <a:t> </a:t>
            </a:r>
            <a:r>
              <a:rPr kumimoji="0" lang="en-US" sz="2400" b="0" i="0" u="none" strike="noStrike" kern="1200" cap="none" spc="0" normalizeH="0" baseline="0" noProof="0" dirty="0" smtClean="0">
                <a:ln>
                  <a:noFill/>
                </a:ln>
                <a:solidFill>
                  <a:srgbClr val="C00000"/>
                </a:solidFill>
                <a:effectLst/>
                <a:uLnTx/>
                <a:uFillTx/>
                <a:latin typeface="Comic Sans MS" pitchFamily="66" charset="0"/>
              </a:rPr>
              <a:t>administered two times daily </a:t>
            </a:r>
            <a:r>
              <a:rPr kumimoji="0" lang="en-US" sz="2400" b="0" i="0" u="none" strike="noStrike" kern="1200" cap="none" spc="0" normalizeH="0" baseline="0" noProof="0" dirty="0" smtClean="0">
                <a:ln>
                  <a:noFill/>
                </a:ln>
                <a:solidFill>
                  <a:schemeClr val="tx1"/>
                </a:solidFill>
                <a:effectLst/>
                <a:uLnTx/>
                <a:uFillTx/>
                <a:latin typeface="Comic Sans MS" pitchFamily="66" charset="0"/>
              </a:rPr>
              <a:t>lowered </a:t>
            </a:r>
            <a:r>
              <a:rPr kumimoji="0" lang="en-US" sz="2400" b="0" i="0" u="none" strike="noStrike" kern="1200" cap="none" spc="0" normalizeH="0" baseline="0" noProof="0" dirty="0" err="1" smtClean="0">
                <a:ln>
                  <a:noFill/>
                </a:ln>
                <a:solidFill>
                  <a:srgbClr val="C00000"/>
                </a:solidFill>
                <a:effectLst/>
                <a:uLnTx/>
                <a:uFillTx/>
                <a:latin typeface="Comic Sans MS" pitchFamily="66" charset="0"/>
              </a:rPr>
              <a:t>lOP</a:t>
            </a:r>
            <a:r>
              <a:rPr kumimoji="0" lang="en-US" sz="2400" b="0" i="0" u="none" strike="noStrike" kern="1200" cap="none" spc="0" normalizeH="0" baseline="0" noProof="0" dirty="0" smtClean="0">
                <a:ln>
                  <a:noFill/>
                </a:ln>
                <a:solidFill>
                  <a:srgbClr val="C00000"/>
                </a:solidFill>
                <a:effectLst/>
                <a:uLnTx/>
                <a:uFillTx/>
                <a:latin typeface="Comic Sans MS" pitchFamily="66" charset="0"/>
              </a:rPr>
              <a:t> by</a:t>
            </a:r>
            <a:r>
              <a:rPr kumimoji="0" lang="en-US" sz="2400" b="0" i="0" u="none" strike="noStrike" kern="1200" cap="none" spc="0" normalizeH="0" noProof="0" dirty="0" smtClean="0">
                <a:ln>
                  <a:noFill/>
                </a:ln>
                <a:solidFill>
                  <a:srgbClr val="C00000"/>
                </a:solidFill>
                <a:effectLst/>
                <a:uLnTx/>
                <a:uFillTx/>
                <a:latin typeface="Comic Sans MS" pitchFamily="66" charset="0"/>
              </a:rPr>
              <a:t> 17%.</a:t>
            </a:r>
            <a:endParaRPr kumimoji="0" lang="en-US" sz="2400" b="0" i="0" u="none" strike="noStrike" kern="1200" cap="none" spc="0" normalizeH="0" baseline="0" noProof="0" dirty="0" smtClean="0">
              <a:ln>
                <a:noFill/>
              </a:ln>
              <a:solidFill>
                <a:srgbClr val="C00000"/>
              </a:solidFill>
              <a:effectLst/>
              <a:uLnTx/>
              <a:uFillTx/>
              <a:latin typeface="Comic Sans MS" pitchFamily="66" charset="0"/>
            </a:endParaRPr>
          </a:p>
          <a:p>
            <a:pPr marL="274320" marR="0" lvl="0" indent="-274320" algn="l" defTabSz="914400" rtl="0" eaLnBrk="1" fontAlgn="auto" latinLnBrk="0" hangingPunct="1">
              <a:lnSpc>
                <a:spcPct val="100000"/>
              </a:lnSpc>
              <a:spcBef>
                <a:spcPts val="600"/>
              </a:spcBef>
              <a:spcAft>
                <a:spcPts val="0"/>
              </a:spcAft>
              <a:buClr>
                <a:schemeClr val="accent1"/>
              </a:buClr>
              <a:buSzPct val="76000"/>
              <a:buFont typeface="Wingdings 3"/>
              <a:buChar char=""/>
              <a:tabLst/>
              <a:defRPr/>
            </a:pPr>
            <a:r>
              <a:rPr kumimoji="0" lang="en-US" sz="2400" b="0" i="0" u="none" strike="noStrike" kern="1200" cap="none" spc="0" normalizeH="0" baseline="0" noProof="0" dirty="0" smtClean="0">
                <a:ln>
                  <a:noFill/>
                </a:ln>
                <a:solidFill>
                  <a:srgbClr val="C00000"/>
                </a:solidFill>
                <a:effectLst/>
                <a:uLnTx/>
                <a:uFillTx/>
                <a:latin typeface="Comic Sans MS" pitchFamily="66" charset="0"/>
              </a:rPr>
              <a:t>Less effective </a:t>
            </a:r>
            <a:r>
              <a:rPr kumimoji="0" lang="en-US" sz="2400" b="0" i="0" u="none" strike="noStrike" kern="1200" cap="none" spc="0" normalizeH="0" baseline="0" noProof="0" dirty="0" smtClean="0">
                <a:ln>
                  <a:noFill/>
                </a:ln>
                <a:solidFill>
                  <a:schemeClr val="tx1"/>
                </a:solidFill>
                <a:effectLst/>
                <a:uLnTx/>
                <a:uFillTx/>
                <a:latin typeface="Comic Sans MS" pitchFamily="66" charset="0"/>
              </a:rPr>
              <a:t>than the other 3 analogs in clinical trials.</a:t>
            </a:r>
            <a:endParaRPr kumimoji="0" lang="en-US" sz="2400" b="0" i="0" u="none" strike="noStrike" kern="1200" cap="none" spc="0" normalizeH="0" baseline="0" noProof="0" dirty="0" smtClean="0">
              <a:ln>
                <a:noFill/>
              </a:ln>
              <a:solidFill>
                <a:srgbClr val="C00000"/>
              </a:solidFill>
              <a:effectLst/>
              <a:uLnTx/>
              <a:uFillTx/>
              <a:latin typeface="Comic Sans MS" pitchFamily="66" charset="0"/>
            </a:endParaRPr>
          </a:p>
        </p:txBody>
      </p:sp>
      <p:sp>
        <p:nvSpPr>
          <p:cNvPr id="9" name="Content Placeholder 2"/>
          <p:cNvSpPr txBox="1">
            <a:spLocks/>
          </p:cNvSpPr>
          <p:nvPr/>
        </p:nvSpPr>
        <p:spPr>
          <a:xfrm>
            <a:off x="381000" y="4038600"/>
            <a:ext cx="8534400" cy="2595578"/>
          </a:xfrm>
          <a:prstGeom prst="rect">
            <a:avLst/>
          </a:prstGeom>
        </p:spPr>
        <p:txBody>
          <a:bodyPr vert="horz">
            <a:normAutofit/>
          </a:bodyPr>
          <a:lstStyle/>
          <a:p>
            <a:pPr marL="274320" marR="0" lvl="0" indent="-274320" algn="l" defTabSz="914400" rtl="0" eaLnBrk="1" fontAlgn="auto" latinLnBrk="0" hangingPunct="1">
              <a:lnSpc>
                <a:spcPct val="100000"/>
              </a:lnSpc>
              <a:spcBef>
                <a:spcPts val="600"/>
              </a:spcBef>
              <a:spcAft>
                <a:spcPts val="0"/>
              </a:spcAft>
              <a:buClr>
                <a:schemeClr val="accent1"/>
              </a:buClr>
              <a:buSzPct val="76000"/>
              <a:buFont typeface="Wingdings 3"/>
              <a:buChar char=""/>
              <a:tabLst/>
              <a:defRPr/>
            </a:pPr>
            <a:endParaRPr kumimoji="0" lang="en-US" sz="2600" b="0" i="0" u="none" strike="noStrike" kern="1200" cap="none" spc="0" normalizeH="0" baseline="0" noProof="0" dirty="0" smtClean="0">
              <a:ln>
                <a:noFill/>
              </a:ln>
              <a:solidFill>
                <a:schemeClr val="tx1"/>
              </a:solidFill>
              <a:effectLst/>
              <a:uLnTx/>
              <a:uFillTx/>
              <a:latin typeface="+mn-lt"/>
              <a:ea typeface="+mn-ea"/>
              <a:cs typeface="+mn-cs"/>
            </a:endParaRPr>
          </a:p>
        </p:txBody>
      </p:sp>
      <p:sp>
        <p:nvSpPr>
          <p:cNvPr id="11" name="Rectangle 10"/>
          <p:cNvSpPr/>
          <p:nvPr/>
        </p:nvSpPr>
        <p:spPr>
          <a:xfrm>
            <a:off x="2209800" y="3243590"/>
            <a:ext cx="6858000" cy="261610"/>
          </a:xfrm>
          <a:prstGeom prst="rect">
            <a:avLst/>
          </a:prstGeom>
        </p:spPr>
        <p:txBody>
          <a:bodyPr wrap="square">
            <a:spAutoFit/>
          </a:bodyPr>
          <a:lstStyle/>
          <a:p>
            <a:r>
              <a:rPr lang="en-IN" sz="1100" i="1" dirty="0" smtClean="0"/>
              <a:t>http://www.agec.org/2010/10/switching-prostaglandin-analogs-in-the-treatment-of-glaucoma/ Last accessed 21</a:t>
            </a:r>
            <a:r>
              <a:rPr lang="en-IN" sz="1100" i="1" baseline="30000" dirty="0" smtClean="0"/>
              <a:t>st</a:t>
            </a:r>
            <a:r>
              <a:rPr lang="en-IN" sz="1100" i="1" dirty="0" smtClean="0"/>
              <a:t> August 2012</a:t>
            </a:r>
            <a:endParaRPr lang="en-IN" dirty="0"/>
          </a:p>
        </p:txBody>
      </p:sp>
    </p:spTree>
  </p:cSld>
  <p:clrMapOvr>
    <a:masterClrMapping/>
  </p:clrMapOvr>
  <p:transition>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nodePh="1">
                                  <p:stCondLst>
                                    <p:cond delay="0"/>
                                  </p:stCondLst>
                                  <p:endCondLst>
                                    <p:cond evt="begin" delay="0">
                                      <p:tn val="13"/>
                                    </p:cond>
                                  </p:endCondLst>
                                  <p:childTnLst>
                                    <p:set>
                                      <p:cBhvr>
                                        <p:cTn id="14"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9" grpId="0"/>
      <p:bldP spid="11"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err="1" smtClean="0">
                <a:latin typeface="Comic Sans MS" pitchFamily="66" charset="0"/>
              </a:rPr>
              <a:t>Inidcations</a:t>
            </a:r>
            <a:endParaRPr lang="en-IN" dirty="0">
              <a:latin typeface="Comic Sans MS" pitchFamily="66" charset="0"/>
            </a:endParaRPr>
          </a:p>
        </p:txBody>
      </p:sp>
      <p:sp>
        <p:nvSpPr>
          <p:cNvPr id="3" name="Content Placeholder 2"/>
          <p:cNvSpPr>
            <a:spLocks noGrp="1"/>
          </p:cNvSpPr>
          <p:nvPr>
            <p:ph sz="quarter" idx="1"/>
          </p:nvPr>
        </p:nvSpPr>
        <p:spPr>
          <a:xfrm>
            <a:off x="457200" y="1219200"/>
            <a:ext cx="8229600" cy="4572000"/>
          </a:xfrm>
        </p:spPr>
        <p:txBody>
          <a:bodyPr>
            <a:normAutofit fontScale="85000" lnSpcReduction="10000"/>
          </a:bodyPr>
          <a:lstStyle/>
          <a:p>
            <a:r>
              <a:rPr lang="en-US" dirty="0" smtClean="0">
                <a:latin typeface="Comic Sans MS" pitchFamily="66" charset="0"/>
              </a:rPr>
              <a:t>PGAs are </a:t>
            </a:r>
            <a:r>
              <a:rPr lang="en-US" dirty="0" smtClean="0">
                <a:latin typeface="Comic Sans MS" pitchFamily="66" charset="0"/>
              </a:rPr>
              <a:t>indicated for the reduction of elevated intraocular pressure in patients with open angle glaucoma and ocular </a:t>
            </a:r>
            <a:r>
              <a:rPr lang="en-US" dirty="0" smtClean="0">
                <a:latin typeface="Comic Sans MS" pitchFamily="66" charset="0"/>
              </a:rPr>
              <a:t>hypertension.</a:t>
            </a:r>
          </a:p>
          <a:p>
            <a:r>
              <a:rPr lang="en-US" dirty="0" smtClean="0">
                <a:solidFill>
                  <a:srgbClr val="C00000"/>
                </a:solidFill>
                <a:latin typeface="Comic Sans MS" pitchFamily="66" charset="0"/>
              </a:rPr>
              <a:t>Allied indications</a:t>
            </a:r>
            <a:r>
              <a:rPr lang="en-US" dirty="0" smtClean="0">
                <a:latin typeface="Comic Sans MS" pitchFamily="66" charset="0"/>
              </a:rPr>
              <a:t>:-</a:t>
            </a:r>
          </a:p>
          <a:p>
            <a:pPr>
              <a:lnSpc>
                <a:spcPct val="130000"/>
              </a:lnSpc>
            </a:pPr>
            <a:r>
              <a:rPr lang="en-US" sz="2800" dirty="0" smtClean="0">
                <a:latin typeface="Comic Sans MS" pitchFamily="66" charset="0"/>
              </a:rPr>
              <a:t>Control of Post-operative IOP spikes</a:t>
            </a:r>
          </a:p>
          <a:p>
            <a:pPr>
              <a:lnSpc>
                <a:spcPct val="130000"/>
              </a:lnSpc>
            </a:pPr>
            <a:r>
              <a:rPr lang="en-US" sz="2800" dirty="0" smtClean="0">
                <a:latin typeface="Comic Sans MS" pitchFamily="66" charset="0"/>
              </a:rPr>
              <a:t>Reducing Intraocular Pressure in </a:t>
            </a:r>
          </a:p>
          <a:p>
            <a:pPr lvl="1">
              <a:lnSpc>
                <a:spcPct val="130000"/>
              </a:lnSpc>
            </a:pPr>
            <a:r>
              <a:rPr lang="en-US" sz="2800" dirty="0" smtClean="0">
                <a:latin typeface="Comic Sans MS" pitchFamily="66" charset="0"/>
              </a:rPr>
              <a:t>Primary angle closure glaucoma</a:t>
            </a:r>
          </a:p>
          <a:p>
            <a:pPr lvl="1">
              <a:lnSpc>
                <a:spcPct val="130000"/>
              </a:lnSpc>
            </a:pPr>
            <a:r>
              <a:rPr lang="en-US" sz="2800" dirty="0" smtClean="0">
                <a:latin typeface="Comic Sans MS" pitchFamily="66" charset="0"/>
              </a:rPr>
              <a:t>Steroid induced glaucoma</a:t>
            </a:r>
          </a:p>
          <a:p>
            <a:pPr lvl="1">
              <a:lnSpc>
                <a:spcPct val="130000"/>
              </a:lnSpc>
            </a:pPr>
            <a:r>
              <a:rPr lang="en-US" sz="2800" dirty="0" err="1" smtClean="0">
                <a:latin typeface="Comic Sans MS" pitchFamily="66" charset="0"/>
              </a:rPr>
              <a:t>Pigmentary</a:t>
            </a:r>
            <a:r>
              <a:rPr lang="en-US" sz="2800" dirty="0" smtClean="0">
                <a:latin typeface="Comic Sans MS" pitchFamily="66" charset="0"/>
              </a:rPr>
              <a:t> glaucoma</a:t>
            </a:r>
          </a:p>
          <a:p>
            <a:pPr lvl="1">
              <a:lnSpc>
                <a:spcPct val="130000"/>
              </a:lnSpc>
            </a:pPr>
            <a:r>
              <a:rPr lang="en-US" sz="2800" dirty="0" err="1" smtClean="0">
                <a:latin typeface="Comic Sans MS" pitchFamily="66" charset="0"/>
              </a:rPr>
              <a:t>Paediatric</a:t>
            </a:r>
            <a:r>
              <a:rPr lang="en-US" sz="2800" dirty="0" smtClean="0">
                <a:latin typeface="Comic Sans MS" pitchFamily="66" charset="0"/>
              </a:rPr>
              <a:t> </a:t>
            </a:r>
            <a:r>
              <a:rPr lang="en-US" sz="2800" dirty="0" smtClean="0">
                <a:latin typeface="Comic Sans MS" pitchFamily="66" charset="0"/>
              </a:rPr>
              <a:t>glaucoma (</a:t>
            </a:r>
            <a:r>
              <a:rPr lang="en-US" sz="2800" dirty="0" err="1" smtClean="0">
                <a:latin typeface="Comic Sans MS" pitchFamily="66" charset="0"/>
              </a:rPr>
              <a:t>latanoprost</a:t>
            </a:r>
            <a:r>
              <a:rPr lang="en-US" sz="2800" dirty="0" smtClean="0">
                <a:latin typeface="Comic Sans MS" pitchFamily="66" charset="0"/>
              </a:rPr>
              <a:t> 0.005% studied)</a:t>
            </a:r>
            <a:endParaRPr lang="en-US" sz="2800" dirty="0" smtClean="0">
              <a:latin typeface="Comic Sans MS" pitchFamily="66" charset="0"/>
            </a:endParaRPr>
          </a:p>
          <a:p>
            <a:endParaRPr lang="en-IN" dirty="0" smtClean="0">
              <a:latin typeface="Comic Sans MS" pitchFamily="66" charset="0"/>
            </a:endParaRPr>
          </a:p>
          <a:p>
            <a:endParaRPr lang="en-IN" dirty="0"/>
          </a:p>
        </p:txBody>
      </p:sp>
      <p:sp>
        <p:nvSpPr>
          <p:cNvPr id="4" name="Rectangle 3"/>
          <p:cNvSpPr/>
          <p:nvPr/>
        </p:nvSpPr>
        <p:spPr>
          <a:xfrm>
            <a:off x="4191000" y="6019800"/>
            <a:ext cx="4572000" cy="877163"/>
          </a:xfrm>
          <a:prstGeom prst="rect">
            <a:avLst/>
          </a:prstGeom>
        </p:spPr>
        <p:txBody>
          <a:bodyPr>
            <a:spAutoFit/>
          </a:bodyPr>
          <a:lstStyle/>
          <a:p>
            <a:r>
              <a:rPr lang="en-US" sz="1100" dirty="0" smtClean="0"/>
              <a:t>Ref: </a:t>
            </a:r>
            <a:r>
              <a:rPr lang="en-US" sz="1000" dirty="0" err="1" smtClean="0"/>
              <a:t>Surv</a:t>
            </a:r>
            <a:r>
              <a:rPr lang="en-US" sz="1000" dirty="0" smtClean="0"/>
              <a:t> Ophthalmol 2002 47 (suppl1.) S125 – </a:t>
            </a:r>
            <a:r>
              <a:rPr lang="en-US" sz="1000" dirty="0" smtClean="0"/>
              <a:t>S128</a:t>
            </a:r>
          </a:p>
          <a:p>
            <a:r>
              <a:rPr lang="en-US" sz="1000" i="1" dirty="0" smtClean="0"/>
              <a:t>J. Cataract Refract Surgery 1998; 24: 964 – </a:t>
            </a:r>
            <a:r>
              <a:rPr lang="en-US" sz="1000" i="1" dirty="0" smtClean="0"/>
              <a:t>967</a:t>
            </a:r>
          </a:p>
          <a:p>
            <a:r>
              <a:rPr lang="en-US" sz="1000" b="1" i="1" dirty="0" err="1" smtClean="0"/>
              <a:t>Surv</a:t>
            </a:r>
            <a:r>
              <a:rPr lang="en-US" sz="1000" b="1" i="1" dirty="0" smtClean="0"/>
              <a:t>. Ophthalmol. 2002; 7 (</a:t>
            </a:r>
            <a:r>
              <a:rPr lang="en-US" sz="1000" b="1" i="1" dirty="0" err="1" smtClean="0"/>
              <a:t>Suppl</a:t>
            </a:r>
            <a:r>
              <a:rPr lang="en-US" sz="1000" b="1" i="1" dirty="0" smtClean="0"/>
              <a:t> 1): S129 – </a:t>
            </a:r>
            <a:r>
              <a:rPr lang="en-US" sz="1000" b="1" i="1" dirty="0" smtClean="0"/>
              <a:t>S132</a:t>
            </a:r>
          </a:p>
          <a:p>
            <a:r>
              <a:rPr lang="en-US" sz="1000" i="1" dirty="0" smtClean="0"/>
              <a:t>J of Glaucoma 2000; 9: 179 </a:t>
            </a:r>
            <a:r>
              <a:rPr lang="en-US" sz="1000" i="1" dirty="0" smtClean="0"/>
              <a:t>– 182</a:t>
            </a:r>
          </a:p>
          <a:p>
            <a:r>
              <a:rPr lang="en-US" sz="1000" i="1" dirty="0" smtClean="0"/>
              <a:t>Ophthalmology 1999: 106: 550 - 555</a:t>
            </a:r>
            <a:endParaRPr lang="en-US" sz="1000" dirty="0" smtClean="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latin typeface="Comic Sans MS" pitchFamily="66" charset="0"/>
              </a:rPr>
              <a:t>Dosage regimen</a:t>
            </a:r>
            <a:endParaRPr lang="en-IN" dirty="0">
              <a:latin typeface="Comic Sans MS" pitchFamily="66" charset="0"/>
            </a:endParaRPr>
          </a:p>
        </p:txBody>
      </p:sp>
      <p:sp>
        <p:nvSpPr>
          <p:cNvPr id="3" name="Content Placeholder 2"/>
          <p:cNvSpPr>
            <a:spLocks noGrp="1"/>
          </p:cNvSpPr>
          <p:nvPr>
            <p:ph sz="quarter" idx="1"/>
          </p:nvPr>
        </p:nvSpPr>
        <p:spPr>
          <a:xfrm>
            <a:off x="457200" y="1219200"/>
            <a:ext cx="4495800" cy="4937760"/>
          </a:xfrm>
        </p:spPr>
        <p:txBody>
          <a:bodyPr>
            <a:normAutofit/>
          </a:bodyPr>
          <a:lstStyle/>
          <a:p>
            <a:r>
              <a:rPr lang="en-US" dirty="0" smtClean="0">
                <a:latin typeface="Comic Sans MS" pitchFamily="66" charset="0"/>
              </a:rPr>
              <a:t>The recommended treatment regimen is one drop in the affected eye </a:t>
            </a:r>
            <a:r>
              <a:rPr lang="en-US" dirty="0" smtClean="0">
                <a:solidFill>
                  <a:srgbClr val="C00000"/>
                </a:solidFill>
                <a:latin typeface="Comic Sans MS" pitchFamily="66" charset="0"/>
              </a:rPr>
              <a:t>once daily </a:t>
            </a:r>
            <a:r>
              <a:rPr lang="en-US" dirty="0" smtClean="0">
                <a:latin typeface="Comic Sans MS" pitchFamily="66" charset="0"/>
              </a:rPr>
              <a:t>(usually recommended in the evening).</a:t>
            </a:r>
          </a:p>
          <a:p>
            <a:r>
              <a:rPr lang="en-US" dirty="0" smtClean="0">
                <a:latin typeface="Comic Sans MS" pitchFamily="66" charset="0"/>
              </a:rPr>
              <a:t>More </a:t>
            </a:r>
            <a:r>
              <a:rPr lang="en-US" dirty="0" smtClean="0">
                <a:solidFill>
                  <a:srgbClr val="C00000"/>
                </a:solidFill>
                <a:latin typeface="Comic Sans MS" pitchFamily="66" charset="0"/>
              </a:rPr>
              <a:t>frequent dosing </a:t>
            </a:r>
            <a:r>
              <a:rPr lang="en-US" dirty="0" smtClean="0">
                <a:latin typeface="Comic Sans MS" pitchFamily="66" charset="0"/>
              </a:rPr>
              <a:t>of these agents resulted in </a:t>
            </a:r>
            <a:r>
              <a:rPr lang="en-US" dirty="0" smtClean="0">
                <a:solidFill>
                  <a:srgbClr val="C00000"/>
                </a:solidFill>
                <a:latin typeface="Comic Sans MS" pitchFamily="66" charset="0"/>
              </a:rPr>
              <a:t>decreased efficacy of the drug </a:t>
            </a:r>
            <a:r>
              <a:rPr lang="en-US" dirty="0" smtClean="0">
                <a:latin typeface="Comic Sans MS" pitchFamily="66" charset="0"/>
              </a:rPr>
              <a:t>(related to development of receptor </a:t>
            </a:r>
            <a:r>
              <a:rPr lang="en-US" dirty="0" err="1" smtClean="0">
                <a:latin typeface="Comic Sans MS" pitchFamily="66" charset="0"/>
              </a:rPr>
              <a:t>subsensitivity</a:t>
            </a:r>
            <a:r>
              <a:rPr lang="en-US" dirty="0" smtClean="0">
                <a:latin typeface="Comic Sans MS" pitchFamily="66" charset="0"/>
              </a:rPr>
              <a:t>)</a:t>
            </a:r>
          </a:p>
          <a:p>
            <a:endParaRPr lang="en-IN" dirty="0"/>
          </a:p>
        </p:txBody>
      </p:sp>
      <p:sp>
        <p:nvSpPr>
          <p:cNvPr id="4" name="Rectangle 3"/>
          <p:cNvSpPr/>
          <p:nvPr/>
        </p:nvSpPr>
        <p:spPr>
          <a:xfrm>
            <a:off x="3048000" y="6331803"/>
            <a:ext cx="6096000" cy="830997"/>
          </a:xfrm>
          <a:prstGeom prst="rect">
            <a:avLst/>
          </a:prstGeom>
        </p:spPr>
        <p:txBody>
          <a:bodyPr wrap="square">
            <a:spAutoFit/>
          </a:bodyPr>
          <a:lstStyle/>
          <a:p>
            <a:pPr marL="609600" indent="-609600"/>
            <a:r>
              <a:rPr lang="en-US" sz="1000" i="1" dirty="0" smtClean="0"/>
              <a:t>Ref: 1.  Drugs and Aging 1999; 14(5): 387-398</a:t>
            </a:r>
          </a:p>
          <a:p>
            <a:pPr marL="609600" indent="-609600"/>
            <a:r>
              <a:rPr lang="en-US" sz="1000" i="1" dirty="0" smtClean="0"/>
              <a:t> 2.  Drugs and Aging 2003; 20(8): 597-630.</a:t>
            </a:r>
          </a:p>
          <a:p>
            <a:pPr marL="609600" indent="-609600"/>
            <a:r>
              <a:rPr lang="en-IN" sz="1000" i="1" dirty="0" smtClean="0"/>
              <a:t>http://www.vaeye.com/Specialties/glaucoma-treatment/prostaglandin-analogues.aspx. Last accessed 20th August 2012.</a:t>
            </a:r>
          </a:p>
          <a:p>
            <a:pPr marL="609600" indent="-609600"/>
            <a:endParaRPr lang="fa-IR" dirty="0"/>
          </a:p>
        </p:txBody>
      </p:sp>
      <p:pic>
        <p:nvPicPr>
          <p:cNvPr id="5" name="Picture 4" descr="\\Terminal-2\d-drive\Jobs\Cipla\9 pm\eye drops.jpg"/>
          <p:cNvPicPr>
            <a:picLocks noChangeAspect="1" noChangeArrowheads="1"/>
          </p:cNvPicPr>
          <p:nvPr/>
        </p:nvPicPr>
        <p:blipFill>
          <a:blip r:embed="rId2" cstate="print"/>
          <a:srcRect/>
          <a:stretch>
            <a:fillRect/>
          </a:stretch>
        </p:blipFill>
        <p:spPr bwMode="auto">
          <a:xfrm>
            <a:off x="6629400" y="3200400"/>
            <a:ext cx="2177459" cy="2997052"/>
          </a:xfrm>
          <a:prstGeom prst="rect">
            <a:avLst/>
          </a:prstGeom>
          <a:noFill/>
        </p:spPr>
      </p:pic>
      <p:pic>
        <p:nvPicPr>
          <p:cNvPr id="6" name="Picture 6"/>
          <p:cNvPicPr>
            <a:picLocks noChangeAspect="1" noChangeArrowheads="1"/>
          </p:cNvPicPr>
          <p:nvPr/>
        </p:nvPicPr>
        <p:blipFill>
          <a:blip r:embed="rId3" cstate="print"/>
          <a:srcRect/>
          <a:stretch>
            <a:fillRect/>
          </a:stretch>
        </p:blipFill>
        <p:spPr bwMode="auto">
          <a:xfrm>
            <a:off x="6629400" y="152400"/>
            <a:ext cx="2286000" cy="2514600"/>
          </a:xfrm>
          <a:prstGeom prst="rect">
            <a:avLst/>
          </a:prstGeom>
          <a:noFill/>
          <a:ln w="9525">
            <a:noFill/>
            <a:miter lim="800000"/>
            <a:headEnd/>
            <a:tailEnd/>
          </a:ln>
          <a:effectLst/>
        </p:spPr>
      </p:pic>
    </p:spTree>
  </p:cSld>
  <p:clrMapOvr>
    <a:masterClrMapping/>
  </p:clrMapOvr>
  <p:transition>
    <p:wipe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304800" y="76200"/>
            <a:ext cx="8229600" cy="838200"/>
          </a:xfrm>
        </p:spPr>
        <p:txBody>
          <a:bodyPr/>
          <a:lstStyle/>
          <a:p>
            <a:pPr algn="ctr"/>
            <a:r>
              <a:rPr lang="en-IN" dirty="0" smtClean="0">
                <a:latin typeface="Comic Sans MS" pitchFamily="66" charset="0"/>
              </a:rPr>
              <a:t>PGA safety </a:t>
            </a:r>
            <a:endParaRPr lang="en-IN" dirty="0">
              <a:latin typeface="Comic Sans MS" pitchFamily="66" charset="0"/>
            </a:endParaRPr>
          </a:p>
        </p:txBody>
      </p:sp>
      <p:sp>
        <p:nvSpPr>
          <p:cNvPr id="3" name="Content Placeholder 2"/>
          <p:cNvSpPr>
            <a:spLocks noGrp="1"/>
          </p:cNvSpPr>
          <p:nvPr>
            <p:ph sz="quarter" idx="4294967295"/>
          </p:nvPr>
        </p:nvSpPr>
        <p:spPr>
          <a:xfrm>
            <a:off x="381000" y="990600"/>
            <a:ext cx="8534400" cy="5715000"/>
          </a:xfrm>
        </p:spPr>
        <p:txBody>
          <a:bodyPr>
            <a:noAutofit/>
          </a:bodyPr>
          <a:lstStyle/>
          <a:p>
            <a:r>
              <a:rPr lang="en-IN" sz="2200" dirty="0" smtClean="0">
                <a:solidFill>
                  <a:srgbClr val="C00000"/>
                </a:solidFill>
                <a:latin typeface="Comic Sans MS" pitchFamily="66" charset="0"/>
              </a:rPr>
              <a:t>Relatively safe local &amp; systemic side effect profiles when compared to other classes of drugs like </a:t>
            </a:r>
            <a:r>
              <a:rPr lang="el-GR" sz="2200" dirty="0" smtClean="0">
                <a:solidFill>
                  <a:srgbClr val="C00000"/>
                </a:solidFill>
                <a:latin typeface="Comic Sans MS" pitchFamily="66" charset="0"/>
              </a:rPr>
              <a:t>β</a:t>
            </a:r>
            <a:r>
              <a:rPr lang="en-IN" sz="2200" dirty="0" smtClean="0">
                <a:solidFill>
                  <a:srgbClr val="C00000"/>
                </a:solidFill>
                <a:latin typeface="Comic Sans MS" pitchFamily="66" charset="0"/>
              </a:rPr>
              <a:t>-blocker,</a:t>
            </a:r>
            <a:r>
              <a:rPr lang="el-GR" sz="2200" dirty="0" smtClean="0">
                <a:solidFill>
                  <a:srgbClr val="C00000"/>
                </a:solidFill>
                <a:latin typeface="Comic Sans MS" pitchFamily="66" charset="0"/>
              </a:rPr>
              <a:t>α</a:t>
            </a:r>
            <a:r>
              <a:rPr lang="en-IN" sz="2200" dirty="0" smtClean="0">
                <a:solidFill>
                  <a:srgbClr val="C00000"/>
                </a:solidFill>
                <a:latin typeface="Comic Sans MS" pitchFamily="66" charset="0"/>
              </a:rPr>
              <a:t>-agonists.</a:t>
            </a:r>
          </a:p>
          <a:p>
            <a:r>
              <a:rPr lang="en-IN" sz="2200" dirty="0" smtClean="0">
                <a:latin typeface="Comic Sans MS" pitchFamily="66" charset="0"/>
              </a:rPr>
              <a:t>Safe to use in glaucoma patients with concomitant </a:t>
            </a:r>
            <a:r>
              <a:rPr lang="en-US" sz="2200" dirty="0" smtClean="0">
                <a:latin typeface="Comic Sans MS" pitchFamily="66" charset="0"/>
              </a:rPr>
              <a:t>cardiovascular or cardiopulmonary contraindications .</a:t>
            </a:r>
            <a:endParaRPr lang="en-IN" sz="2200" dirty="0" smtClean="0">
              <a:latin typeface="Comic Sans MS" pitchFamily="66" charset="0"/>
            </a:endParaRPr>
          </a:p>
          <a:p>
            <a:r>
              <a:rPr lang="en-IN" sz="2200" dirty="0" smtClean="0">
                <a:latin typeface="Comic Sans MS" pitchFamily="66" charset="0"/>
              </a:rPr>
              <a:t>Side effects associated- itching, burning, stinging, conjunctival hyperaemia, increased iris pigmentation (which can be permanent), </a:t>
            </a:r>
            <a:r>
              <a:rPr lang="en-IN" sz="2200" dirty="0" err="1" smtClean="0">
                <a:latin typeface="Comic Sans MS" pitchFamily="66" charset="0"/>
              </a:rPr>
              <a:t>hypertrichosis</a:t>
            </a:r>
            <a:r>
              <a:rPr lang="en-IN" sz="2200" dirty="0" smtClean="0">
                <a:latin typeface="Comic Sans MS" pitchFamily="66" charset="0"/>
              </a:rPr>
              <a:t>, increased eyelash growth, </a:t>
            </a:r>
            <a:r>
              <a:rPr lang="en-IN" sz="2200" dirty="0" err="1" smtClean="0">
                <a:latin typeface="Comic Sans MS" pitchFamily="66" charset="0"/>
              </a:rPr>
              <a:t>peri</a:t>
            </a:r>
            <a:r>
              <a:rPr lang="en-IN" sz="2200" dirty="0" smtClean="0">
                <a:latin typeface="Comic Sans MS" pitchFamily="66" charset="0"/>
              </a:rPr>
              <a:t>-orbital tissue changes.</a:t>
            </a:r>
          </a:p>
          <a:p>
            <a:r>
              <a:rPr lang="en-IN" sz="2200" dirty="0" err="1" smtClean="0">
                <a:latin typeface="Comic Sans MS" pitchFamily="66" charset="0"/>
              </a:rPr>
              <a:t>Cystoid</a:t>
            </a:r>
            <a:r>
              <a:rPr lang="en-IN" sz="2200" dirty="0" smtClean="0">
                <a:latin typeface="Comic Sans MS" pitchFamily="66" charset="0"/>
              </a:rPr>
              <a:t> macular edema &amp; recurrences of herpetic eye disease have been reported. </a:t>
            </a:r>
            <a:r>
              <a:rPr lang="en-IN" sz="2200" dirty="0" smtClean="0">
                <a:solidFill>
                  <a:srgbClr val="C00000"/>
                </a:solidFill>
                <a:latin typeface="Comic Sans MS" pitchFamily="66" charset="0"/>
              </a:rPr>
              <a:t>These drugs are contraindicated in patients with active intraocular inflammation (uveitis). </a:t>
            </a:r>
            <a:r>
              <a:rPr lang="en-IN" sz="2200" dirty="0" smtClean="0">
                <a:latin typeface="Comic Sans MS" pitchFamily="66" charset="0"/>
              </a:rPr>
              <a:t>Prostaglandins should be used with caution in patients who have had cataract surgery or other problems with the lens of the eye, or who are at risk for swelling in the macula at the back of the eye.</a:t>
            </a:r>
          </a:p>
        </p:txBody>
      </p:sp>
      <p:sp>
        <p:nvSpPr>
          <p:cNvPr id="4" name="Rectangle 3"/>
          <p:cNvSpPr/>
          <p:nvPr/>
        </p:nvSpPr>
        <p:spPr>
          <a:xfrm>
            <a:off x="3429000" y="6334036"/>
            <a:ext cx="5791200" cy="553998"/>
          </a:xfrm>
          <a:prstGeom prst="rect">
            <a:avLst/>
          </a:prstGeom>
        </p:spPr>
        <p:txBody>
          <a:bodyPr wrap="square">
            <a:spAutoFit/>
          </a:bodyPr>
          <a:lstStyle/>
          <a:p>
            <a:r>
              <a:rPr lang="en-IN" sz="1000" i="1" dirty="0" smtClean="0"/>
              <a:t>http://www.webmd.com/eye-health/prostaglandin-analogs-for-glaucoma last accessed 20th August 2012.</a:t>
            </a:r>
          </a:p>
          <a:p>
            <a:r>
              <a:rPr lang="en-IN" sz="1000" i="1" dirty="0" smtClean="0"/>
              <a:t>http://www.glaucomaassociates.com/medications.html last accessed 22nd August 2012.</a:t>
            </a:r>
          </a:p>
          <a:p>
            <a:r>
              <a:rPr lang="en-IN" sz="1000" dirty="0" smtClean="0"/>
              <a:t>Eur J Ophthalmol. 2007 Jul-Aug;17(4):521-7</a:t>
            </a:r>
            <a:endParaRPr lang="en-IN" sz="1000" i="1" dirty="0"/>
          </a:p>
        </p:txBody>
      </p:sp>
    </p:spTree>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left)">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latin typeface="Comic Sans MS" pitchFamily="66" charset="0"/>
              </a:rPr>
              <a:t>Prostaglandins in special population</a:t>
            </a:r>
            <a:endParaRPr lang="en-IN" dirty="0">
              <a:latin typeface="Comic Sans MS" pitchFamily="66" charset="0"/>
            </a:endParaRPr>
          </a:p>
        </p:txBody>
      </p:sp>
      <p:sp>
        <p:nvSpPr>
          <p:cNvPr id="3" name="Content Placeholder 2"/>
          <p:cNvSpPr>
            <a:spLocks noGrp="1"/>
          </p:cNvSpPr>
          <p:nvPr>
            <p:ph sz="quarter" idx="1"/>
          </p:nvPr>
        </p:nvSpPr>
        <p:spPr>
          <a:xfrm>
            <a:off x="457200" y="1219200"/>
            <a:ext cx="5638800" cy="5638800"/>
          </a:xfrm>
        </p:spPr>
        <p:txBody>
          <a:bodyPr>
            <a:normAutofit lnSpcReduction="10000"/>
          </a:bodyPr>
          <a:lstStyle/>
          <a:p>
            <a:r>
              <a:rPr lang="en-US" sz="2400" b="1" dirty="0" smtClean="0">
                <a:solidFill>
                  <a:srgbClr val="C00000"/>
                </a:solidFill>
                <a:latin typeface="Comic Sans MS" pitchFamily="66" charset="0"/>
              </a:rPr>
              <a:t>Pregnancy</a:t>
            </a:r>
            <a:r>
              <a:rPr lang="en-US" sz="2400" b="1" dirty="0" smtClean="0">
                <a:latin typeface="Comic Sans MS" pitchFamily="66" charset="0"/>
              </a:rPr>
              <a:t>- </a:t>
            </a:r>
            <a:r>
              <a:rPr lang="en-US" sz="2400" dirty="0" smtClean="0">
                <a:latin typeface="Comic Sans MS" pitchFamily="66" charset="0"/>
              </a:rPr>
              <a:t>Category C. Prostaglandins are biologically active and may be absorbed through the skin; caution should be exercised to avoid direct exposure to the drug in women who are pregnant or attempting to become pregnant. </a:t>
            </a:r>
          </a:p>
          <a:p>
            <a:r>
              <a:rPr lang="en-US" sz="2400" b="1" dirty="0" smtClean="0">
                <a:solidFill>
                  <a:srgbClr val="C00000"/>
                </a:solidFill>
                <a:latin typeface="Comic Sans MS" pitchFamily="66" charset="0"/>
              </a:rPr>
              <a:t>Nursing</a:t>
            </a:r>
            <a:r>
              <a:rPr lang="en-US" sz="2400" b="1" dirty="0" smtClean="0">
                <a:latin typeface="Comic Sans MS" pitchFamily="66" charset="0"/>
              </a:rPr>
              <a:t> – </a:t>
            </a:r>
            <a:r>
              <a:rPr lang="en-US" sz="2400" dirty="0" smtClean="0">
                <a:latin typeface="Comic Sans MS" pitchFamily="66" charset="0"/>
              </a:rPr>
              <a:t>Not recommended</a:t>
            </a:r>
          </a:p>
          <a:p>
            <a:r>
              <a:rPr lang="en-US" sz="2400" b="1" dirty="0" err="1" smtClean="0">
                <a:solidFill>
                  <a:srgbClr val="C00000"/>
                </a:solidFill>
                <a:latin typeface="Comic Sans MS" pitchFamily="66" charset="0"/>
              </a:rPr>
              <a:t>Paediatric</a:t>
            </a:r>
            <a:r>
              <a:rPr lang="en-US" sz="2400" b="1" dirty="0" smtClean="0">
                <a:solidFill>
                  <a:srgbClr val="C00000"/>
                </a:solidFill>
                <a:latin typeface="Comic Sans MS" pitchFamily="66" charset="0"/>
              </a:rPr>
              <a:t> Use</a:t>
            </a:r>
            <a:r>
              <a:rPr lang="en-US" sz="2400" b="1" dirty="0" smtClean="0">
                <a:latin typeface="Comic Sans MS" pitchFamily="66" charset="0"/>
              </a:rPr>
              <a:t>-</a:t>
            </a:r>
            <a:r>
              <a:rPr lang="en-US" sz="2400" dirty="0" smtClean="0">
                <a:latin typeface="Comic Sans MS" pitchFamily="66" charset="0"/>
              </a:rPr>
              <a:t>Safety and efficacy in </a:t>
            </a:r>
            <a:r>
              <a:rPr lang="en-US" sz="2400" dirty="0" err="1" smtClean="0">
                <a:latin typeface="Comic Sans MS" pitchFamily="66" charset="0"/>
              </a:rPr>
              <a:t>paediatric</a:t>
            </a:r>
            <a:r>
              <a:rPr lang="en-US" sz="2400" dirty="0" smtClean="0">
                <a:latin typeface="Comic Sans MS" pitchFamily="66" charset="0"/>
              </a:rPr>
              <a:t> population is not established</a:t>
            </a:r>
            <a:r>
              <a:rPr lang="en-US" sz="2400" dirty="0" smtClean="0">
                <a:latin typeface="Comic Sans MS" pitchFamily="66" charset="0"/>
              </a:rPr>
              <a:t>. </a:t>
            </a:r>
            <a:endParaRPr lang="en-US" sz="2400" dirty="0" smtClean="0">
              <a:latin typeface="Comic Sans MS" pitchFamily="66" charset="0"/>
            </a:endParaRPr>
          </a:p>
          <a:p>
            <a:r>
              <a:rPr lang="en-US" sz="2400" b="1" dirty="0" smtClean="0">
                <a:solidFill>
                  <a:srgbClr val="C00000"/>
                </a:solidFill>
                <a:latin typeface="Comic Sans MS" pitchFamily="66" charset="0"/>
              </a:rPr>
              <a:t>Renal and Hepatic Impairment</a:t>
            </a:r>
            <a:r>
              <a:rPr lang="en-US" sz="2400" b="1" dirty="0" smtClean="0">
                <a:latin typeface="Comic Sans MS" pitchFamily="66" charset="0"/>
              </a:rPr>
              <a:t>-</a:t>
            </a:r>
            <a:r>
              <a:rPr lang="en-US" sz="2400" dirty="0" smtClean="0">
                <a:latin typeface="Comic Sans MS" pitchFamily="66" charset="0"/>
              </a:rPr>
              <a:t> Efficacy not established; use with caution. </a:t>
            </a:r>
          </a:p>
          <a:p>
            <a:endParaRPr lang="en-IN" dirty="0"/>
          </a:p>
        </p:txBody>
      </p:sp>
      <p:sp>
        <p:nvSpPr>
          <p:cNvPr id="4" name="Rectangle 3"/>
          <p:cNvSpPr/>
          <p:nvPr/>
        </p:nvSpPr>
        <p:spPr>
          <a:xfrm>
            <a:off x="533400" y="6367790"/>
            <a:ext cx="8610600" cy="430887"/>
          </a:xfrm>
          <a:prstGeom prst="rect">
            <a:avLst/>
          </a:prstGeom>
        </p:spPr>
        <p:txBody>
          <a:bodyPr wrap="square">
            <a:spAutoFit/>
          </a:bodyPr>
          <a:lstStyle/>
          <a:p>
            <a:r>
              <a:rPr lang="en-IN" sz="1100" dirty="0" smtClean="0"/>
              <a:t>http://dailymed.nlm.nih.gov/dailymed/lookup.cfm?setid=a5e67c75-db88-4372-bb07-c8dd15c97631#section-8.3</a:t>
            </a:r>
          </a:p>
          <a:p>
            <a:r>
              <a:rPr lang="en-IN" sz="1100" dirty="0" smtClean="0"/>
              <a:t>http://www.medicines.org.uk/EMC/medicine/8031/SPC/TRAVATAN/</a:t>
            </a:r>
            <a:endParaRPr lang="en-IN" sz="1100" dirty="0"/>
          </a:p>
        </p:txBody>
      </p:sp>
      <p:pic>
        <p:nvPicPr>
          <p:cNvPr id="5122" name="Picture 2" descr="http://www.suboxoneassistedtreatment.org/resources/pregnant_woman_tan_doctor_questionnaire_hg_clr.gif"/>
          <p:cNvPicPr>
            <a:picLocks noChangeAspect="1" noChangeArrowheads="1" noCrop="1"/>
          </p:cNvPicPr>
          <p:nvPr/>
        </p:nvPicPr>
        <p:blipFill>
          <a:blip r:embed="rId2" cstate="print"/>
          <a:srcRect/>
          <a:stretch>
            <a:fillRect/>
          </a:stretch>
        </p:blipFill>
        <p:spPr bwMode="auto">
          <a:xfrm>
            <a:off x="6553200" y="990600"/>
            <a:ext cx="2047875" cy="2952750"/>
          </a:xfrm>
          <a:prstGeom prst="rect">
            <a:avLst/>
          </a:prstGeom>
          <a:noFill/>
        </p:spPr>
      </p:pic>
      <p:pic>
        <p:nvPicPr>
          <p:cNvPr id="5126" name="Picture 6" descr="http://www.suboxoneassistedtreatment.org/resources/baby_girl_sleeping_crib_lg_clr.gif"/>
          <p:cNvPicPr>
            <a:picLocks noChangeAspect="1" noChangeArrowheads="1" noCrop="1"/>
          </p:cNvPicPr>
          <p:nvPr/>
        </p:nvPicPr>
        <p:blipFill>
          <a:blip r:embed="rId3" cstate="print"/>
          <a:srcRect/>
          <a:stretch>
            <a:fillRect/>
          </a:stretch>
        </p:blipFill>
        <p:spPr bwMode="auto">
          <a:xfrm>
            <a:off x="6781800" y="5105400"/>
            <a:ext cx="2133600" cy="1266825"/>
          </a:xfrm>
          <a:prstGeom prst="rect">
            <a:avLst/>
          </a:prstGeom>
          <a:noFill/>
        </p:spPr>
      </p:pic>
    </p:spTree>
  </p:cSld>
  <p:clrMapOvr>
    <a:masterClrMapping/>
  </p:clrMapOvr>
  <p:transition>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914400"/>
          </a:xfrm>
        </p:spPr>
        <p:txBody>
          <a:bodyPr/>
          <a:lstStyle/>
          <a:p>
            <a:r>
              <a:rPr lang="en-IN" dirty="0" smtClean="0">
                <a:latin typeface="Comic Sans MS" pitchFamily="66" charset="0"/>
              </a:rPr>
              <a:t>Take home message</a:t>
            </a:r>
            <a:endParaRPr lang="en-IN" dirty="0">
              <a:latin typeface="Comic Sans MS" pitchFamily="66" charset="0"/>
            </a:endParaRPr>
          </a:p>
        </p:txBody>
      </p:sp>
      <p:sp>
        <p:nvSpPr>
          <p:cNvPr id="3" name="Content Placeholder 2"/>
          <p:cNvSpPr>
            <a:spLocks noGrp="1"/>
          </p:cNvSpPr>
          <p:nvPr>
            <p:ph sz="quarter" idx="1"/>
          </p:nvPr>
        </p:nvSpPr>
        <p:spPr>
          <a:xfrm>
            <a:off x="0" y="1371600"/>
            <a:ext cx="8839200" cy="4953000"/>
          </a:xfrm>
        </p:spPr>
        <p:txBody>
          <a:bodyPr>
            <a:normAutofit/>
          </a:bodyPr>
          <a:lstStyle/>
          <a:p>
            <a:r>
              <a:rPr lang="en-IN" sz="2000" dirty="0" smtClean="0">
                <a:latin typeface="Comic Sans MS" pitchFamily="66" charset="0"/>
              </a:rPr>
              <a:t>PGAs are currently considered our “</a:t>
            </a:r>
            <a:r>
              <a:rPr lang="en-IN" sz="2000" b="1" dirty="0" smtClean="0">
                <a:solidFill>
                  <a:srgbClr val="FF0000"/>
                </a:solidFill>
                <a:latin typeface="Comic Sans MS" pitchFamily="66" charset="0"/>
              </a:rPr>
              <a:t>first line</a:t>
            </a:r>
            <a:r>
              <a:rPr lang="en-IN" sz="2000" dirty="0" smtClean="0">
                <a:latin typeface="Comic Sans MS" pitchFamily="66" charset="0"/>
              </a:rPr>
              <a:t>” </a:t>
            </a:r>
          </a:p>
          <a:p>
            <a:pPr>
              <a:buNone/>
            </a:pPr>
            <a:r>
              <a:rPr lang="en-IN" sz="2000" dirty="0" smtClean="0">
                <a:latin typeface="Comic Sans MS" pitchFamily="66" charset="0"/>
              </a:rPr>
              <a:t>    medications by virtue of several aspects. </a:t>
            </a:r>
          </a:p>
          <a:p>
            <a:r>
              <a:rPr lang="en-IN" sz="2000" b="1" dirty="0" smtClean="0">
                <a:solidFill>
                  <a:srgbClr val="FF0000"/>
                </a:solidFill>
                <a:latin typeface="Comic Sans MS" pitchFamily="66" charset="0"/>
              </a:rPr>
              <a:t>Once daily</a:t>
            </a:r>
            <a:r>
              <a:rPr lang="en-IN" sz="2000" dirty="0" smtClean="0">
                <a:solidFill>
                  <a:srgbClr val="FF0000"/>
                </a:solidFill>
                <a:latin typeface="Comic Sans MS" pitchFamily="66" charset="0"/>
              </a:rPr>
              <a:t> </a:t>
            </a:r>
            <a:r>
              <a:rPr lang="en-IN" sz="2000" dirty="0" smtClean="0">
                <a:latin typeface="Comic Sans MS" pitchFamily="66" charset="0"/>
              </a:rPr>
              <a:t>dosing (usually recommended to be instilled in the evening), </a:t>
            </a:r>
          </a:p>
          <a:p>
            <a:r>
              <a:rPr lang="en-IN" sz="2000" dirty="0" smtClean="0">
                <a:latin typeface="Comic Sans MS" pitchFamily="66" charset="0"/>
              </a:rPr>
              <a:t>An </a:t>
            </a:r>
            <a:r>
              <a:rPr lang="en-IN" sz="2000" b="1" dirty="0" smtClean="0">
                <a:solidFill>
                  <a:srgbClr val="FF0000"/>
                </a:solidFill>
                <a:latin typeface="Comic Sans MS" pitchFamily="66" charset="0"/>
              </a:rPr>
              <a:t>impressive pressure decrease </a:t>
            </a:r>
            <a:r>
              <a:rPr lang="en-IN" sz="2000" dirty="0" smtClean="0">
                <a:latin typeface="Comic Sans MS" pitchFamily="66" charset="0"/>
              </a:rPr>
              <a:t>(typically at least 20-30% from baseline), </a:t>
            </a:r>
          </a:p>
          <a:p>
            <a:r>
              <a:rPr lang="en-IN" sz="2000" dirty="0" smtClean="0">
                <a:latin typeface="Comic Sans MS" pitchFamily="66" charset="0"/>
              </a:rPr>
              <a:t>Very </a:t>
            </a:r>
            <a:r>
              <a:rPr lang="en-IN" sz="2000" b="1" dirty="0" smtClean="0">
                <a:solidFill>
                  <a:srgbClr val="FF0000"/>
                </a:solidFill>
                <a:latin typeface="Comic Sans MS" pitchFamily="66" charset="0"/>
              </a:rPr>
              <a:t>favourable side effect profile</a:t>
            </a:r>
            <a:r>
              <a:rPr lang="en-IN" sz="2000" dirty="0" smtClean="0">
                <a:latin typeface="Comic Sans MS" pitchFamily="66" charset="0"/>
              </a:rPr>
              <a:t>. </a:t>
            </a:r>
          </a:p>
          <a:p>
            <a:r>
              <a:rPr lang="en-IN" sz="2000" dirty="0" smtClean="0">
                <a:latin typeface="Comic Sans MS" pitchFamily="66" charset="0"/>
              </a:rPr>
              <a:t>All of the medications in this group have the ability </a:t>
            </a:r>
            <a:r>
              <a:rPr lang="en-IN" sz="2000" b="1" dirty="0" smtClean="0">
                <a:solidFill>
                  <a:srgbClr val="FF0000"/>
                </a:solidFill>
                <a:latin typeface="Comic Sans MS" pitchFamily="66" charset="0"/>
              </a:rPr>
              <a:t>to increase eyelash length and thickness, darken eye (iris) </a:t>
            </a:r>
            <a:r>
              <a:rPr lang="en-IN" sz="2000" b="1" dirty="0" err="1" smtClean="0">
                <a:solidFill>
                  <a:srgbClr val="FF0000"/>
                </a:solidFill>
                <a:latin typeface="Comic Sans MS" pitchFamily="66" charset="0"/>
              </a:rPr>
              <a:t>color</a:t>
            </a:r>
            <a:r>
              <a:rPr lang="en-IN" sz="2000" dirty="0" smtClean="0">
                <a:latin typeface="Comic Sans MS" pitchFamily="66" charset="0"/>
              </a:rPr>
              <a:t>, increase pigmentation of the skin surrounding the eye </a:t>
            </a:r>
            <a:r>
              <a:rPr lang="en-IN" sz="2000" b="1" dirty="0" smtClean="0">
                <a:latin typeface="Comic Sans MS" pitchFamily="66" charset="0"/>
              </a:rPr>
              <a:t>(raccoon eyes</a:t>
            </a:r>
            <a:r>
              <a:rPr lang="en-IN" sz="2000" dirty="0" smtClean="0">
                <a:latin typeface="Comic Sans MS" pitchFamily="66" charset="0"/>
              </a:rPr>
              <a:t>), and cause </a:t>
            </a:r>
            <a:r>
              <a:rPr lang="en-IN" sz="2000" b="1" dirty="0" smtClean="0">
                <a:latin typeface="Comic Sans MS" pitchFamily="66" charset="0"/>
              </a:rPr>
              <a:t>“</a:t>
            </a:r>
            <a:r>
              <a:rPr lang="en-IN" sz="2000" b="1" dirty="0" smtClean="0">
                <a:solidFill>
                  <a:srgbClr val="FF0000"/>
                </a:solidFill>
                <a:latin typeface="Comic Sans MS" pitchFamily="66" charset="0"/>
              </a:rPr>
              <a:t>red” eyes</a:t>
            </a:r>
            <a:r>
              <a:rPr lang="en-IN" sz="2000" dirty="0" smtClean="0">
                <a:latin typeface="Comic Sans MS" pitchFamily="66" charset="0"/>
              </a:rPr>
              <a:t>. However, </a:t>
            </a:r>
            <a:r>
              <a:rPr lang="en-IN" sz="2000" b="1" dirty="0" smtClean="0">
                <a:solidFill>
                  <a:srgbClr val="FF0000"/>
                </a:solidFill>
                <a:latin typeface="Comic Sans MS" pitchFamily="66" charset="0"/>
              </a:rPr>
              <a:t>there are usually no systemic side effects.</a:t>
            </a:r>
          </a:p>
          <a:p>
            <a:r>
              <a:rPr lang="en-US" sz="2000" dirty="0" smtClean="0">
                <a:latin typeface="Comic Sans MS" pitchFamily="66" charset="0"/>
              </a:rPr>
              <a:t>Between 1997 and 2003, new glaucoma drugs, primarily prostaglandins, improved intraocular pressure control and delayed surgery, </a:t>
            </a:r>
            <a:r>
              <a:rPr lang="en-US" sz="2000" b="1" dirty="0" smtClean="0">
                <a:solidFill>
                  <a:srgbClr val="FF0000"/>
                </a:solidFill>
                <a:latin typeface="Comic Sans MS" pitchFamily="66" charset="0"/>
              </a:rPr>
              <a:t>reducing glaucoma surgery by 22%.</a:t>
            </a:r>
            <a:endParaRPr lang="en-IN" sz="2000" b="1" dirty="0">
              <a:solidFill>
                <a:srgbClr val="FF0000"/>
              </a:solidFill>
              <a:latin typeface="Comic Sans MS" pitchFamily="66" charset="0"/>
            </a:endParaRPr>
          </a:p>
        </p:txBody>
      </p:sp>
      <p:sp>
        <p:nvSpPr>
          <p:cNvPr id="4" name="Rectangle 3"/>
          <p:cNvSpPr/>
          <p:nvPr/>
        </p:nvSpPr>
        <p:spPr>
          <a:xfrm>
            <a:off x="2057400" y="6400800"/>
            <a:ext cx="7086600" cy="430887"/>
          </a:xfrm>
          <a:prstGeom prst="rect">
            <a:avLst/>
          </a:prstGeom>
        </p:spPr>
        <p:txBody>
          <a:bodyPr wrap="square">
            <a:spAutoFit/>
          </a:bodyPr>
          <a:lstStyle/>
          <a:p>
            <a:r>
              <a:rPr lang="en-IN" sz="1100" i="1" dirty="0" smtClean="0"/>
              <a:t>http://www.vaeye.com/Specialties/glaucoma-treatment/prostaglandin-analogues.aspx. Last accessed 20th August 2012.</a:t>
            </a:r>
          </a:p>
          <a:p>
            <a:r>
              <a:rPr lang="en-IN" sz="1100" dirty="0" smtClean="0"/>
              <a:t>Eur J Ophthalmol. 2007 Jul-Aug;17(4):521-7</a:t>
            </a:r>
            <a:endParaRPr lang="en-IN" sz="1100" i="1" dirty="0"/>
          </a:p>
        </p:txBody>
      </p:sp>
      <p:pic>
        <p:nvPicPr>
          <p:cNvPr id="2050" name="Picture 2" descr="http://www.gibbons.de/main3/thumbs/03thumbs_cartoons/1999-08-take_home_thumb.jpg"/>
          <p:cNvPicPr>
            <a:picLocks noChangeAspect="1" noChangeArrowheads="1"/>
          </p:cNvPicPr>
          <p:nvPr/>
        </p:nvPicPr>
        <p:blipFill>
          <a:blip r:embed="rId2" cstate="print"/>
          <a:srcRect/>
          <a:stretch>
            <a:fillRect/>
          </a:stretch>
        </p:blipFill>
        <p:spPr bwMode="auto">
          <a:xfrm>
            <a:off x="6248400" y="0"/>
            <a:ext cx="2895600" cy="2133600"/>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pic>
        <p:nvPicPr>
          <p:cNvPr id="1026" name="Picture 2" descr="http://www.suboxoneassistedtreatment.org/resources/pointing_left2.gif"/>
          <p:cNvPicPr>
            <a:picLocks noChangeAspect="1" noChangeArrowheads="1" noCrop="1"/>
          </p:cNvPicPr>
          <p:nvPr/>
        </p:nvPicPr>
        <p:blipFill>
          <a:blip r:embed="rId3" cstate="print"/>
          <a:srcRect/>
          <a:stretch>
            <a:fillRect/>
          </a:stretch>
        </p:blipFill>
        <p:spPr bwMode="auto">
          <a:xfrm>
            <a:off x="-152400" y="1447800"/>
            <a:ext cx="571500" cy="238125"/>
          </a:xfrm>
          <a:prstGeom prst="rect">
            <a:avLst/>
          </a:prstGeom>
          <a:noFill/>
        </p:spPr>
      </p:pic>
      <p:pic>
        <p:nvPicPr>
          <p:cNvPr id="9" name="Picture 2" descr="http://www.suboxoneassistedtreatment.org/resources/pointing_left2.gif"/>
          <p:cNvPicPr>
            <a:picLocks noChangeAspect="1" noChangeArrowheads="1" noCrop="1"/>
          </p:cNvPicPr>
          <p:nvPr/>
        </p:nvPicPr>
        <p:blipFill>
          <a:blip r:embed="rId3" cstate="print"/>
          <a:srcRect/>
          <a:stretch>
            <a:fillRect/>
          </a:stretch>
        </p:blipFill>
        <p:spPr bwMode="auto">
          <a:xfrm>
            <a:off x="-152400" y="2209800"/>
            <a:ext cx="571500" cy="238125"/>
          </a:xfrm>
          <a:prstGeom prst="rect">
            <a:avLst/>
          </a:prstGeom>
          <a:noFill/>
        </p:spPr>
      </p:pic>
      <p:pic>
        <p:nvPicPr>
          <p:cNvPr id="10" name="Picture 2" descr="http://www.suboxoneassistedtreatment.org/resources/pointing_left2.gif"/>
          <p:cNvPicPr>
            <a:picLocks noChangeAspect="1" noChangeArrowheads="1" noCrop="1"/>
          </p:cNvPicPr>
          <p:nvPr/>
        </p:nvPicPr>
        <p:blipFill>
          <a:blip r:embed="rId3" cstate="print"/>
          <a:srcRect/>
          <a:stretch>
            <a:fillRect/>
          </a:stretch>
        </p:blipFill>
        <p:spPr bwMode="auto">
          <a:xfrm>
            <a:off x="-152400" y="2590800"/>
            <a:ext cx="571500" cy="238125"/>
          </a:xfrm>
          <a:prstGeom prst="rect">
            <a:avLst/>
          </a:prstGeom>
          <a:noFill/>
        </p:spPr>
      </p:pic>
      <p:pic>
        <p:nvPicPr>
          <p:cNvPr id="11" name="Picture 2" descr="http://www.suboxoneassistedtreatment.org/resources/pointing_left2.gif"/>
          <p:cNvPicPr>
            <a:picLocks noChangeAspect="1" noChangeArrowheads="1" noCrop="1"/>
          </p:cNvPicPr>
          <p:nvPr/>
        </p:nvPicPr>
        <p:blipFill>
          <a:blip r:embed="rId3" cstate="print"/>
          <a:srcRect/>
          <a:stretch>
            <a:fillRect/>
          </a:stretch>
        </p:blipFill>
        <p:spPr bwMode="auto">
          <a:xfrm>
            <a:off x="-152400" y="3276600"/>
            <a:ext cx="571500" cy="238125"/>
          </a:xfrm>
          <a:prstGeom prst="rect">
            <a:avLst/>
          </a:prstGeom>
          <a:noFill/>
        </p:spPr>
      </p:pic>
      <p:pic>
        <p:nvPicPr>
          <p:cNvPr id="12" name="Picture 2" descr="http://www.suboxoneassistedtreatment.org/resources/pointing_left2.gif"/>
          <p:cNvPicPr>
            <a:picLocks noChangeAspect="1" noChangeArrowheads="1" noCrop="1"/>
          </p:cNvPicPr>
          <p:nvPr/>
        </p:nvPicPr>
        <p:blipFill>
          <a:blip r:embed="rId3" cstate="print"/>
          <a:srcRect/>
          <a:stretch>
            <a:fillRect/>
          </a:stretch>
        </p:blipFill>
        <p:spPr bwMode="auto">
          <a:xfrm>
            <a:off x="-152400" y="3657600"/>
            <a:ext cx="571500" cy="238125"/>
          </a:xfrm>
          <a:prstGeom prst="rect">
            <a:avLst/>
          </a:prstGeom>
          <a:noFill/>
        </p:spPr>
      </p:pic>
      <p:pic>
        <p:nvPicPr>
          <p:cNvPr id="13" name="Picture 2" descr="http://www.suboxoneassistedtreatment.org/resources/pointing_left2.gif"/>
          <p:cNvPicPr>
            <a:picLocks noChangeAspect="1" noChangeArrowheads="1" noCrop="1"/>
          </p:cNvPicPr>
          <p:nvPr/>
        </p:nvPicPr>
        <p:blipFill>
          <a:blip r:embed="rId3" cstate="print"/>
          <a:srcRect/>
          <a:stretch>
            <a:fillRect/>
          </a:stretch>
        </p:blipFill>
        <p:spPr bwMode="auto">
          <a:xfrm>
            <a:off x="-152400" y="5257800"/>
            <a:ext cx="571500" cy="238125"/>
          </a:xfrm>
          <a:prstGeom prst="rect">
            <a:avLst/>
          </a:prstGeom>
          <a:noFill/>
        </p:spPr>
      </p:pic>
    </p:spTree>
  </p:cSld>
  <p:clrMapOvr>
    <a:masterClrMapping/>
  </p:clrMapOvr>
  <p:transition>
    <p:circl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2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2" presetClass="entr" presetSubtype="8" fill="hold"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animEffect transition="in" filter="wipe(left)">
                                      <p:cBhvr>
                                        <p:cTn id="11" dur="500"/>
                                        <p:tgtEl>
                                          <p:spTgt spid="3">
                                            <p:txEl>
                                              <p:pRg st="0" end="0"/>
                                            </p:txEl>
                                          </p:spTgt>
                                        </p:tgtEl>
                                      </p:cBhvr>
                                    </p:animEffect>
                                  </p:childTnLst>
                                </p:cTn>
                              </p:par>
                              <p:par>
                                <p:cTn id="12" presetID="22" presetClass="entr" presetSubtype="8" fill="hold" nodeType="with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wipe(left)">
                                      <p:cBhvr>
                                        <p:cTn id="14" dur="500"/>
                                        <p:tgtEl>
                                          <p:spTgt spid="3">
                                            <p:txEl>
                                              <p:pRg st="1" end="1"/>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9"/>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22" presetClass="entr" presetSubtype="8" fill="hold" nodeType="clickEffect">
                                  <p:stCondLst>
                                    <p:cond delay="0"/>
                                  </p:stCondLst>
                                  <p:childTnLst>
                                    <p:set>
                                      <p:cBhvr>
                                        <p:cTn id="22" dur="1" fill="hold">
                                          <p:stCondLst>
                                            <p:cond delay="0"/>
                                          </p:stCondLst>
                                        </p:cTn>
                                        <p:tgtEl>
                                          <p:spTgt spid="3">
                                            <p:txEl>
                                              <p:pRg st="2" end="2"/>
                                            </p:txEl>
                                          </p:spTgt>
                                        </p:tgtEl>
                                        <p:attrNameLst>
                                          <p:attrName>style.visibility</p:attrName>
                                        </p:attrNameLst>
                                      </p:cBhvr>
                                      <p:to>
                                        <p:strVal val="visible"/>
                                      </p:to>
                                    </p:set>
                                    <p:animEffect transition="in" filter="wipe(left)">
                                      <p:cBhvr>
                                        <p:cTn id="23" dur="500"/>
                                        <p:tgtEl>
                                          <p:spTgt spid="3">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1" presetClass="entr" presetSubtype="0" fill="hold" nodeType="clickEffect">
                                  <p:stCondLst>
                                    <p:cond delay="0"/>
                                  </p:stCondLst>
                                  <p:childTnLst>
                                    <p:set>
                                      <p:cBhvr>
                                        <p:cTn id="27" dur="1" fill="hold">
                                          <p:stCondLst>
                                            <p:cond delay="0"/>
                                          </p:stCondLst>
                                        </p:cTn>
                                        <p:tgtEl>
                                          <p:spTgt spid="10"/>
                                        </p:tgtEl>
                                        <p:attrNameLst>
                                          <p:attrName>style.visibility</p:attrName>
                                        </p:attrNameLst>
                                      </p:cBhvr>
                                      <p:to>
                                        <p:strVal val="visible"/>
                                      </p:to>
                                    </p:se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nodeType="clickEffect">
                                  <p:stCondLst>
                                    <p:cond delay="0"/>
                                  </p:stCondLst>
                                  <p:childTnLst>
                                    <p:set>
                                      <p:cBhvr>
                                        <p:cTn id="31" dur="1" fill="hold">
                                          <p:stCondLst>
                                            <p:cond delay="0"/>
                                          </p:stCondLst>
                                        </p:cTn>
                                        <p:tgtEl>
                                          <p:spTgt spid="3">
                                            <p:txEl>
                                              <p:pRg st="3" end="3"/>
                                            </p:txEl>
                                          </p:spTgt>
                                        </p:tgtEl>
                                        <p:attrNameLst>
                                          <p:attrName>style.visibility</p:attrName>
                                        </p:attrNameLst>
                                      </p:cBhvr>
                                      <p:to>
                                        <p:strVal val="visible"/>
                                      </p:to>
                                    </p:set>
                                    <p:animEffect transition="in" filter="wipe(left)">
                                      <p:cBhvr>
                                        <p:cTn id="32" dur="500"/>
                                        <p:tgtEl>
                                          <p:spTgt spid="3">
                                            <p:txEl>
                                              <p:pRg st="3" end="3"/>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11"/>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22" presetClass="entr" presetSubtype="8" fill="hold" nodeType="clickEffect">
                                  <p:stCondLst>
                                    <p:cond delay="0"/>
                                  </p:stCondLst>
                                  <p:childTnLst>
                                    <p:set>
                                      <p:cBhvr>
                                        <p:cTn id="40" dur="1" fill="hold">
                                          <p:stCondLst>
                                            <p:cond delay="0"/>
                                          </p:stCondLst>
                                        </p:cTn>
                                        <p:tgtEl>
                                          <p:spTgt spid="3">
                                            <p:txEl>
                                              <p:pRg st="4" end="4"/>
                                            </p:txEl>
                                          </p:spTgt>
                                        </p:tgtEl>
                                        <p:attrNameLst>
                                          <p:attrName>style.visibility</p:attrName>
                                        </p:attrNameLst>
                                      </p:cBhvr>
                                      <p:to>
                                        <p:strVal val="visible"/>
                                      </p:to>
                                    </p:set>
                                    <p:animEffect transition="in" filter="wipe(left)">
                                      <p:cBhvr>
                                        <p:cTn id="41" dur="500"/>
                                        <p:tgtEl>
                                          <p:spTgt spid="3">
                                            <p:txEl>
                                              <p:pRg st="4" end="4"/>
                                            </p:txEl>
                                          </p:spTgt>
                                        </p:tgtEl>
                                      </p:cBhvr>
                                    </p:animEffect>
                                  </p:childTnLst>
                                </p:cTn>
                              </p:par>
                            </p:childTnLst>
                          </p:cTn>
                        </p:par>
                      </p:childTnLst>
                    </p:cTn>
                  </p:par>
                  <p:par>
                    <p:cTn id="42" fill="hold">
                      <p:stCondLst>
                        <p:cond delay="indefinite"/>
                      </p:stCondLst>
                      <p:childTnLst>
                        <p:par>
                          <p:cTn id="43" fill="hold">
                            <p:stCondLst>
                              <p:cond delay="0"/>
                            </p:stCondLst>
                            <p:childTnLst>
                              <p:par>
                                <p:cTn id="44" presetID="1" presetClass="entr" presetSubtype="0" fill="hold" nodeType="clickEffect">
                                  <p:stCondLst>
                                    <p:cond delay="0"/>
                                  </p:stCondLst>
                                  <p:childTnLst>
                                    <p:set>
                                      <p:cBhvr>
                                        <p:cTn id="45" dur="1" fill="hold">
                                          <p:stCondLst>
                                            <p:cond delay="0"/>
                                          </p:stCondLst>
                                        </p:cTn>
                                        <p:tgtEl>
                                          <p:spTgt spid="12"/>
                                        </p:tgtEl>
                                        <p:attrNameLst>
                                          <p:attrName>style.visibility</p:attrName>
                                        </p:attrNameLst>
                                      </p:cBhvr>
                                      <p:to>
                                        <p:strVal val="visible"/>
                                      </p:to>
                                    </p:set>
                                  </p:childTnLst>
                                </p:cTn>
                              </p:par>
                            </p:childTnLst>
                          </p:cTn>
                        </p:par>
                      </p:childTnLst>
                    </p:cTn>
                  </p:par>
                  <p:par>
                    <p:cTn id="46" fill="hold">
                      <p:stCondLst>
                        <p:cond delay="indefinite"/>
                      </p:stCondLst>
                      <p:childTnLst>
                        <p:par>
                          <p:cTn id="47" fill="hold">
                            <p:stCondLst>
                              <p:cond delay="0"/>
                            </p:stCondLst>
                            <p:childTnLst>
                              <p:par>
                                <p:cTn id="48" presetID="22" presetClass="entr" presetSubtype="8" fill="hold" nodeType="clickEffect">
                                  <p:stCondLst>
                                    <p:cond delay="0"/>
                                  </p:stCondLst>
                                  <p:childTnLst>
                                    <p:set>
                                      <p:cBhvr>
                                        <p:cTn id="49" dur="1" fill="hold">
                                          <p:stCondLst>
                                            <p:cond delay="0"/>
                                          </p:stCondLst>
                                        </p:cTn>
                                        <p:tgtEl>
                                          <p:spTgt spid="3">
                                            <p:txEl>
                                              <p:pRg st="5" end="5"/>
                                            </p:txEl>
                                          </p:spTgt>
                                        </p:tgtEl>
                                        <p:attrNameLst>
                                          <p:attrName>style.visibility</p:attrName>
                                        </p:attrNameLst>
                                      </p:cBhvr>
                                      <p:to>
                                        <p:strVal val="visible"/>
                                      </p:to>
                                    </p:set>
                                    <p:animEffect transition="in" filter="wipe(left)">
                                      <p:cBhvr>
                                        <p:cTn id="50" dur="500"/>
                                        <p:tgtEl>
                                          <p:spTgt spid="3">
                                            <p:txEl>
                                              <p:pRg st="5" end="5"/>
                                            </p:txEl>
                                          </p:spTgt>
                                        </p:tgtEl>
                                      </p:cBhvr>
                                    </p:animEffec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nodeType="clickEffect">
                                  <p:stCondLst>
                                    <p:cond delay="0"/>
                                  </p:stCondLst>
                                  <p:childTnLst>
                                    <p:set>
                                      <p:cBhvr>
                                        <p:cTn id="54" dur="1" fill="hold">
                                          <p:stCondLst>
                                            <p:cond delay="0"/>
                                          </p:stCondLst>
                                        </p:cTn>
                                        <p:tgtEl>
                                          <p:spTgt spid="13"/>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22" presetClass="entr" presetSubtype="8" fill="hold" nodeType="clickEffect">
                                  <p:stCondLst>
                                    <p:cond delay="0"/>
                                  </p:stCondLst>
                                  <p:childTnLst>
                                    <p:set>
                                      <p:cBhvr>
                                        <p:cTn id="58" dur="1" fill="hold">
                                          <p:stCondLst>
                                            <p:cond delay="0"/>
                                          </p:stCondLst>
                                        </p:cTn>
                                        <p:tgtEl>
                                          <p:spTgt spid="3">
                                            <p:txEl>
                                              <p:pRg st="6" end="6"/>
                                            </p:txEl>
                                          </p:spTgt>
                                        </p:tgtEl>
                                        <p:attrNameLst>
                                          <p:attrName>style.visibility</p:attrName>
                                        </p:attrNameLst>
                                      </p:cBhvr>
                                      <p:to>
                                        <p:strVal val="visible"/>
                                      </p:to>
                                    </p:set>
                                    <p:animEffect transition="in" filter="wipe(left)">
                                      <p:cBhvr>
                                        <p:cTn id="59"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0" y="6027003"/>
            <a:ext cx="9144000" cy="830997"/>
          </a:xfrm>
          <a:prstGeom prst="rect">
            <a:avLst/>
          </a:prstGeom>
          <a:solidFill>
            <a:srgbClr val="92D050"/>
          </a:solidFill>
          <a:ln>
            <a:solidFill>
              <a:schemeClr val="tx1"/>
            </a:solidFill>
          </a:ln>
        </p:spPr>
        <p:txBody>
          <a:bodyPr wrap="square" rtlCol="0">
            <a:spAutoFit/>
          </a:bodyPr>
          <a:lstStyle/>
          <a:p>
            <a:r>
              <a:rPr lang="en-IN" sz="2400" b="1" dirty="0" smtClean="0"/>
              <a:t>Step 1-Monotherapy : </a:t>
            </a:r>
            <a:r>
              <a:rPr lang="en-US" sz="2400" b="1" dirty="0" smtClean="0"/>
              <a:t> </a:t>
            </a:r>
            <a:r>
              <a:rPr lang="en-US" sz="2400" b="1" dirty="0" smtClean="0">
                <a:latin typeface="Symbol" pitchFamily="18" charset="2"/>
              </a:rPr>
              <a:t>b</a:t>
            </a:r>
            <a:r>
              <a:rPr lang="en-US" sz="2400" b="1" dirty="0" smtClean="0"/>
              <a:t>-blockers/</a:t>
            </a:r>
            <a:r>
              <a:rPr lang="en-IN" sz="2400" b="1" dirty="0" smtClean="0"/>
              <a:t> prostaglandin analogues (PGA) </a:t>
            </a:r>
            <a:endParaRPr lang="en-IN" sz="2400" b="1" dirty="0"/>
          </a:p>
        </p:txBody>
      </p:sp>
      <p:sp>
        <p:nvSpPr>
          <p:cNvPr id="4" name="TextBox 3"/>
          <p:cNvSpPr txBox="1"/>
          <p:nvPr/>
        </p:nvSpPr>
        <p:spPr>
          <a:xfrm>
            <a:off x="1828800" y="4038600"/>
            <a:ext cx="6705600" cy="1200329"/>
          </a:xfrm>
          <a:prstGeom prst="rect">
            <a:avLst/>
          </a:prstGeom>
          <a:solidFill>
            <a:schemeClr val="accent6">
              <a:lumMod val="60000"/>
              <a:lumOff val="40000"/>
            </a:schemeClr>
          </a:solidFill>
          <a:ln>
            <a:solidFill>
              <a:schemeClr val="tx1"/>
            </a:solidFill>
          </a:ln>
        </p:spPr>
        <p:txBody>
          <a:bodyPr wrap="square" rtlCol="0">
            <a:spAutoFit/>
          </a:bodyPr>
          <a:lstStyle/>
          <a:p>
            <a:pPr algn="ctr"/>
            <a:r>
              <a:rPr lang="en-IN" sz="2400" b="1" dirty="0" smtClean="0"/>
              <a:t>Step 2-Replacement </a:t>
            </a:r>
            <a:r>
              <a:rPr lang="en-IN" sz="2400" b="1" dirty="0" err="1" smtClean="0"/>
              <a:t>Monotherapy</a:t>
            </a:r>
            <a:r>
              <a:rPr lang="en-IN" sz="2400" b="1" dirty="0" smtClean="0"/>
              <a:t> :</a:t>
            </a:r>
          </a:p>
          <a:p>
            <a:pPr algn="ctr"/>
            <a:r>
              <a:rPr lang="en-IN" sz="2400" b="1" dirty="0" smtClean="0"/>
              <a:t>Topical carbonic </a:t>
            </a:r>
            <a:r>
              <a:rPr lang="en-IN" sz="2400" b="1" dirty="0" err="1" smtClean="0"/>
              <a:t>anhydrase</a:t>
            </a:r>
            <a:r>
              <a:rPr lang="en-IN" sz="2400" b="1" dirty="0" smtClean="0"/>
              <a:t> inhibitors (CAIs), prostaglandin analogues (PGA),</a:t>
            </a:r>
            <a:r>
              <a:rPr lang="en-US" sz="2400" b="1" dirty="0" smtClean="0"/>
              <a:t> </a:t>
            </a:r>
            <a:r>
              <a:rPr lang="en-US" sz="2400" b="1" dirty="0" smtClean="0">
                <a:latin typeface="Symbol" pitchFamily="18" charset="2"/>
              </a:rPr>
              <a:t>a</a:t>
            </a:r>
            <a:r>
              <a:rPr lang="en-US" sz="2400" b="1" baseline="-25000" dirty="0" smtClean="0"/>
              <a:t>2</a:t>
            </a:r>
            <a:r>
              <a:rPr lang="en-US" sz="2400" b="1" dirty="0" smtClean="0"/>
              <a:t>-agonist</a:t>
            </a:r>
          </a:p>
        </p:txBody>
      </p:sp>
      <p:sp>
        <p:nvSpPr>
          <p:cNvPr id="5" name="TextBox 4"/>
          <p:cNvSpPr txBox="1"/>
          <p:nvPr/>
        </p:nvSpPr>
        <p:spPr>
          <a:xfrm>
            <a:off x="2895600" y="1963340"/>
            <a:ext cx="5638800" cy="1200329"/>
          </a:xfrm>
          <a:prstGeom prst="rect">
            <a:avLst/>
          </a:prstGeom>
          <a:solidFill>
            <a:schemeClr val="accent4">
              <a:lumMod val="20000"/>
              <a:lumOff val="80000"/>
            </a:schemeClr>
          </a:solidFill>
          <a:ln>
            <a:solidFill>
              <a:schemeClr val="tx1"/>
            </a:solidFill>
          </a:ln>
        </p:spPr>
        <p:txBody>
          <a:bodyPr wrap="square" rtlCol="0">
            <a:spAutoFit/>
          </a:bodyPr>
          <a:lstStyle/>
          <a:p>
            <a:pPr algn="ctr"/>
            <a:r>
              <a:rPr lang="en-US" sz="2400" b="1" dirty="0" smtClean="0"/>
              <a:t>Step 3-Adjunctive/ Add-On Therapy:</a:t>
            </a:r>
          </a:p>
          <a:p>
            <a:pPr algn="ctr"/>
            <a:r>
              <a:rPr lang="en-US" sz="2400" b="1" dirty="0" smtClean="0"/>
              <a:t>Combining anti-glaucoma drugs.</a:t>
            </a:r>
          </a:p>
          <a:p>
            <a:pPr algn="ctr"/>
            <a:r>
              <a:rPr lang="en-US" sz="2400" b="1" dirty="0" smtClean="0"/>
              <a:t> </a:t>
            </a:r>
            <a:r>
              <a:rPr lang="en-US" sz="2400" b="1" dirty="0" smtClean="0">
                <a:latin typeface="Symbol" pitchFamily="18" charset="2"/>
              </a:rPr>
              <a:t>b</a:t>
            </a:r>
            <a:r>
              <a:rPr lang="en-US" sz="2400" b="1" dirty="0" smtClean="0"/>
              <a:t>-blockers + CAIs / PGA/</a:t>
            </a:r>
            <a:r>
              <a:rPr lang="en-US" sz="2400" b="1" dirty="0" smtClean="0">
                <a:latin typeface="Symbol" pitchFamily="18" charset="2"/>
              </a:rPr>
              <a:t> a</a:t>
            </a:r>
            <a:r>
              <a:rPr lang="en-US" sz="2400" b="1" baseline="-25000" dirty="0" smtClean="0"/>
              <a:t>2</a:t>
            </a:r>
            <a:r>
              <a:rPr lang="en-US" sz="2400" b="1" dirty="0" smtClean="0"/>
              <a:t>-agonist</a:t>
            </a:r>
            <a:endParaRPr lang="en-IN" sz="2400" b="1" dirty="0" smtClean="0"/>
          </a:p>
        </p:txBody>
      </p:sp>
      <p:sp>
        <p:nvSpPr>
          <p:cNvPr id="6" name="TextBox 5"/>
          <p:cNvSpPr txBox="1"/>
          <p:nvPr/>
        </p:nvSpPr>
        <p:spPr>
          <a:xfrm>
            <a:off x="5867400" y="681335"/>
            <a:ext cx="3200400" cy="461665"/>
          </a:xfrm>
          <a:prstGeom prst="rect">
            <a:avLst/>
          </a:prstGeom>
          <a:solidFill>
            <a:srgbClr val="8FE2FF"/>
          </a:solidFill>
          <a:ln>
            <a:solidFill>
              <a:schemeClr val="tx1"/>
            </a:solidFill>
          </a:ln>
        </p:spPr>
        <p:txBody>
          <a:bodyPr wrap="square" rtlCol="0">
            <a:spAutoFit/>
          </a:bodyPr>
          <a:lstStyle/>
          <a:p>
            <a:pPr algn="ctr"/>
            <a:r>
              <a:rPr lang="en-US" sz="2400" b="1" dirty="0" smtClean="0"/>
              <a:t>Step 4-Surgery </a:t>
            </a:r>
          </a:p>
        </p:txBody>
      </p:sp>
      <p:sp>
        <p:nvSpPr>
          <p:cNvPr id="7" name="TextBox 6"/>
          <p:cNvSpPr txBox="1"/>
          <p:nvPr/>
        </p:nvSpPr>
        <p:spPr>
          <a:xfrm>
            <a:off x="1828800" y="5334000"/>
            <a:ext cx="3276600" cy="707886"/>
          </a:xfrm>
          <a:prstGeom prst="rect">
            <a:avLst/>
          </a:prstGeom>
          <a:solidFill>
            <a:srgbClr val="F94B39"/>
          </a:solidFill>
          <a:ln>
            <a:solidFill>
              <a:schemeClr val="tx1"/>
            </a:solidFill>
          </a:ln>
        </p:spPr>
        <p:txBody>
          <a:bodyPr wrap="square" rtlCol="0">
            <a:spAutoFit/>
          </a:bodyPr>
          <a:lstStyle/>
          <a:p>
            <a:pPr algn="ctr"/>
            <a:r>
              <a:rPr lang="en-IN" sz="2000" b="1" dirty="0" smtClean="0">
                <a:solidFill>
                  <a:schemeClr val="bg1"/>
                </a:solidFill>
              </a:rPr>
              <a:t>Insufficient fall of IOP </a:t>
            </a:r>
          </a:p>
          <a:p>
            <a:pPr algn="ctr"/>
            <a:r>
              <a:rPr lang="en-IN" sz="2000" b="1" dirty="0" smtClean="0">
                <a:solidFill>
                  <a:schemeClr val="bg1"/>
                </a:solidFill>
              </a:rPr>
              <a:t>Adverse effects</a:t>
            </a:r>
            <a:endParaRPr lang="en-IN" sz="2000" b="1" dirty="0">
              <a:solidFill>
                <a:schemeClr val="bg1"/>
              </a:solidFill>
            </a:endParaRPr>
          </a:p>
        </p:txBody>
      </p:sp>
      <p:sp>
        <p:nvSpPr>
          <p:cNvPr id="8" name="TextBox 7"/>
          <p:cNvSpPr txBox="1"/>
          <p:nvPr/>
        </p:nvSpPr>
        <p:spPr>
          <a:xfrm>
            <a:off x="4876800" y="1197114"/>
            <a:ext cx="4191000" cy="707886"/>
          </a:xfrm>
          <a:prstGeom prst="rect">
            <a:avLst/>
          </a:prstGeom>
          <a:solidFill>
            <a:srgbClr val="F94B39"/>
          </a:solidFill>
          <a:ln>
            <a:solidFill>
              <a:schemeClr val="tx1"/>
            </a:solidFill>
          </a:ln>
        </p:spPr>
        <p:txBody>
          <a:bodyPr wrap="square" rtlCol="0">
            <a:spAutoFit/>
          </a:bodyPr>
          <a:lstStyle/>
          <a:p>
            <a:pPr algn="ctr"/>
            <a:r>
              <a:rPr lang="en-IN" sz="2000" b="1" dirty="0" smtClean="0">
                <a:solidFill>
                  <a:schemeClr val="bg1"/>
                </a:solidFill>
              </a:rPr>
              <a:t>Insufficient fall of IOP </a:t>
            </a:r>
          </a:p>
          <a:p>
            <a:pPr algn="ctr"/>
            <a:r>
              <a:rPr lang="en-IN" sz="2000" b="1" dirty="0" smtClean="0">
                <a:solidFill>
                  <a:schemeClr val="bg1"/>
                </a:solidFill>
              </a:rPr>
              <a:t>Progression of visual field defects</a:t>
            </a:r>
          </a:p>
        </p:txBody>
      </p:sp>
      <p:sp>
        <p:nvSpPr>
          <p:cNvPr id="9" name="TextBox 8"/>
          <p:cNvSpPr txBox="1"/>
          <p:nvPr/>
        </p:nvSpPr>
        <p:spPr>
          <a:xfrm>
            <a:off x="2895600" y="3276600"/>
            <a:ext cx="4191000" cy="707886"/>
          </a:xfrm>
          <a:prstGeom prst="rect">
            <a:avLst/>
          </a:prstGeom>
          <a:solidFill>
            <a:srgbClr val="F94B39"/>
          </a:solidFill>
          <a:ln>
            <a:solidFill>
              <a:schemeClr val="tx1"/>
            </a:solidFill>
          </a:ln>
        </p:spPr>
        <p:txBody>
          <a:bodyPr wrap="square" rtlCol="0">
            <a:spAutoFit/>
          </a:bodyPr>
          <a:lstStyle/>
          <a:p>
            <a:pPr algn="ctr"/>
            <a:r>
              <a:rPr lang="en-IN" sz="2000" b="1" dirty="0" smtClean="0">
                <a:solidFill>
                  <a:schemeClr val="bg1"/>
                </a:solidFill>
              </a:rPr>
              <a:t>Insufficient fall of IOP </a:t>
            </a:r>
          </a:p>
          <a:p>
            <a:pPr algn="ctr"/>
            <a:r>
              <a:rPr lang="en-IN" sz="2000" b="1" dirty="0" smtClean="0">
                <a:solidFill>
                  <a:schemeClr val="bg1"/>
                </a:solidFill>
              </a:rPr>
              <a:t>Progression of visual field defects</a:t>
            </a:r>
          </a:p>
        </p:txBody>
      </p:sp>
      <p:sp>
        <p:nvSpPr>
          <p:cNvPr id="10" name="Title 3"/>
          <p:cNvSpPr>
            <a:spLocks noGrp="1"/>
          </p:cNvSpPr>
          <p:nvPr>
            <p:ph type="title"/>
          </p:nvPr>
        </p:nvSpPr>
        <p:spPr>
          <a:xfrm>
            <a:off x="3124200" y="0"/>
            <a:ext cx="2590800" cy="609600"/>
          </a:xfrm>
        </p:spPr>
        <p:style>
          <a:lnRef idx="1">
            <a:schemeClr val="accent3"/>
          </a:lnRef>
          <a:fillRef idx="2">
            <a:schemeClr val="accent3"/>
          </a:fillRef>
          <a:effectRef idx="1">
            <a:schemeClr val="accent3"/>
          </a:effectRef>
          <a:fontRef idx="minor">
            <a:schemeClr val="dk1"/>
          </a:fontRef>
        </p:style>
        <p:txBody>
          <a:bodyPr>
            <a:noAutofit/>
          </a:bodyPr>
          <a:lstStyle/>
          <a:p>
            <a:pPr algn="ctr"/>
            <a:r>
              <a:rPr lang="en-IN" sz="2400" b="1" dirty="0" smtClean="0">
                <a:solidFill>
                  <a:schemeClr val="tx1"/>
                </a:solidFill>
                <a:latin typeface="Comic Sans MS" pitchFamily="66" charset="0"/>
              </a:rPr>
              <a:t>Place in therapy</a:t>
            </a:r>
            <a:endParaRPr lang="en-IN" sz="2400" b="1" dirty="0">
              <a:solidFill>
                <a:schemeClr val="tx1"/>
              </a:solidFill>
              <a:latin typeface="Comic Sans MS" pitchFamily="66" charset="0"/>
            </a:endParaRPr>
          </a:p>
        </p:txBody>
      </p:sp>
      <p:cxnSp>
        <p:nvCxnSpPr>
          <p:cNvPr id="12" name="Straight Arrow Connector 11"/>
          <p:cNvCxnSpPr/>
          <p:nvPr/>
        </p:nvCxnSpPr>
        <p:spPr>
          <a:xfrm>
            <a:off x="228600" y="5715000"/>
            <a:ext cx="1447800" cy="1588"/>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cxnSp>
        <p:nvCxnSpPr>
          <p:cNvPr id="13" name="Straight Arrow Connector 12"/>
          <p:cNvCxnSpPr/>
          <p:nvPr/>
        </p:nvCxnSpPr>
        <p:spPr>
          <a:xfrm>
            <a:off x="304800" y="3581400"/>
            <a:ext cx="2514600" cy="1588"/>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cxnSp>
        <p:nvCxnSpPr>
          <p:cNvPr id="15" name="Straight Arrow Connector 14"/>
          <p:cNvCxnSpPr/>
          <p:nvPr/>
        </p:nvCxnSpPr>
        <p:spPr>
          <a:xfrm>
            <a:off x="228600" y="1519535"/>
            <a:ext cx="4495800" cy="4465"/>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sp>
        <p:nvSpPr>
          <p:cNvPr id="14" name="Oval 13"/>
          <p:cNvSpPr/>
          <p:nvPr/>
        </p:nvSpPr>
        <p:spPr>
          <a:xfrm>
            <a:off x="4800600" y="6019800"/>
            <a:ext cx="4114800" cy="609600"/>
          </a:xfrm>
          <a:prstGeom prst="ellipse">
            <a:avLst/>
          </a:prstGeom>
          <a:no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16" name="Oval 15"/>
          <p:cNvSpPr/>
          <p:nvPr/>
        </p:nvSpPr>
        <p:spPr>
          <a:xfrm>
            <a:off x="1981200" y="4800600"/>
            <a:ext cx="4724400" cy="533400"/>
          </a:xfrm>
          <a:prstGeom prst="ellipse">
            <a:avLst/>
          </a:prstGeom>
          <a:no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17" name="Oval 16"/>
          <p:cNvSpPr/>
          <p:nvPr/>
        </p:nvSpPr>
        <p:spPr>
          <a:xfrm>
            <a:off x="5562600" y="2743200"/>
            <a:ext cx="1295400" cy="457200"/>
          </a:xfrm>
          <a:prstGeom prst="ellipse">
            <a:avLst/>
          </a:prstGeom>
          <a:no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18" name="Oval 17"/>
          <p:cNvSpPr/>
          <p:nvPr/>
        </p:nvSpPr>
        <p:spPr>
          <a:xfrm>
            <a:off x="2286000" y="2895600"/>
            <a:ext cx="5486400" cy="1473200"/>
          </a:xfrm>
          <a:prstGeom prst="ellipse">
            <a:avLst/>
          </a:prstGeom>
          <a:solidFill>
            <a:schemeClr val="accent3">
              <a:lumMod val="20000"/>
              <a:lumOff val="80000"/>
            </a:schemeClr>
          </a:solidFill>
          <a:ln w="57150"/>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en-IN" sz="2400" b="1" dirty="0" smtClean="0">
                <a:solidFill>
                  <a:schemeClr val="tx1"/>
                </a:solidFill>
                <a:latin typeface="Comic Sans MS" pitchFamily="66" charset="0"/>
              </a:rPr>
              <a:t>Thus PGA are widely being used at all stages of glaucoma treatment</a:t>
            </a:r>
            <a:endParaRPr lang="en-IN" sz="2400" b="1" dirty="0">
              <a:solidFill>
                <a:schemeClr val="tx1"/>
              </a:solidFill>
              <a:latin typeface="Comic Sans MS" pitchFamily="66" charset="0"/>
            </a:endParaRPr>
          </a:p>
        </p:txBody>
      </p:sp>
    </p:spTree>
  </p:cSld>
  <p:clrMapOvr>
    <a:masterClrMapping/>
  </p:clrMapOvr>
  <p:transition>
    <p:strips dir="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ox(in)">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12"/>
                                        </p:tgtEl>
                                        <p:attrNameLst>
                                          <p:attrName>style.visibility</p:attrName>
                                        </p:attrNameLst>
                                      </p:cBhvr>
                                      <p:to>
                                        <p:strVal val="visible"/>
                                      </p:to>
                                    </p:set>
                                    <p:animEffect transition="in" filter="blinds(horizontal)">
                                      <p:cBhvr>
                                        <p:cTn id="12" dur="500"/>
                                        <p:tgtEl>
                                          <p:spTgt spid="12"/>
                                        </p:tgtEl>
                                      </p:cBhvr>
                                    </p:animEffect>
                                  </p:childTnLst>
                                </p:cTn>
                              </p:par>
                            </p:childTnLst>
                          </p:cTn>
                        </p:par>
                      </p:childTnLst>
                    </p:cTn>
                  </p:par>
                  <p:par>
                    <p:cTn id="13" fill="hold">
                      <p:stCondLst>
                        <p:cond delay="indefinite"/>
                      </p:stCondLst>
                      <p:childTnLst>
                        <p:par>
                          <p:cTn id="14" fill="hold">
                            <p:stCondLst>
                              <p:cond delay="0"/>
                            </p:stCondLst>
                            <p:childTnLst>
                              <p:par>
                                <p:cTn id="15" presetID="18" presetClass="entr" presetSubtype="12"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strips(downLeft)">
                                      <p:cBhvr>
                                        <p:cTn id="17" dur="500"/>
                                        <p:tgtEl>
                                          <p:spTgt spid="7"/>
                                        </p:tgtEl>
                                      </p:cBhvr>
                                    </p:animEffect>
                                  </p:childTnLst>
                                </p:cTn>
                              </p:par>
                            </p:childTnLst>
                          </p:cTn>
                        </p:par>
                      </p:childTnLst>
                    </p:cTn>
                  </p:par>
                  <p:par>
                    <p:cTn id="18" fill="hold">
                      <p:stCondLst>
                        <p:cond delay="indefinite"/>
                      </p:stCondLst>
                      <p:childTnLst>
                        <p:par>
                          <p:cTn id="19" fill="hold">
                            <p:stCondLst>
                              <p:cond delay="0"/>
                            </p:stCondLst>
                            <p:childTnLst>
                              <p:par>
                                <p:cTn id="20" presetID="4" presetClass="entr" presetSubtype="16" fill="hold" grpId="0" nodeType="clickEffect">
                                  <p:stCondLst>
                                    <p:cond delay="0"/>
                                  </p:stCondLst>
                                  <p:childTnLst>
                                    <p:set>
                                      <p:cBhvr>
                                        <p:cTn id="21" dur="1" fill="hold">
                                          <p:stCondLst>
                                            <p:cond delay="0"/>
                                          </p:stCondLst>
                                        </p:cTn>
                                        <p:tgtEl>
                                          <p:spTgt spid="4"/>
                                        </p:tgtEl>
                                        <p:attrNameLst>
                                          <p:attrName>style.visibility</p:attrName>
                                        </p:attrNameLst>
                                      </p:cBhvr>
                                      <p:to>
                                        <p:strVal val="visible"/>
                                      </p:to>
                                    </p:set>
                                    <p:animEffect transition="in" filter="box(in)">
                                      <p:cBhvr>
                                        <p:cTn id="22" dur="500"/>
                                        <p:tgtEl>
                                          <p:spTgt spid="4"/>
                                        </p:tgtEl>
                                      </p:cBhvr>
                                    </p:animEffect>
                                  </p:childTnLst>
                                </p:cTn>
                              </p:par>
                            </p:childTnLst>
                          </p:cTn>
                        </p:par>
                      </p:childTnLst>
                    </p:cTn>
                  </p:par>
                  <p:par>
                    <p:cTn id="23" fill="hold">
                      <p:stCondLst>
                        <p:cond delay="indefinite"/>
                      </p:stCondLst>
                      <p:childTnLst>
                        <p:par>
                          <p:cTn id="24" fill="hold">
                            <p:stCondLst>
                              <p:cond delay="0"/>
                            </p:stCondLst>
                            <p:childTnLst>
                              <p:par>
                                <p:cTn id="25" presetID="12" presetClass="entr" presetSubtype="4" fill="hold" nodeType="clickEffect">
                                  <p:stCondLst>
                                    <p:cond delay="0"/>
                                  </p:stCondLst>
                                  <p:childTnLst>
                                    <p:set>
                                      <p:cBhvr>
                                        <p:cTn id="26" dur="1" fill="hold">
                                          <p:stCondLst>
                                            <p:cond delay="0"/>
                                          </p:stCondLst>
                                        </p:cTn>
                                        <p:tgtEl>
                                          <p:spTgt spid="13"/>
                                        </p:tgtEl>
                                        <p:attrNameLst>
                                          <p:attrName>style.visibility</p:attrName>
                                        </p:attrNameLst>
                                      </p:cBhvr>
                                      <p:to>
                                        <p:strVal val="visible"/>
                                      </p:to>
                                    </p:set>
                                    <p:animEffect transition="in" filter="slide(fromBottom)">
                                      <p:cBhvr>
                                        <p:cTn id="27" dur="500"/>
                                        <p:tgtEl>
                                          <p:spTgt spid="13"/>
                                        </p:tgtEl>
                                      </p:cBhvr>
                                    </p:animEffect>
                                  </p:childTnLst>
                                </p:cTn>
                              </p:par>
                            </p:childTnLst>
                          </p:cTn>
                        </p:par>
                      </p:childTnLst>
                    </p:cTn>
                  </p:par>
                  <p:par>
                    <p:cTn id="28" fill="hold">
                      <p:stCondLst>
                        <p:cond delay="indefinite"/>
                      </p:stCondLst>
                      <p:childTnLst>
                        <p:par>
                          <p:cTn id="29" fill="hold">
                            <p:stCondLst>
                              <p:cond delay="0"/>
                            </p:stCondLst>
                            <p:childTnLst>
                              <p:par>
                                <p:cTn id="30" presetID="18" presetClass="entr" presetSubtype="12" fill="hold" grpId="0" nodeType="clickEffect">
                                  <p:stCondLst>
                                    <p:cond delay="0"/>
                                  </p:stCondLst>
                                  <p:childTnLst>
                                    <p:set>
                                      <p:cBhvr>
                                        <p:cTn id="31" dur="1" fill="hold">
                                          <p:stCondLst>
                                            <p:cond delay="0"/>
                                          </p:stCondLst>
                                        </p:cTn>
                                        <p:tgtEl>
                                          <p:spTgt spid="9"/>
                                        </p:tgtEl>
                                        <p:attrNameLst>
                                          <p:attrName>style.visibility</p:attrName>
                                        </p:attrNameLst>
                                      </p:cBhvr>
                                      <p:to>
                                        <p:strVal val="visible"/>
                                      </p:to>
                                    </p:set>
                                    <p:animEffect transition="in" filter="strips(downLeft)">
                                      <p:cBhvr>
                                        <p:cTn id="32" dur="500"/>
                                        <p:tgtEl>
                                          <p:spTgt spid="9"/>
                                        </p:tgtEl>
                                      </p:cBhvr>
                                    </p:animEffect>
                                  </p:childTnLst>
                                </p:cTn>
                              </p:par>
                            </p:childTnLst>
                          </p:cTn>
                        </p:par>
                      </p:childTnLst>
                    </p:cTn>
                  </p:par>
                  <p:par>
                    <p:cTn id="33" fill="hold">
                      <p:stCondLst>
                        <p:cond delay="indefinite"/>
                      </p:stCondLst>
                      <p:childTnLst>
                        <p:par>
                          <p:cTn id="34" fill="hold">
                            <p:stCondLst>
                              <p:cond delay="0"/>
                            </p:stCondLst>
                            <p:childTnLst>
                              <p:par>
                                <p:cTn id="35" presetID="4" presetClass="entr" presetSubtype="16" fill="hold" grpId="0" nodeType="clickEffect">
                                  <p:stCondLst>
                                    <p:cond delay="0"/>
                                  </p:stCondLst>
                                  <p:childTnLst>
                                    <p:set>
                                      <p:cBhvr>
                                        <p:cTn id="36" dur="1" fill="hold">
                                          <p:stCondLst>
                                            <p:cond delay="0"/>
                                          </p:stCondLst>
                                        </p:cTn>
                                        <p:tgtEl>
                                          <p:spTgt spid="5"/>
                                        </p:tgtEl>
                                        <p:attrNameLst>
                                          <p:attrName>style.visibility</p:attrName>
                                        </p:attrNameLst>
                                      </p:cBhvr>
                                      <p:to>
                                        <p:strVal val="visible"/>
                                      </p:to>
                                    </p:set>
                                    <p:animEffect transition="in" filter="box(in)">
                                      <p:cBhvr>
                                        <p:cTn id="37" dur="500"/>
                                        <p:tgtEl>
                                          <p:spTgt spid="5"/>
                                        </p:tgtEl>
                                      </p:cBhvr>
                                    </p:animEffect>
                                  </p:childTnLst>
                                </p:cTn>
                              </p:par>
                            </p:childTnLst>
                          </p:cTn>
                        </p:par>
                      </p:childTnLst>
                    </p:cTn>
                  </p:par>
                  <p:par>
                    <p:cTn id="38" fill="hold">
                      <p:stCondLst>
                        <p:cond delay="indefinite"/>
                      </p:stCondLst>
                      <p:childTnLst>
                        <p:par>
                          <p:cTn id="39" fill="hold">
                            <p:stCondLst>
                              <p:cond delay="0"/>
                            </p:stCondLst>
                            <p:childTnLst>
                              <p:par>
                                <p:cTn id="40" presetID="12" presetClass="entr" presetSubtype="4" fill="hold" nodeType="clickEffect">
                                  <p:stCondLst>
                                    <p:cond delay="0"/>
                                  </p:stCondLst>
                                  <p:childTnLst>
                                    <p:set>
                                      <p:cBhvr>
                                        <p:cTn id="41" dur="1" fill="hold">
                                          <p:stCondLst>
                                            <p:cond delay="0"/>
                                          </p:stCondLst>
                                        </p:cTn>
                                        <p:tgtEl>
                                          <p:spTgt spid="15"/>
                                        </p:tgtEl>
                                        <p:attrNameLst>
                                          <p:attrName>style.visibility</p:attrName>
                                        </p:attrNameLst>
                                      </p:cBhvr>
                                      <p:to>
                                        <p:strVal val="visible"/>
                                      </p:to>
                                    </p:set>
                                    <p:animEffect transition="in" filter="slide(fromBottom)">
                                      <p:cBhvr>
                                        <p:cTn id="42" dur="500"/>
                                        <p:tgtEl>
                                          <p:spTgt spid="15"/>
                                        </p:tgtEl>
                                      </p:cBhvr>
                                    </p:animEffect>
                                  </p:childTnLst>
                                </p:cTn>
                              </p:par>
                            </p:childTnLst>
                          </p:cTn>
                        </p:par>
                      </p:childTnLst>
                    </p:cTn>
                  </p:par>
                  <p:par>
                    <p:cTn id="43" fill="hold">
                      <p:stCondLst>
                        <p:cond delay="indefinite"/>
                      </p:stCondLst>
                      <p:childTnLst>
                        <p:par>
                          <p:cTn id="44" fill="hold">
                            <p:stCondLst>
                              <p:cond delay="0"/>
                            </p:stCondLst>
                            <p:childTnLst>
                              <p:par>
                                <p:cTn id="45" presetID="18" presetClass="entr" presetSubtype="12" fill="hold" grpId="0" nodeType="clickEffect">
                                  <p:stCondLst>
                                    <p:cond delay="0"/>
                                  </p:stCondLst>
                                  <p:childTnLst>
                                    <p:set>
                                      <p:cBhvr>
                                        <p:cTn id="46" dur="1" fill="hold">
                                          <p:stCondLst>
                                            <p:cond delay="0"/>
                                          </p:stCondLst>
                                        </p:cTn>
                                        <p:tgtEl>
                                          <p:spTgt spid="8"/>
                                        </p:tgtEl>
                                        <p:attrNameLst>
                                          <p:attrName>style.visibility</p:attrName>
                                        </p:attrNameLst>
                                      </p:cBhvr>
                                      <p:to>
                                        <p:strVal val="visible"/>
                                      </p:to>
                                    </p:set>
                                    <p:animEffect transition="in" filter="strips(downLeft)">
                                      <p:cBhvr>
                                        <p:cTn id="47" dur="500"/>
                                        <p:tgtEl>
                                          <p:spTgt spid="8"/>
                                        </p:tgtEl>
                                      </p:cBhvr>
                                    </p:animEffect>
                                  </p:childTnLst>
                                </p:cTn>
                              </p:par>
                            </p:childTnLst>
                          </p:cTn>
                        </p:par>
                      </p:childTnLst>
                    </p:cTn>
                  </p:par>
                  <p:par>
                    <p:cTn id="48" fill="hold">
                      <p:stCondLst>
                        <p:cond delay="indefinite"/>
                      </p:stCondLst>
                      <p:childTnLst>
                        <p:par>
                          <p:cTn id="49" fill="hold">
                            <p:stCondLst>
                              <p:cond delay="0"/>
                            </p:stCondLst>
                            <p:childTnLst>
                              <p:par>
                                <p:cTn id="50" presetID="4" presetClass="entr" presetSubtype="16" fill="hold" grpId="0" nodeType="clickEffect">
                                  <p:stCondLst>
                                    <p:cond delay="0"/>
                                  </p:stCondLst>
                                  <p:childTnLst>
                                    <p:set>
                                      <p:cBhvr>
                                        <p:cTn id="51" dur="1" fill="hold">
                                          <p:stCondLst>
                                            <p:cond delay="0"/>
                                          </p:stCondLst>
                                        </p:cTn>
                                        <p:tgtEl>
                                          <p:spTgt spid="6"/>
                                        </p:tgtEl>
                                        <p:attrNameLst>
                                          <p:attrName>style.visibility</p:attrName>
                                        </p:attrNameLst>
                                      </p:cBhvr>
                                      <p:to>
                                        <p:strVal val="visible"/>
                                      </p:to>
                                    </p:set>
                                    <p:animEffect transition="in" filter="box(in)">
                                      <p:cBhvr>
                                        <p:cTn id="52" dur="500"/>
                                        <p:tgtEl>
                                          <p:spTgt spid="6"/>
                                        </p:tgtEl>
                                      </p:cBhvr>
                                    </p:animEffect>
                                  </p:childTnLst>
                                </p:cTn>
                              </p:par>
                            </p:childTnLst>
                          </p:cTn>
                        </p:par>
                      </p:childTnLst>
                    </p:cTn>
                  </p:par>
                  <p:par>
                    <p:cTn id="53" fill="hold">
                      <p:stCondLst>
                        <p:cond delay="indefinite"/>
                      </p:stCondLst>
                      <p:childTnLst>
                        <p:par>
                          <p:cTn id="54" fill="hold">
                            <p:stCondLst>
                              <p:cond delay="0"/>
                            </p:stCondLst>
                            <p:childTnLst>
                              <p:par>
                                <p:cTn id="55" presetID="22" presetClass="entr" presetSubtype="4" fill="hold" grpId="0" nodeType="clickEffect">
                                  <p:stCondLst>
                                    <p:cond delay="0"/>
                                  </p:stCondLst>
                                  <p:childTnLst>
                                    <p:set>
                                      <p:cBhvr>
                                        <p:cTn id="56" dur="1" fill="hold">
                                          <p:stCondLst>
                                            <p:cond delay="0"/>
                                          </p:stCondLst>
                                        </p:cTn>
                                        <p:tgtEl>
                                          <p:spTgt spid="16"/>
                                        </p:tgtEl>
                                        <p:attrNameLst>
                                          <p:attrName>style.visibility</p:attrName>
                                        </p:attrNameLst>
                                      </p:cBhvr>
                                      <p:to>
                                        <p:strVal val="visible"/>
                                      </p:to>
                                    </p:set>
                                    <p:animEffect transition="in" filter="wipe(down)">
                                      <p:cBhvr>
                                        <p:cTn id="57" dur="500"/>
                                        <p:tgtEl>
                                          <p:spTgt spid="16"/>
                                        </p:tgtEl>
                                      </p:cBhvr>
                                    </p:animEffect>
                                  </p:childTnLst>
                                </p:cTn>
                              </p:par>
                              <p:par>
                                <p:cTn id="58" presetID="22" presetClass="entr" presetSubtype="4" fill="hold" grpId="0" nodeType="withEffect">
                                  <p:stCondLst>
                                    <p:cond delay="0"/>
                                  </p:stCondLst>
                                  <p:childTnLst>
                                    <p:set>
                                      <p:cBhvr>
                                        <p:cTn id="59" dur="1" fill="hold">
                                          <p:stCondLst>
                                            <p:cond delay="0"/>
                                          </p:stCondLst>
                                        </p:cTn>
                                        <p:tgtEl>
                                          <p:spTgt spid="14"/>
                                        </p:tgtEl>
                                        <p:attrNameLst>
                                          <p:attrName>style.visibility</p:attrName>
                                        </p:attrNameLst>
                                      </p:cBhvr>
                                      <p:to>
                                        <p:strVal val="visible"/>
                                      </p:to>
                                    </p:set>
                                    <p:animEffect transition="in" filter="wipe(down)">
                                      <p:cBhvr>
                                        <p:cTn id="60" dur="500"/>
                                        <p:tgtEl>
                                          <p:spTgt spid="14"/>
                                        </p:tgtEl>
                                      </p:cBhvr>
                                    </p:animEffect>
                                  </p:childTnLst>
                                </p:cTn>
                              </p:par>
                              <p:par>
                                <p:cTn id="61" presetID="22" presetClass="entr" presetSubtype="4" fill="hold" grpId="0" nodeType="withEffect">
                                  <p:stCondLst>
                                    <p:cond delay="0"/>
                                  </p:stCondLst>
                                  <p:childTnLst>
                                    <p:set>
                                      <p:cBhvr>
                                        <p:cTn id="62" dur="1" fill="hold">
                                          <p:stCondLst>
                                            <p:cond delay="0"/>
                                          </p:stCondLst>
                                        </p:cTn>
                                        <p:tgtEl>
                                          <p:spTgt spid="17"/>
                                        </p:tgtEl>
                                        <p:attrNameLst>
                                          <p:attrName>style.visibility</p:attrName>
                                        </p:attrNameLst>
                                      </p:cBhvr>
                                      <p:to>
                                        <p:strVal val="visible"/>
                                      </p:to>
                                    </p:set>
                                    <p:animEffect transition="in" filter="wipe(down)">
                                      <p:cBhvr>
                                        <p:cTn id="63" dur="500"/>
                                        <p:tgtEl>
                                          <p:spTgt spid="17"/>
                                        </p:tgtEl>
                                      </p:cBhvr>
                                    </p:animEffect>
                                  </p:childTnLst>
                                </p:cTn>
                              </p:par>
                            </p:childTnLst>
                          </p:cTn>
                        </p:par>
                      </p:childTnLst>
                    </p:cTn>
                  </p:par>
                  <p:par>
                    <p:cTn id="64" fill="hold">
                      <p:stCondLst>
                        <p:cond delay="indefinite"/>
                      </p:stCondLst>
                      <p:childTnLst>
                        <p:par>
                          <p:cTn id="65" fill="hold">
                            <p:stCondLst>
                              <p:cond delay="0"/>
                            </p:stCondLst>
                            <p:childTnLst>
                              <p:par>
                                <p:cTn id="66" presetID="29" presetClass="entr" presetSubtype="0" fill="hold" grpId="0" nodeType="clickEffect">
                                  <p:stCondLst>
                                    <p:cond delay="0"/>
                                  </p:stCondLst>
                                  <p:childTnLst>
                                    <p:set>
                                      <p:cBhvr>
                                        <p:cTn id="67" dur="1" fill="hold">
                                          <p:stCondLst>
                                            <p:cond delay="0"/>
                                          </p:stCondLst>
                                        </p:cTn>
                                        <p:tgtEl>
                                          <p:spTgt spid="18"/>
                                        </p:tgtEl>
                                        <p:attrNameLst>
                                          <p:attrName>style.visibility</p:attrName>
                                        </p:attrNameLst>
                                      </p:cBhvr>
                                      <p:to>
                                        <p:strVal val="visible"/>
                                      </p:to>
                                    </p:set>
                                    <p:anim calcmode="lin" valueType="num">
                                      <p:cBhvr>
                                        <p:cTn id="68" dur="1000" fill="hold"/>
                                        <p:tgtEl>
                                          <p:spTgt spid="18"/>
                                        </p:tgtEl>
                                        <p:attrNameLst>
                                          <p:attrName>ppt_x</p:attrName>
                                        </p:attrNameLst>
                                      </p:cBhvr>
                                      <p:tavLst>
                                        <p:tav tm="0">
                                          <p:val>
                                            <p:strVal val="#ppt_x-.2"/>
                                          </p:val>
                                        </p:tav>
                                        <p:tav tm="100000">
                                          <p:val>
                                            <p:strVal val="#ppt_x"/>
                                          </p:val>
                                        </p:tav>
                                      </p:tavLst>
                                    </p:anim>
                                    <p:anim calcmode="lin" valueType="num">
                                      <p:cBhvr>
                                        <p:cTn id="69" dur="1000" fill="hold"/>
                                        <p:tgtEl>
                                          <p:spTgt spid="18"/>
                                        </p:tgtEl>
                                        <p:attrNameLst>
                                          <p:attrName>ppt_y</p:attrName>
                                        </p:attrNameLst>
                                      </p:cBhvr>
                                      <p:tavLst>
                                        <p:tav tm="0">
                                          <p:val>
                                            <p:strVal val="#ppt_y"/>
                                          </p:val>
                                        </p:tav>
                                        <p:tav tm="100000">
                                          <p:val>
                                            <p:strVal val="#ppt_y"/>
                                          </p:val>
                                        </p:tav>
                                      </p:tavLst>
                                    </p:anim>
                                    <p:animEffect transition="in" filter="wipe(right)" prLst="gradientSize: 0.1">
                                      <p:cBhvr>
                                        <p:cTn id="70" dur="1000"/>
                                        <p:tgtEl>
                                          <p:spTgt spid="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animBg="1"/>
      <p:bldP spid="5" grpId="0" animBg="1"/>
      <p:bldP spid="6" grpId="0" animBg="1"/>
      <p:bldP spid="7" grpId="0" animBg="1"/>
      <p:bldP spid="8" grpId="0" animBg="1"/>
      <p:bldP spid="9" grpId="0" animBg="1"/>
      <p:bldP spid="14" grpId="0" animBg="1"/>
      <p:bldP spid="16" grpId="0" animBg="1"/>
      <p:bldP spid="17" grpId="0" animBg="1"/>
      <p:bldP spid="18" grpId="0" animBg="1"/>
    </p:bldLst>
  </p:timing>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a:xfrm>
            <a:off x="685800" y="228600"/>
            <a:ext cx="7772400" cy="685800"/>
          </a:xfrm>
        </p:spPr>
        <p:txBody>
          <a:bodyPr>
            <a:normAutofit fontScale="90000"/>
          </a:bodyPr>
          <a:lstStyle/>
          <a:p>
            <a:pPr algn="ctr"/>
            <a:r>
              <a:rPr lang="en-US" sz="4000" b="0" dirty="0" smtClean="0">
                <a:latin typeface="Comic Sans MS" pitchFamily="66" charset="0"/>
              </a:rPr>
              <a:t>What are Prostaglandins</a:t>
            </a:r>
            <a:r>
              <a:rPr lang="en-US" sz="4000" dirty="0" smtClean="0">
                <a:latin typeface="Comic Sans MS" pitchFamily="66" charset="0"/>
              </a:rPr>
              <a:t>?</a:t>
            </a:r>
            <a:endParaRPr lang="en-US" sz="4000" b="0" dirty="0">
              <a:latin typeface="Comic Sans MS" pitchFamily="66" charset="0"/>
            </a:endParaRPr>
          </a:p>
        </p:txBody>
      </p:sp>
      <p:sp>
        <p:nvSpPr>
          <p:cNvPr id="24579" name="Rectangle 3"/>
          <p:cNvSpPr>
            <a:spLocks noGrp="1" noChangeArrowheads="1"/>
          </p:cNvSpPr>
          <p:nvPr>
            <p:ph sz="quarter" idx="1"/>
          </p:nvPr>
        </p:nvSpPr>
        <p:spPr>
          <a:xfrm>
            <a:off x="533400" y="1143000"/>
            <a:ext cx="5410200" cy="5410200"/>
          </a:xfrm>
        </p:spPr>
        <p:txBody>
          <a:bodyPr>
            <a:normAutofit fontScale="92500" lnSpcReduction="10000"/>
          </a:bodyPr>
          <a:lstStyle/>
          <a:p>
            <a:pPr>
              <a:lnSpc>
                <a:spcPct val="120000"/>
              </a:lnSpc>
            </a:pPr>
            <a:r>
              <a:rPr lang="en-US" sz="2800" dirty="0">
                <a:latin typeface="Comic Sans MS" pitchFamily="66" charset="0"/>
              </a:rPr>
              <a:t>Prostaglandins (PGs) constitute a group of naturally occurring </a:t>
            </a:r>
            <a:r>
              <a:rPr lang="en-US" sz="2800" dirty="0" err="1">
                <a:latin typeface="Comic Sans MS" pitchFamily="66" charset="0"/>
              </a:rPr>
              <a:t>hydroxylated</a:t>
            </a:r>
            <a:r>
              <a:rPr lang="en-US" sz="2800" dirty="0">
                <a:latin typeface="Comic Sans MS" pitchFamily="66" charset="0"/>
              </a:rPr>
              <a:t> fatty acids.</a:t>
            </a:r>
          </a:p>
          <a:p>
            <a:pPr>
              <a:lnSpc>
                <a:spcPct val="120000"/>
              </a:lnSpc>
            </a:pPr>
            <a:r>
              <a:rPr lang="en-US" sz="2800" dirty="0" err="1">
                <a:latin typeface="Comic Sans MS" pitchFamily="66" charset="0"/>
              </a:rPr>
              <a:t>Biosynthesised</a:t>
            </a:r>
            <a:r>
              <a:rPr lang="en-US" sz="2800" dirty="0">
                <a:latin typeface="Comic Sans MS" pitchFamily="66" charset="0"/>
              </a:rPr>
              <a:t> from free </a:t>
            </a:r>
            <a:r>
              <a:rPr lang="en-US" sz="2800" dirty="0" err="1">
                <a:latin typeface="Comic Sans MS" pitchFamily="66" charset="0"/>
              </a:rPr>
              <a:t>arachidonic</a:t>
            </a:r>
            <a:r>
              <a:rPr lang="en-US" sz="2800" dirty="0">
                <a:latin typeface="Comic Sans MS" pitchFamily="66" charset="0"/>
              </a:rPr>
              <a:t> acid, and are released by variety of physiological </a:t>
            </a:r>
            <a:r>
              <a:rPr lang="en-US" sz="2800" dirty="0" smtClean="0">
                <a:latin typeface="Comic Sans MS" pitchFamily="66" charset="0"/>
              </a:rPr>
              <a:t>stimuli.</a:t>
            </a:r>
          </a:p>
          <a:p>
            <a:pPr>
              <a:lnSpc>
                <a:spcPct val="120000"/>
              </a:lnSpc>
            </a:pPr>
            <a:r>
              <a:rPr lang="en-US" sz="2800" dirty="0" smtClean="0">
                <a:latin typeface="Comic Sans MS" pitchFamily="66" charset="0"/>
              </a:rPr>
              <a:t>Many tissues secrete prostaglandins for various functions, and have  important functions in the body.</a:t>
            </a:r>
          </a:p>
          <a:p>
            <a:pPr>
              <a:lnSpc>
                <a:spcPct val="120000"/>
              </a:lnSpc>
            </a:pPr>
            <a:endParaRPr lang="en-US" sz="3000" dirty="0"/>
          </a:p>
        </p:txBody>
      </p:sp>
      <p:sp>
        <p:nvSpPr>
          <p:cNvPr id="4" name="Rectangle 3"/>
          <p:cNvSpPr/>
          <p:nvPr/>
        </p:nvSpPr>
        <p:spPr>
          <a:xfrm>
            <a:off x="4657850" y="6357068"/>
            <a:ext cx="4333750" cy="424732"/>
          </a:xfrm>
          <a:prstGeom prst="rect">
            <a:avLst/>
          </a:prstGeom>
        </p:spPr>
        <p:txBody>
          <a:bodyPr wrap="none">
            <a:spAutoFit/>
          </a:bodyPr>
          <a:lstStyle/>
          <a:p>
            <a:pPr algn="r">
              <a:lnSpc>
                <a:spcPct val="120000"/>
              </a:lnSpc>
              <a:buFont typeface="Wingdings" pitchFamily="2" charset="2"/>
              <a:buNone/>
            </a:pPr>
            <a:r>
              <a:rPr lang="en-US" i="1" dirty="0" smtClean="0"/>
              <a:t>Ref:  Drugs and Ageing 1999; 14(5): 387-398</a:t>
            </a:r>
            <a:endParaRPr lang="en-US" i="1" dirty="0"/>
          </a:p>
        </p:txBody>
      </p:sp>
      <p:pic>
        <p:nvPicPr>
          <p:cNvPr id="5" name="Content Placeholder 3" descr="Travatan (travoprost) structural formula illustration"/>
          <p:cNvPicPr>
            <a:picLocks/>
          </p:cNvPicPr>
          <p:nvPr/>
        </p:nvPicPr>
        <p:blipFill>
          <a:blip r:embed="rId2" cstate="print"/>
          <a:srcRect/>
          <a:stretch>
            <a:fillRect/>
          </a:stretch>
        </p:blipFill>
        <p:spPr bwMode="auto">
          <a:xfrm>
            <a:off x="5867400" y="1828800"/>
            <a:ext cx="3071834" cy="1714512"/>
          </a:xfrm>
          <a:prstGeom prst="rect">
            <a:avLst/>
          </a:prstGeom>
          <a:ln>
            <a:noFill/>
          </a:ln>
          <a:effectLst>
            <a:outerShdw blurRad="292100" dist="139700" dir="2700000" algn="tl" rotWithShape="0">
              <a:srgbClr val="333333">
                <a:alpha val="65000"/>
              </a:srgbClr>
            </a:outerShdw>
          </a:effectLst>
          <a:scene3d>
            <a:camera prst="isometricOffAxis2Left"/>
            <a:lightRig rig="threePt" dir="t"/>
          </a:scene3d>
        </p:spPr>
      </p:pic>
    </p:spTree>
  </p:cSld>
  <p:clrMapOvr>
    <a:masterClrMapping/>
  </p:clrMapOvr>
  <p:transition>
    <p:blinds/>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grpId="0" nodeType="afterEffect">
                                  <p:stCondLst>
                                    <p:cond delay="0"/>
                                  </p:stCondLst>
                                  <p:childTnLst>
                                    <p:set>
                                      <p:cBhvr>
                                        <p:cTn id="6" dur="1" fill="hold">
                                          <p:stCondLst>
                                            <p:cond delay="0"/>
                                          </p:stCondLst>
                                        </p:cTn>
                                        <p:tgtEl>
                                          <p:spTgt spid="24578"/>
                                        </p:tgtEl>
                                        <p:attrNameLst>
                                          <p:attrName>style.visibility</p:attrName>
                                        </p:attrNameLst>
                                      </p:cBhvr>
                                      <p:to>
                                        <p:strVal val="visible"/>
                                      </p:to>
                                    </p:set>
                                    <p:animEffect transition="in" filter="dissolve">
                                      <p:cBhvr>
                                        <p:cTn id="7" dur="500"/>
                                        <p:tgtEl>
                                          <p:spTgt spid="24578"/>
                                        </p:tgtEl>
                                      </p:cBhvr>
                                    </p:animEffect>
                                  </p:childTnLst>
                                </p:cTn>
                              </p:par>
                            </p:childTnLst>
                          </p:cTn>
                        </p:par>
                        <p:par>
                          <p:cTn id="8" fill="hold">
                            <p:stCondLst>
                              <p:cond delay="500"/>
                            </p:stCondLst>
                            <p:childTnLst>
                              <p:par>
                                <p:cTn id="9" presetID="22" presetClass="entr" presetSubtype="1" fill="hold" grpId="0" nodeType="afterEffect">
                                  <p:stCondLst>
                                    <p:cond delay="0"/>
                                  </p:stCondLst>
                                  <p:childTnLst>
                                    <p:set>
                                      <p:cBhvr>
                                        <p:cTn id="10" dur="1" fill="hold">
                                          <p:stCondLst>
                                            <p:cond delay="0"/>
                                          </p:stCondLst>
                                        </p:cTn>
                                        <p:tgtEl>
                                          <p:spTgt spid="24579">
                                            <p:txEl>
                                              <p:pRg st="0" end="0"/>
                                            </p:txEl>
                                          </p:spTgt>
                                        </p:tgtEl>
                                        <p:attrNameLst>
                                          <p:attrName>style.visibility</p:attrName>
                                        </p:attrNameLst>
                                      </p:cBhvr>
                                      <p:to>
                                        <p:strVal val="visible"/>
                                      </p:to>
                                    </p:set>
                                    <p:animEffect transition="in" filter="wipe(up)">
                                      <p:cBhvr>
                                        <p:cTn id="11" dur="500"/>
                                        <p:tgtEl>
                                          <p:spTgt spid="24579">
                                            <p:txEl>
                                              <p:pRg st="0" end="0"/>
                                            </p:txEl>
                                          </p:spTgt>
                                        </p:tgtEl>
                                      </p:cBhvr>
                                    </p:animEffect>
                                  </p:childTnLst>
                                </p:cTn>
                              </p:par>
                            </p:childTnLst>
                          </p:cTn>
                        </p:par>
                        <p:par>
                          <p:cTn id="12" fill="hold">
                            <p:stCondLst>
                              <p:cond delay="1000"/>
                            </p:stCondLst>
                            <p:childTnLst>
                              <p:par>
                                <p:cTn id="13" presetID="22" presetClass="entr" presetSubtype="1" fill="hold" grpId="0" nodeType="afterEffect">
                                  <p:stCondLst>
                                    <p:cond delay="0"/>
                                  </p:stCondLst>
                                  <p:childTnLst>
                                    <p:set>
                                      <p:cBhvr>
                                        <p:cTn id="14" dur="1" fill="hold">
                                          <p:stCondLst>
                                            <p:cond delay="0"/>
                                          </p:stCondLst>
                                        </p:cTn>
                                        <p:tgtEl>
                                          <p:spTgt spid="24579">
                                            <p:txEl>
                                              <p:pRg st="1" end="1"/>
                                            </p:txEl>
                                          </p:spTgt>
                                        </p:tgtEl>
                                        <p:attrNameLst>
                                          <p:attrName>style.visibility</p:attrName>
                                        </p:attrNameLst>
                                      </p:cBhvr>
                                      <p:to>
                                        <p:strVal val="visible"/>
                                      </p:to>
                                    </p:set>
                                    <p:animEffect transition="in" filter="wipe(up)">
                                      <p:cBhvr>
                                        <p:cTn id="15" dur="500"/>
                                        <p:tgtEl>
                                          <p:spTgt spid="24579">
                                            <p:txEl>
                                              <p:pRg st="1" end="1"/>
                                            </p:txEl>
                                          </p:spTgt>
                                        </p:tgtEl>
                                      </p:cBhvr>
                                    </p:animEffect>
                                  </p:childTnLst>
                                </p:cTn>
                              </p:par>
                            </p:childTnLst>
                          </p:cTn>
                        </p:par>
                        <p:par>
                          <p:cTn id="16" fill="hold">
                            <p:stCondLst>
                              <p:cond delay="1500"/>
                            </p:stCondLst>
                            <p:childTnLst>
                              <p:par>
                                <p:cTn id="17" presetID="22" presetClass="entr" presetSubtype="1" fill="hold" grpId="0" nodeType="afterEffect">
                                  <p:stCondLst>
                                    <p:cond delay="0"/>
                                  </p:stCondLst>
                                  <p:childTnLst>
                                    <p:set>
                                      <p:cBhvr>
                                        <p:cTn id="18" dur="1" fill="hold">
                                          <p:stCondLst>
                                            <p:cond delay="0"/>
                                          </p:stCondLst>
                                        </p:cTn>
                                        <p:tgtEl>
                                          <p:spTgt spid="24579">
                                            <p:txEl>
                                              <p:pRg st="2" end="2"/>
                                            </p:txEl>
                                          </p:spTgt>
                                        </p:tgtEl>
                                        <p:attrNameLst>
                                          <p:attrName>style.visibility</p:attrName>
                                        </p:attrNameLst>
                                      </p:cBhvr>
                                      <p:to>
                                        <p:strVal val="visible"/>
                                      </p:to>
                                    </p:set>
                                    <p:animEffect transition="in" filter="wipe(up)">
                                      <p:cBhvr>
                                        <p:cTn id="19" dur="500"/>
                                        <p:tgtEl>
                                          <p:spTgt spid="24579">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578" grpId="0" autoUpdateAnimBg="0"/>
      <p:bldP spid="24579" grpId="0" build="p" autoUpdateAnimBg="0" advAuto="0"/>
    </p:bldLst>
  </p:timing>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a:xfrm>
            <a:off x="304800" y="0"/>
            <a:ext cx="8229600" cy="1295400"/>
          </a:xfrm>
        </p:spPr>
        <p:txBody>
          <a:bodyPr>
            <a:normAutofit fontScale="90000"/>
          </a:bodyPr>
          <a:lstStyle/>
          <a:p>
            <a:r>
              <a:rPr lang="en-US" sz="4000" b="0" dirty="0">
                <a:latin typeface="Comic Sans MS" pitchFamily="66" charset="0"/>
              </a:rPr>
              <a:t>Prostaglandins: </a:t>
            </a:r>
            <a:r>
              <a:rPr lang="en-US" sz="4000" b="0" dirty="0" smtClean="0">
                <a:latin typeface="Comic Sans MS" pitchFamily="66" charset="0"/>
              </a:rPr>
              <a:t>Types &amp; their receptors</a:t>
            </a:r>
            <a:endParaRPr lang="en-US" sz="4000" b="0" dirty="0">
              <a:latin typeface="Comic Sans MS" pitchFamily="66" charset="0"/>
            </a:endParaRPr>
          </a:p>
        </p:txBody>
      </p:sp>
      <p:graphicFrame>
        <p:nvGraphicFramePr>
          <p:cNvPr id="4" name="Table 3"/>
          <p:cNvGraphicFramePr>
            <a:graphicFrameLocks noGrp="1"/>
          </p:cNvGraphicFramePr>
          <p:nvPr/>
        </p:nvGraphicFramePr>
        <p:xfrm>
          <a:off x="685800" y="1600200"/>
          <a:ext cx="7239001" cy="3681168"/>
        </p:xfrm>
        <a:graphic>
          <a:graphicData uri="http://schemas.openxmlformats.org/drawingml/2006/table">
            <a:tbl>
              <a:tblPr firstRow="1" bandRow="1">
                <a:tableStyleId>{7DF18680-E054-41AD-8BC1-D1AEF772440D}</a:tableStyleId>
              </a:tblPr>
              <a:tblGrid>
                <a:gridCol w="3709988"/>
                <a:gridCol w="3529013"/>
              </a:tblGrid>
              <a:tr h="651157">
                <a:tc>
                  <a:txBody>
                    <a:bodyPr/>
                    <a:lstStyle/>
                    <a:p>
                      <a:pPr algn="ctr"/>
                      <a:r>
                        <a:rPr lang="en-IN" sz="2000" b="1" dirty="0" smtClean="0">
                          <a:latin typeface="Comic Sans MS" pitchFamily="66" charset="0"/>
                        </a:rPr>
                        <a:t>Naturally occurring prostaglandins/ </a:t>
                      </a:r>
                      <a:r>
                        <a:rPr lang="en-IN" sz="2000" b="1" dirty="0" err="1" smtClean="0">
                          <a:latin typeface="Comic Sans MS" pitchFamily="66" charset="0"/>
                        </a:rPr>
                        <a:t>prostanoids</a:t>
                      </a:r>
                      <a:endParaRPr lang="en-IN" sz="2000" b="1" dirty="0">
                        <a:latin typeface="Comic Sans MS" pitchFamily="66" charset="0"/>
                      </a:endParaRPr>
                    </a:p>
                  </a:txBody>
                  <a:tcPr/>
                </a:tc>
                <a:tc>
                  <a:txBody>
                    <a:bodyPr/>
                    <a:lstStyle/>
                    <a:p>
                      <a:pPr algn="ctr"/>
                      <a:r>
                        <a:rPr lang="en-IN" sz="2000" b="1" dirty="0" err="1" smtClean="0">
                          <a:latin typeface="Comic Sans MS" pitchFamily="66" charset="0"/>
                        </a:rPr>
                        <a:t>Prostanoid</a:t>
                      </a:r>
                      <a:r>
                        <a:rPr lang="en-IN" sz="2000" b="1" dirty="0" smtClean="0">
                          <a:latin typeface="Comic Sans MS" pitchFamily="66" charset="0"/>
                        </a:rPr>
                        <a:t> receptors</a:t>
                      </a:r>
                      <a:endParaRPr lang="en-IN" sz="2000" b="1" dirty="0">
                        <a:latin typeface="Comic Sans MS" pitchFamily="66" charset="0"/>
                      </a:endParaRPr>
                    </a:p>
                  </a:txBody>
                  <a:tcPr/>
                </a:tc>
              </a:tr>
              <a:tr h="569772">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000" b="1" dirty="0" smtClean="0">
                          <a:latin typeface="Comic Sans MS" pitchFamily="66" charset="0"/>
                          <a:sym typeface="Symbol" pitchFamily="18" charset="2"/>
                        </a:rPr>
                        <a:t>PGD</a:t>
                      </a:r>
                      <a:r>
                        <a:rPr lang="en-US" sz="2000" b="1" baseline="-25000" dirty="0" smtClean="0">
                          <a:latin typeface="Comic Sans MS" pitchFamily="66" charset="0"/>
                          <a:sym typeface="Symbol" pitchFamily="18" charset="2"/>
                        </a:rPr>
                        <a:t>2</a:t>
                      </a:r>
                      <a:endParaRPr lang="en-US" sz="2000" b="1" dirty="0" smtClean="0">
                        <a:latin typeface="Comic Sans MS" pitchFamily="66" charset="0"/>
                        <a:sym typeface="Symbol" pitchFamily="18" charset="2"/>
                      </a:endParaRPr>
                    </a:p>
                  </a:txBody>
                  <a:tcPr/>
                </a:tc>
                <a:tc>
                  <a:txBody>
                    <a:bodyPr/>
                    <a:lstStyle/>
                    <a:p>
                      <a:pPr algn="ctr"/>
                      <a:r>
                        <a:rPr lang="en-IN" sz="2000" b="1" dirty="0" smtClean="0">
                          <a:latin typeface="Comic Sans MS" pitchFamily="66" charset="0"/>
                        </a:rPr>
                        <a:t>DP</a:t>
                      </a:r>
                      <a:endParaRPr lang="en-IN" sz="2000" b="1" dirty="0">
                        <a:latin typeface="Comic Sans MS" pitchFamily="66" charset="0"/>
                      </a:endParaRPr>
                    </a:p>
                  </a:txBody>
                  <a:tcPr/>
                </a:tc>
              </a:tr>
              <a:tr h="569772">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000" b="1" dirty="0" smtClean="0">
                          <a:latin typeface="Comic Sans MS" pitchFamily="66" charset="0"/>
                          <a:sym typeface="Symbol" pitchFamily="18" charset="2"/>
                        </a:rPr>
                        <a:t>PGE</a:t>
                      </a:r>
                      <a:r>
                        <a:rPr lang="en-US" sz="2000" b="1" baseline="-25000" dirty="0" smtClean="0">
                          <a:latin typeface="Comic Sans MS" pitchFamily="66" charset="0"/>
                          <a:sym typeface="Symbol" pitchFamily="18" charset="2"/>
                        </a:rPr>
                        <a:t>2</a:t>
                      </a:r>
                    </a:p>
                  </a:txBody>
                  <a:tcPr/>
                </a:tc>
                <a:tc>
                  <a:txBody>
                    <a:bodyPr/>
                    <a:lstStyle/>
                    <a:p>
                      <a:pPr algn="ctr"/>
                      <a:r>
                        <a:rPr lang="en-IN" sz="2000" b="1" dirty="0" smtClean="0">
                          <a:latin typeface="Comic Sans MS" pitchFamily="66" charset="0"/>
                        </a:rPr>
                        <a:t>EP</a:t>
                      </a:r>
                      <a:endParaRPr lang="en-IN" sz="2000" b="1" dirty="0">
                        <a:latin typeface="Comic Sans MS" pitchFamily="66" charset="0"/>
                      </a:endParaRPr>
                    </a:p>
                  </a:txBody>
                  <a:tcPr/>
                </a:tc>
              </a:tr>
              <a:tr h="569772">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000" b="1" dirty="0" err="1" smtClean="0">
                          <a:latin typeface="Comic Sans MS" pitchFamily="66" charset="0"/>
                          <a:sym typeface="Symbol" pitchFamily="18" charset="2"/>
                        </a:rPr>
                        <a:t>Prostacylin</a:t>
                      </a:r>
                      <a:r>
                        <a:rPr lang="en-US" sz="2000" b="1" dirty="0" smtClean="0">
                          <a:latin typeface="Comic Sans MS" pitchFamily="66" charset="0"/>
                          <a:sym typeface="Symbol" pitchFamily="18" charset="2"/>
                        </a:rPr>
                        <a:t> (PGI</a:t>
                      </a:r>
                      <a:r>
                        <a:rPr lang="en-US" sz="2000" b="1" baseline="-25000" dirty="0" smtClean="0">
                          <a:latin typeface="Comic Sans MS" pitchFamily="66" charset="0"/>
                          <a:sym typeface="Symbol" pitchFamily="18" charset="2"/>
                        </a:rPr>
                        <a:t>2</a:t>
                      </a:r>
                      <a:r>
                        <a:rPr lang="en-US" sz="2000" b="1" dirty="0" smtClean="0">
                          <a:latin typeface="Comic Sans MS" pitchFamily="66" charset="0"/>
                          <a:sym typeface="Symbol" pitchFamily="18" charset="2"/>
                        </a:rPr>
                        <a:t>)</a:t>
                      </a:r>
                    </a:p>
                  </a:txBody>
                  <a:tcPr/>
                </a:tc>
                <a:tc>
                  <a:txBody>
                    <a:bodyPr/>
                    <a:lstStyle/>
                    <a:p>
                      <a:pPr algn="ctr"/>
                      <a:r>
                        <a:rPr lang="en-IN" sz="2000" b="1" dirty="0" smtClean="0">
                          <a:latin typeface="Comic Sans MS" pitchFamily="66" charset="0"/>
                        </a:rPr>
                        <a:t>IP</a:t>
                      </a:r>
                      <a:endParaRPr lang="en-IN" sz="2000" b="1" dirty="0">
                        <a:latin typeface="Comic Sans MS" pitchFamily="66" charset="0"/>
                      </a:endParaRPr>
                    </a:p>
                  </a:txBody>
                  <a:tcPr/>
                </a:tc>
              </a:tr>
              <a:tr h="569772">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000" b="1" dirty="0" err="1" smtClean="0">
                          <a:latin typeface="Comic Sans MS" pitchFamily="66" charset="0"/>
                          <a:sym typeface="Symbol" pitchFamily="18" charset="2"/>
                        </a:rPr>
                        <a:t>Thromboxane</a:t>
                      </a:r>
                      <a:r>
                        <a:rPr lang="en-US" sz="2000" b="1" dirty="0" smtClean="0">
                          <a:latin typeface="Comic Sans MS" pitchFamily="66" charset="0"/>
                          <a:sym typeface="Symbol" pitchFamily="18" charset="2"/>
                        </a:rPr>
                        <a:t> (TXA</a:t>
                      </a:r>
                      <a:r>
                        <a:rPr lang="en-US" sz="2000" b="1" baseline="-25000" dirty="0" smtClean="0">
                          <a:latin typeface="Comic Sans MS" pitchFamily="66" charset="0"/>
                          <a:sym typeface="Symbol" pitchFamily="18" charset="2"/>
                        </a:rPr>
                        <a:t>2</a:t>
                      </a:r>
                      <a:r>
                        <a:rPr lang="en-US" sz="2000" b="1" dirty="0" smtClean="0">
                          <a:latin typeface="Comic Sans MS" pitchFamily="66" charset="0"/>
                          <a:sym typeface="Symbol" pitchFamily="18" charset="2"/>
                        </a:rPr>
                        <a:t>) </a:t>
                      </a:r>
                      <a:endParaRPr lang="en-US" sz="2000" b="1" dirty="0" smtClean="0">
                        <a:latin typeface="Comic Sans MS" pitchFamily="66" charset="0"/>
                      </a:endParaRPr>
                    </a:p>
                  </a:txBody>
                  <a:tcPr/>
                </a:tc>
                <a:tc>
                  <a:txBody>
                    <a:bodyPr/>
                    <a:lstStyle/>
                    <a:p>
                      <a:pPr algn="ctr"/>
                      <a:r>
                        <a:rPr lang="en-IN" sz="2000" b="1" dirty="0" smtClean="0">
                          <a:latin typeface="Comic Sans MS" pitchFamily="66" charset="0"/>
                        </a:rPr>
                        <a:t>TP</a:t>
                      </a:r>
                      <a:endParaRPr lang="en-IN" sz="2000" b="1" dirty="0">
                        <a:latin typeface="Comic Sans MS" pitchFamily="66" charset="0"/>
                      </a:endParaRPr>
                    </a:p>
                  </a:txBody>
                  <a:tcPr/>
                </a:tc>
              </a:tr>
              <a:tr h="651157">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000" b="1" dirty="0" smtClean="0">
                          <a:latin typeface="Comic Sans MS" pitchFamily="66" charset="0"/>
                        </a:rPr>
                        <a:t>PGF</a:t>
                      </a:r>
                      <a:r>
                        <a:rPr lang="en-US" sz="2000" b="1" baseline="-25000" dirty="0" smtClean="0">
                          <a:latin typeface="Comic Sans MS" pitchFamily="66" charset="0"/>
                        </a:rPr>
                        <a:t>2</a:t>
                      </a:r>
                      <a:r>
                        <a:rPr lang="en-US" sz="2000" b="1" baseline="-25000" dirty="0" smtClean="0">
                          <a:latin typeface="Comic Sans MS" pitchFamily="66" charset="0"/>
                          <a:sym typeface="Symbol" pitchFamily="18" charset="2"/>
                        </a:rPr>
                        <a:t></a:t>
                      </a:r>
                      <a:endParaRPr lang="en-US" sz="2000" b="1" dirty="0" smtClean="0">
                        <a:latin typeface="Comic Sans MS" pitchFamily="66" charset="0"/>
                        <a:sym typeface="Symbol" pitchFamily="18" charset="2"/>
                      </a:endParaRPr>
                    </a:p>
                    <a:p>
                      <a:pPr algn="ctr"/>
                      <a:endParaRPr lang="en-IN" sz="2000" b="1" dirty="0">
                        <a:latin typeface="Comic Sans MS" pitchFamily="66" charset="0"/>
                      </a:endParaRPr>
                    </a:p>
                  </a:txBody>
                  <a:tcPr/>
                </a:tc>
                <a:tc>
                  <a:txBody>
                    <a:bodyPr/>
                    <a:lstStyle/>
                    <a:p>
                      <a:pPr algn="ctr"/>
                      <a:r>
                        <a:rPr lang="en-IN" sz="2000" b="1" dirty="0" smtClean="0">
                          <a:latin typeface="Comic Sans MS" pitchFamily="66" charset="0"/>
                        </a:rPr>
                        <a:t>FP</a:t>
                      </a:r>
                      <a:endParaRPr lang="en-IN" sz="2000" b="1" dirty="0">
                        <a:latin typeface="Comic Sans MS" pitchFamily="66" charset="0"/>
                      </a:endParaRPr>
                    </a:p>
                  </a:txBody>
                  <a:tcPr/>
                </a:tc>
              </a:tr>
            </a:tbl>
          </a:graphicData>
        </a:graphic>
      </p:graphicFrame>
      <p:sp>
        <p:nvSpPr>
          <p:cNvPr id="5" name="Rectangle 4"/>
          <p:cNvSpPr/>
          <p:nvPr/>
        </p:nvSpPr>
        <p:spPr>
          <a:xfrm>
            <a:off x="6254921" y="6553200"/>
            <a:ext cx="2727029" cy="294632"/>
          </a:xfrm>
          <a:prstGeom prst="rect">
            <a:avLst/>
          </a:prstGeom>
        </p:spPr>
        <p:txBody>
          <a:bodyPr wrap="none">
            <a:spAutoFit/>
          </a:bodyPr>
          <a:lstStyle/>
          <a:p>
            <a:pPr marL="346075" indent="-346075" algn="r">
              <a:lnSpc>
                <a:spcPct val="130000"/>
              </a:lnSpc>
              <a:buFont typeface="Wingdings" pitchFamily="2" charset="2"/>
              <a:buNone/>
            </a:pPr>
            <a:r>
              <a:rPr lang="en-US" sz="1100" i="1" dirty="0" smtClean="0">
                <a:sym typeface="Symbol" pitchFamily="18" charset="2"/>
              </a:rPr>
              <a:t>Ref:  Drugs and Ageing 1999; 14(5): 387-398</a:t>
            </a:r>
            <a:endParaRPr lang="en-US" sz="1100" i="1" dirty="0">
              <a:sym typeface="Symbol" pitchFamily="18" charset="2"/>
            </a:endParaRPr>
          </a:p>
        </p:txBody>
      </p:sp>
      <p:sp>
        <p:nvSpPr>
          <p:cNvPr id="6" name="Rectangle 5"/>
          <p:cNvSpPr/>
          <p:nvPr/>
        </p:nvSpPr>
        <p:spPr>
          <a:xfrm>
            <a:off x="1371600" y="2967335"/>
            <a:ext cx="6248400" cy="830997"/>
          </a:xfrm>
          <a:prstGeom prst="rect">
            <a:avLst/>
          </a:prstGeom>
          <a:solidFill>
            <a:schemeClr val="bg2"/>
          </a:solidFill>
          <a:ln w="38100">
            <a:solidFill>
              <a:schemeClr val="bg2">
                <a:lumMod val="50000"/>
              </a:schemeClr>
            </a:solidFill>
          </a:ln>
        </p:spPr>
        <p:txBody>
          <a:bodyPr wrap="square">
            <a:spAutoFit/>
          </a:bodyPr>
          <a:lstStyle/>
          <a:p>
            <a:pPr marL="342900" indent="-342900" algn="ctr">
              <a:spcBef>
                <a:spcPct val="20000"/>
              </a:spcBef>
              <a:buClr>
                <a:srgbClr val="FF9933"/>
              </a:buClr>
            </a:pPr>
            <a:r>
              <a:rPr lang="en-US" sz="2400" dirty="0" smtClean="0">
                <a:latin typeface="Comic Sans MS" pitchFamily="66" charset="0"/>
                <a:sym typeface="Symbol" pitchFamily="18" charset="2"/>
              </a:rPr>
              <a:t>FP receptor has a widespread distribution in </a:t>
            </a:r>
            <a:r>
              <a:rPr lang="en-US" sz="2400" dirty="0" err="1" smtClean="0">
                <a:latin typeface="Comic Sans MS" pitchFamily="66" charset="0"/>
                <a:sym typeface="Symbol" pitchFamily="18" charset="2"/>
              </a:rPr>
              <a:t>ciliary</a:t>
            </a:r>
            <a:r>
              <a:rPr lang="en-US" sz="2400" dirty="0" smtClean="0">
                <a:latin typeface="Comic Sans MS" pitchFamily="66" charset="0"/>
                <a:sym typeface="Symbol" pitchFamily="18" charset="2"/>
              </a:rPr>
              <a:t> muscle &amp; </a:t>
            </a:r>
            <a:r>
              <a:rPr lang="en-US" sz="2400" dirty="0" err="1" smtClean="0">
                <a:latin typeface="Comic Sans MS" pitchFamily="66" charset="0"/>
                <a:sym typeface="Symbol" pitchFamily="18" charset="2"/>
              </a:rPr>
              <a:t>ciliary</a:t>
            </a:r>
            <a:r>
              <a:rPr lang="en-US" sz="2400" dirty="0" smtClean="0">
                <a:latin typeface="Comic Sans MS" pitchFamily="66" charset="0"/>
                <a:sym typeface="Symbol" pitchFamily="18" charset="2"/>
              </a:rPr>
              <a:t> processes.</a:t>
            </a:r>
            <a:endParaRPr lang="en-US" sz="2400" dirty="0">
              <a:latin typeface="Comic Sans MS" pitchFamily="66" charset="0"/>
              <a:sym typeface="Symbol" pitchFamily="18" charset="2"/>
            </a:endParaRPr>
          </a:p>
        </p:txBody>
      </p:sp>
    </p:spTree>
  </p:cSld>
  <p:clrMapOvr>
    <a:masterClrMapping/>
  </p:clrMapOvr>
  <p:transition>
    <p:strips dir="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2" presetClass="entr" presetSubtype="4" fill="hold" grpId="0" nodeType="clickEffect">
                                  <p:stCondLst>
                                    <p:cond delay="0"/>
                                  </p:stCondLst>
                                  <p:childTnLst>
                                    <p:set>
                                      <p:cBhvr>
                                        <p:cTn id="10" dur="1" fill="hold">
                                          <p:stCondLst>
                                            <p:cond delay="0"/>
                                          </p:stCondLst>
                                        </p:cTn>
                                        <p:tgtEl>
                                          <p:spTgt spid="6"/>
                                        </p:tgtEl>
                                        <p:attrNameLst>
                                          <p:attrName>style.visibility</p:attrName>
                                        </p:attrNameLst>
                                      </p:cBhvr>
                                      <p:to>
                                        <p:strVal val="visible"/>
                                      </p:to>
                                    </p:set>
                                    <p:animEffect transition="in" filter="slide(fromBottom)">
                                      <p:cBhvr>
                                        <p:cTn id="11"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a:xfrm>
            <a:off x="381000" y="609600"/>
            <a:ext cx="8382000" cy="457200"/>
          </a:xfrm>
        </p:spPr>
        <p:txBody>
          <a:bodyPr>
            <a:noAutofit/>
          </a:bodyPr>
          <a:lstStyle/>
          <a:p>
            <a:pPr algn="ctr"/>
            <a:r>
              <a:rPr lang="en-US" sz="3600" b="0" dirty="0" smtClean="0">
                <a:latin typeface="Comic Sans MS" pitchFamily="66" charset="0"/>
              </a:rPr>
              <a:t>Prostaglandins</a:t>
            </a:r>
            <a:endParaRPr lang="en-US" sz="3600" b="0" dirty="0">
              <a:latin typeface="Comic Sans MS" pitchFamily="66" charset="0"/>
            </a:endParaRPr>
          </a:p>
        </p:txBody>
      </p:sp>
      <p:sp>
        <p:nvSpPr>
          <p:cNvPr id="31747" name="Rectangle 3"/>
          <p:cNvSpPr>
            <a:spLocks noGrp="1" noChangeArrowheads="1"/>
          </p:cNvSpPr>
          <p:nvPr>
            <p:ph sz="quarter" idx="1"/>
          </p:nvPr>
        </p:nvSpPr>
        <p:spPr>
          <a:xfrm>
            <a:off x="381000" y="1143000"/>
            <a:ext cx="8382000" cy="5029200"/>
          </a:xfrm>
        </p:spPr>
        <p:txBody>
          <a:bodyPr>
            <a:normAutofit fontScale="92500" lnSpcReduction="10000"/>
          </a:bodyPr>
          <a:lstStyle/>
          <a:p>
            <a:pPr marL="0" indent="0" algn="just">
              <a:lnSpc>
                <a:spcPct val="110000"/>
              </a:lnSpc>
            </a:pPr>
            <a:r>
              <a:rPr lang="en-US" dirty="0">
                <a:latin typeface="Comic Sans MS" pitchFamily="66" charset="0"/>
                <a:sym typeface="Symbol" pitchFamily="18" charset="2"/>
              </a:rPr>
              <a:t>In 1981, </a:t>
            </a:r>
            <a:r>
              <a:rPr lang="en-US" dirty="0" err="1">
                <a:latin typeface="Comic Sans MS" pitchFamily="66" charset="0"/>
                <a:sym typeface="Symbol" pitchFamily="18" charset="2"/>
              </a:rPr>
              <a:t>Camras</a:t>
            </a:r>
            <a:r>
              <a:rPr lang="en-US" dirty="0">
                <a:latin typeface="Comic Sans MS" pitchFamily="66" charset="0"/>
                <a:sym typeface="Symbol" pitchFamily="18" charset="2"/>
              </a:rPr>
              <a:t> and </a:t>
            </a:r>
            <a:r>
              <a:rPr lang="en-US" dirty="0" err="1">
                <a:latin typeface="Comic Sans MS" pitchFamily="66" charset="0"/>
                <a:sym typeface="Symbol" pitchFamily="18" charset="2"/>
              </a:rPr>
              <a:t>Dito</a:t>
            </a:r>
            <a:r>
              <a:rPr lang="en-US" dirty="0">
                <a:latin typeface="Comic Sans MS" pitchFamily="66" charset="0"/>
                <a:sym typeface="Symbol" pitchFamily="18" charset="2"/>
              </a:rPr>
              <a:t> demonstrated that topically applied</a:t>
            </a:r>
            <a:r>
              <a:rPr lang="en-US" b="1" baseline="-25000" dirty="0">
                <a:latin typeface="Comic Sans MS" pitchFamily="66" charset="0"/>
                <a:sym typeface="Symbol" pitchFamily="18" charset="2"/>
              </a:rPr>
              <a:t> </a:t>
            </a:r>
            <a:r>
              <a:rPr lang="en-US" dirty="0">
                <a:latin typeface="Comic Sans MS" pitchFamily="66" charset="0"/>
              </a:rPr>
              <a:t>PGF</a:t>
            </a:r>
            <a:r>
              <a:rPr lang="en-US" baseline="-25000" dirty="0">
                <a:latin typeface="Comic Sans MS" pitchFamily="66" charset="0"/>
              </a:rPr>
              <a:t>2</a:t>
            </a:r>
            <a:r>
              <a:rPr lang="en-US" baseline="-25000" dirty="0">
                <a:latin typeface="Comic Sans MS" pitchFamily="66" charset="0"/>
                <a:sym typeface="Symbol" pitchFamily="18" charset="2"/>
              </a:rPr>
              <a:t></a:t>
            </a:r>
            <a:r>
              <a:rPr lang="en-US" baseline="30000" dirty="0">
                <a:latin typeface="Comic Sans MS" pitchFamily="66" charset="0"/>
                <a:sym typeface="Symbol" pitchFamily="18" charset="2"/>
              </a:rPr>
              <a:t> </a:t>
            </a:r>
            <a:r>
              <a:rPr lang="en-US" dirty="0">
                <a:latin typeface="Comic Sans MS" pitchFamily="66" charset="0"/>
                <a:sym typeface="Symbol" pitchFamily="18" charset="2"/>
              </a:rPr>
              <a:t> reduces intraocular pressure (IOP) in monkeys with no or minimal intraocular side </a:t>
            </a:r>
            <a:r>
              <a:rPr lang="en-US" dirty="0" smtClean="0">
                <a:latin typeface="Comic Sans MS" pitchFamily="66" charset="0"/>
                <a:sym typeface="Symbol" pitchFamily="18" charset="2"/>
              </a:rPr>
              <a:t>effects.</a:t>
            </a:r>
          </a:p>
          <a:p>
            <a:pPr marL="0" indent="0" algn="just">
              <a:lnSpc>
                <a:spcPct val="110000"/>
              </a:lnSpc>
            </a:pPr>
            <a:endParaRPr lang="en-US" dirty="0" smtClean="0">
              <a:latin typeface="Comic Sans MS" pitchFamily="66" charset="0"/>
              <a:sym typeface="Symbol" pitchFamily="18" charset="2"/>
            </a:endParaRPr>
          </a:p>
          <a:p>
            <a:pPr marL="0" indent="0" algn="just">
              <a:lnSpc>
                <a:spcPct val="110000"/>
              </a:lnSpc>
            </a:pPr>
            <a:r>
              <a:rPr lang="en-IN" b="1" dirty="0" smtClean="0">
                <a:latin typeface="Comic Sans MS" pitchFamily="66" charset="0"/>
              </a:rPr>
              <a:t>Synthetic prostaglandin analogues (PGAs)</a:t>
            </a:r>
            <a:r>
              <a:rPr lang="en-IN" dirty="0" smtClean="0">
                <a:latin typeface="Comic Sans MS" pitchFamily="66" charset="0"/>
              </a:rPr>
              <a:t> are molecules which are manufactured to bind to a prostaglandin receptor.</a:t>
            </a:r>
          </a:p>
          <a:p>
            <a:pPr marL="0" indent="0" algn="just">
              <a:lnSpc>
                <a:spcPct val="110000"/>
              </a:lnSpc>
            </a:pPr>
            <a:endParaRPr lang="en-IN" dirty="0" smtClean="0">
              <a:latin typeface="Comic Sans MS" pitchFamily="66" charset="0"/>
            </a:endParaRPr>
          </a:p>
          <a:p>
            <a:pPr algn="just">
              <a:lnSpc>
                <a:spcPct val="110000"/>
              </a:lnSpc>
            </a:pPr>
            <a:r>
              <a:rPr lang="en-IN" b="1" dirty="0" smtClean="0">
                <a:latin typeface="Comic Sans MS" pitchFamily="66" charset="0"/>
              </a:rPr>
              <a:t>Uses</a:t>
            </a:r>
            <a:r>
              <a:rPr lang="en-IN" dirty="0" smtClean="0">
                <a:latin typeface="Comic Sans MS" pitchFamily="66" charset="0"/>
              </a:rPr>
              <a:t> -Prostaglandin analogues such as misoprostol are used in treatment of duodenal and gastric ulcers.</a:t>
            </a:r>
          </a:p>
          <a:p>
            <a:pPr algn="just">
              <a:lnSpc>
                <a:spcPct val="110000"/>
              </a:lnSpc>
            </a:pPr>
            <a:r>
              <a:rPr lang="en-IN" dirty="0" smtClean="0">
                <a:latin typeface="Comic Sans MS" pitchFamily="66" charset="0"/>
              </a:rPr>
              <a:t>Prostaglandin analogues can also be used in the management of open-angle glaucoma. </a:t>
            </a:r>
          </a:p>
          <a:p>
            <a:pPr marL="0" indent="0">
              <a:lnSpc>
                <a:spcPct val="140000"/>
              </a:lnSpc>
            </a:pPr>
            <a:endParaRPr lang="en-IN" sz="2800" dirty="0" smtClean="0">
              <a:latin typeface="Comic Sans MS" pitchFamily="66" charset="0"/>
            </a:endParaRPr>
          </a:p>
          <a:p>
            <a:pPr marL="0" indent="0">
              <a:lnSpc>
                <a:spcPct val="140000"/>
              </a:lnSpc>
              <a:buFont typeface="Wingdings" pitchFamily="2" charset="2"/>
              <a:buNone/>
            </a:pPr>
            <a:endParaRPr lang="en-US" sz="2800" dirty="0">
              <a:latin typeface="Comic Sans MS" pitchFamily="66" charset="0"/>
              <a:sym typeface="Symbol" pitchFamily="18" charset="2"/>
            </a:endParaRPr>
          </a:p>
        </p:txBody>
      </p:sp>
      <p:sp>
        <p:nvSpPr>
          <p:cNvPr id="4" name="Rectangle 3"/>
          <p:cNvSpPr/>
          <p:nvPr/>
        </p:nvSpPr>
        <p:spPr>
          <a:xfrm>
            <a:off x="3810000" y="6248400"/>
            <a:ext cx="5334000" cy="600164"/>
          </a:xfrm>
          <a:prstGeom prst="rect">
            <a:avLst/>
          </a:prstGeom>
        </p:spPr>
        <p:txBody>
          <a:bodyPr wrap="square">
            <a:spAutoFit/>
          </a:bodyPr>
          <a:lstStyle/>
          <a:p>
            <a:r>
              <a:rPr lang="en-US" sz="1100" i="1" dirty="0" smtClean="0">
                <a:sym typeface="Symbol" pitchFamily="18" charset="2"/>
              </a:rPr>
              <a:t>Ref: 1.  Drugs and Ageing 1999; 14(5): 387-398</a:t>
            </a:r>
          </a:p>
          <a:p>
            <a:pPr marL="228600" indent="-228600">
              <a:buAutoNum type="arabicPeriod" startAt="2"/>
            </a:pPr>
            <a:r>
              <a:rPr lang="en-US" sz="1100" i="1" dirty="0" smtClean="0">
                <a:sym typeface="Symbol" pitchFamily="18" charset="2"/>
              </a:rPr>
              <a:t>IOVS; May 2001, </a:t>
            </a:r>
            <a:r>
              <a:rPr lang="en-US" sz="1100" i="1" dirty="0" err="1" smtClean="0">
                <a:sym typeface="Symbol" pitchFamily="18" charset="2"/>
              </a:rPr>
              <a:t>Vol</a:t>
            </a:r>
            <a:r>
              <a:rPr lang="en-US" sz="1100" i="1" dirty="0" smtClean="0">
                <a:sym typeface="Symbol" pitchFamily="18" charset="2"/>
              </a:rPr>
              <a:t> .42 (6): 1134-1145</a:t>
            </a:r>
          </a:p>
          <a:p>
            <a:pPr marL="228600" indent="-228600">
              <a:buAutoNum type="arabicPeriod" startAt="2"/>
            </a:pPr>
            <a:r>
              <a:rPr lang="en-US" sz="1100" i="1" dirty="0" smtClean="0">
                <a:sym typeface="Symbol" pitchFamily="18" charset="2"/>
              </a:rPr>
              <a:t>http://en.wikipedia.org/wiki/Prostaglandin_analogue  last accessed on 22</a:t>
            </a:r>
            <a:r>
              <a:rPr lang="en-US" sz="1100" i="1" baseline="30000" dirty="0" smtClean="0">
                <a:sym typeface="Symbol" pitchFamily="18" charset="2"/>
              </a:rPr>
              <a:t>nd</a:t>
            </a:r>
            <a:r>
              <a:rPr lang="en-US" sz="1100" i="1" dirty="0" smtClean="0">
                <a:sym typeface="Symbol" pitchFamily="18" charset="2"/>
              </a:rPr>
              <a:t> August 2012</a:t>
            </a:r>
            <a:endParaRPr lang="en-US" sz="1100" i="1" dirty="0">
              <a:sym typeface="Symbol" pitchFamily="18" charset="2"/>
            </a:endParaRPr>
          </a:p>
        </p:txBody>
      </p:sp>
    </p:spTree>
  </p:cSld>
  <p:clrMapOvr>
    <a:masterClrMapping/>
  </p:clrMapOvr>
  <p:transition>
    <p:wheel/>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grpId="0" nodeType="afterEffect">
                                  <p:stCondLst>
                                    <p:cond delay="0"/>
                                  </p:stCondLst>
                                  <p:childTnLst>
                                    <p:set>
                                      <p:cBhvr>
                                        <p:cTn id="6" dur="1" fill="hold">
                                          <p:stCondLst>
                                            <p:cond delay="0"/>
                                          </p:stCondLst>
                                        </p:cTn>
                                        <p:tgtEl>
                                          <p:spTgt spid="31746"/>
                                        </p:tgtEl>
                                        <p:attrNameLst>
                                          <p:attrName>style.visibility</p:attrName>
                                        </p:attrNameLst>
                                      </p:cBhvr>
                                      <p:to>
                                        <p:strVal val="visible"/>
                                      </p:to>
                                    </p:set>
                                    <p:animEffect transition="in" filter="dissolve">
                                      <p:cBhvr>
                                        <p:cTn id="7" dur="500"/>
                                        <p:tgtEl>
                                          <p:spTgt spid="31746"/>
                                        </p:tgtEl>
                                      </p:cBhvr>
                                    </p:animEffect>
                                  </p:childTnLst>
                                </p:cTn>
                              </p:par>
                            </p:childTnLst>
                          </p:cTn>
                        </p:par>
                        <p:par>
                          <p:cTn id="8" fill="hold">
                            <p:stCondLst>
                              <p:cond delay="500"/>
                            </p:stCondLst>
                            <p:childTnLst>
                              <p:par>
                                <p:cTn id="9" presetID="22" presetClass="entr" presetSubtype="1" fill="hold" grpId="0" nodeType="afterEffect">
                                  <p:stCondLst>
                                    <p:cond delay="0"/>
                                  </p:stCondLst>
                                  <p:childTnLst>
                                    <p:set>
                                      <p:cBhvr>
                                        <p:cTn id="10" dur="1" fill="hold">
                                          <p:stCondLst>
                                            <p:cond delay="0"/>
                                          </p:stCondLst>
                                        </p:cTn>
                                        <p:tgtEl>
                                          <p:spTgt spid="31747">
                                            <p:txEl>
                                              <p:pRg st="0" end="0"/>
                                            </p:txEl>
                                          </p:spTgt>
                                        </p:tgtEl>
                                        <p:attrNameLst>
                                          <p:attrName>style.visibility</p:attrName>
                                        </p:attrNameLst>
                                      </p:cBhvr>
                                      <p:to>
                                        <p:strVal val="visible"/>
                                      </p:to>
                                    </p:set>
                                    <p:animEffect transition="in" filter="wipe(up)">
                                      <p:cBhvr>
                                        <p:cTn id="11" dur="500"/>
                                        <p:tgtEl>
                                          <p:spTgt spid="31747">
                                            <p:txEl>
                                              <p:pRg st="0" end="0"/>
                                            </p:txEl>
                                          </p:spTgt>
                                        </p:tgtEl>
                                      </p:cBhvr>
                                    </p:animEffect>
                                  </p:childTnLst>
                                </p:cTn>
                              </p:par>
                            </p:childTnLst>
                          </p:cTn>
                        </p:par>
                        <p:par>
                          <p:cTn id="12" fill="hold">
                            <p:stCondLst>
                              <p:cond delay="1000"/>
                            </p:stCondLst>
                            <p:childTnLst>
                              <p:par>
                                <p:cTn id="13" presetID="22" presetClass="entr" presetSubtype="1" fill="hold" grpId="0" nodeType="afterEffect">
                                  <p:stCondLst>
                                    <p:cond delay="0"/>
                                  </p:stCondLst>
                                  <p:childTnLst>
                                    <p:set>
                                      <p:cBhvr>
                                        <p:cTn id="14" dur="1" fill="hold">
                                          <p:stCondLst>
                                            <p:cond delay="0"/>
                                          </p:stCondLst>
                                        </p:cTn>
                                        <p:tgtEl>
                                          <p:spTgt spid="31747">
                                            <p:txEl>
                                              <p:pRg st="2" end="2"/>
                                            </p:txEl>
                                          </p:spTgt>
                                        </p:tgtEl>
                                        <p:attrNameLst>
                                          <p:attrName>style.visibility</p:attrName>
                                        </p:attrNameLst>
                                      </p:cBhvr>
                                      <p:to>
                                        <p:strVal val="visible"/>
                                      </p:to>
                                    </p:set>
                                    <p:animEffect transition="in" filter="wipe(up)">
                                      <p:cBhvr>
                                        <p:cTn id="15" dur="500"/>
                                        <p:tgtEl>
                                          <p:spTgt spid="31747">
                                            <p:txEl>
                                              <p:pRg st="2" end="2"/>
                                            </p:txEl>
                                          </p:spTgt>
                                        </p:tgtEl>
                                      </p:cBhvr>
                                    </p:animEffect>
                                  </p:childTnLst>
                                </p:cTn>
                              </p:par>
                            </p:childTnLst>
                          </p:cTn>
                        </p:par>
                        <p:par>
                          <p:cTn id="16" fill="hold">
                            <p:stCondLst>
                              <p:cond delay="1500"/>
                            </p:stCondLst>
                            <p:childTnLst>
                              <p:par>
                                <p:cTn id="17" presetID="22" presetClass="entr" presetSubtype="1" fill="hold" grpId="0" nodeType="afterEffect">
                                  <p:stCondLst>
                                    <p:cond delay="0"/>
                                  </p:stCondLst>
                                  <p:childTnLst>
                                    <p:set>
                                      <p:cBhvr>
                                        <p:cTn id="18" dur="1" fill="hold">
                                          <p:stCondLst>
                                            <p:cond delay="0"/>
                                          </p:stCondLst>
                                        </p:cTn>
                                        <p:tgtEl>
                                          <p:spTgt spid="31747">
                                            <p:txEl>
                                              <p:pRg st="4" end="4"/>
                                            </p:txEl>
                                          </p:spTgt>
                                        </p:tgtEl>
                                        <p:attrNameLst>
                                          <p:attrName>style.visibility</p:attrName>
                                        </p:attrNameLst>
                                      </p:cBhvr>
                                      <p:to>
                                        <p:strVal val="visible"/>
                                      </p:to>
                                    </p:set>
                                    <p:animEffect transition="in" filter="wipe(up)">
                                      <p:cBhvr>
                                        <p:cTn id="19" dur="500"/>
                                        <p:tgtEl>
                                          <p:spTgt spid="31747">
                                            <p:txEl>
                                              <p:pRg st="4" end="4"/>
                                            </p:txEl>
                                          </p:spTgt>
                                        </p:tgtEl>
                                      </p:cBhvr>
                                    </p:animEffect>
                                  </p:childTnLst>
                                </p:cTn>
                              </p:par>
                            </p:childTnLst>
                          </p:cTn>
                        </p:par>
                        <p:par>
                          <p:cTn id="20" fill="hold">
                            <p:stCondLst>
                              <p:cond delay="2000"/>
                            </p:stCondLst>
                            <p:childTnLst>
                              <p:par>
                                <p:cTn id="21" presetID="22" presetClass="entr" presetSubtype="1" fill="hold" grpId="0" nodeType="afterEffect">
                                  <p:stCondLst>
                                    <p:cond delay="0"/>
                                  </p:stCondLst>
                                  <p:childTnLst>
                                    <p:set>
                                      <p:cBhvr>
                                        <p:cTn id="22" dur="1" fill="hold">
                                          <p:stCondLst>
                                            <p:cond delay="0"/>
                                          </p:stCondLst>
                                        </p:cTn>
                                        <p:tgtEl>
                                          <p:spTgt spid="31747">
                                            <p:txEl>
                                              <p:pRg st="5" end="5"/>
                                            </p:txEl>
                                          </p:spTgt>
                                        </p:tgtEl>
                                        <p:attrNameLst>
                                          <p:attrName>style.visibility</p:attrName>
                                        </p:attrNameLst>
                                      </p:cBhvr>
                                      <p:to>
                                        <p:strVal val="visible"/>
                                      </p:to>
                                    </p:set>
                                    <p:animEffect transition="in" filter="wipe(up)">
                                      <p:cBhvr>
                                        <p:cTn id="23" dur="500"/>
                                        <p:tgtEl>
                                          <p:spTgt spid="31747">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746" grpId="0" autoUpdateAnimBg="0"/>
      <p:bldP spid="31747" grpId="0" build="p" autoUpdateAnimBg="0" advAuto="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43000"/>
          </a:xfrm>
        </p:spPr>
        <p:txBody>
          <a:bodyPr/>
          <a:lstStyle/>
          <a:p>
            <a:r>
              <a:rPr lang="en-IN" dirty="0" smtClean="0">
                <a:latin typeface="Comic Sans MS" pitchFamily="66" charset="0"/>
              </a:rPr>
              <a:t>Different types of PGA used in glaucoma management</a:t>
            </a:r>
            <a:endParaRPr lang="en-IN" dirty="0">
              <a:latin typeface="Comic Sans MS" pitchFamily="66" charset="0"/>
            </a:endParaRPr>
          </a:p>
        </p:txBody>
      </p:sp>
      <p:sp>
        <p:nvSpPr>
          <p:cNvPr id="3" name="Content Placeholder 2"/>
          <p:cNvSpPr>
            <a:spLocks noGrp="1"/>
          </p:cNvSpPr>
          <p:nvPr>
            <p:ph sz="quarter" idx="1"/>
          </p:nvPr>
        </p:nvSpPr>
        <p:spPr>
          <a:xfrm>
            <a:off x="457200" y="1066800"/>
            <a:ext cx="8229600" cy="1066800"/>
          </a:xfrm>
        </p:spPr>
        <p:txBody>
          <a:bodyPr>
            <a:normAutofit/>
          </a:bodyPr>
          <a:lstStyle/>
          <a:p>
            <a:r>
              <a:rPr lang="en-IN" sz="2400" dirty="0" smtClean="0">
                <a:latin typeface="Comic Sans MS" pitchFamily="66" charset="0"/>
              </a:rPr>
              <a:t>The commercially available PGAs are as follows:-</a:t>
            </a:r>
          </a:p>
          <a:p>
            <a:endParaRPr lang="en-IN" sz="2400" dirty="0" smtClean="0">
              <a:latin typeface="Comic Sans MS" pitchFamily="66" charset="0"/>
            </a:endParaRPr>
          </a:p>
        </p:txBody>
      </p:sp>
      <p:sp>
        <p:nvSpPr>
          <p:cNvPr id="4" name="Rectangle 3"/>
          <p:cNvSpPr/>
          <p:nvPr/>
        </p:nvSpPr>
        <p:spPr>
          <a:xfrm>
            <a:off x="4343400" y="6248400"/>
            <a:ext cx="4812196" cy="701731"/>
          </a:xfrm>
          <a:prstGeom prst="rect">
            <a:avLst/>
          </a:prstGeom>
        </p:spPr>
        <p:txBody>
          <a:bodyPr wrap="square">
            <a:spAutoFit/>
          </a:bodyPr>
          <a:lstStyle/>
          <a:p>
            <a:pPr algn="r">
              <a:lnSpc>
                <a:spcPct val="120000"/>
              </a:lnSpc>
            </a:pPr>
            <a:r>
              <a:rPr lang="en-US" sz="1100" i="1" dirty="0" smtClean="0"/>
              <a:t>Ophthalmology Times, July 1, 2002</a:t>
            </a:r>
          </a:p>
          <a:p>
            <a:pPr algn="r">
              <a:lnSpc>
                <a:spcPct val="120000"/>
              </a:lnSpc>
            </a:pPr>
            <a:r>
              <a:rPr lang="en-US" sz="1100" i="1" dirty="0" smtClean="0"/>
              <a:t>2. Highlights of ophthalmology </a:t>
            </a:r>
            <a:r>
              <a:rPr lang="en-US" sz="1100" i="1" dirty="0" err="1" smtClean="0"/>
              <a:t>Jounal</a:t>
            </a:r>
            <a:r>
              <a:rPr lang="en-US" sz="1100" i="1" dirty="0" smtClean="0"/>
              <a:t>. 1(2)</a:t>
            </a:r>
          </a:p>
          <a:p>
            <a:pPr algn="r">
              <a:lnSpc>
                <a:spcPct val="120000"/>
              </a:lnSpc>
            </a:pPr>
            <a:r>
              <a:rPr lang="en-US" sz="1100" i="1" dirty="0" smtClean="0"/>
              <a:t>3. http://www.ashp.org/menu/News/PharmacyNews/NewsArticle.aspx?id=3681</a:t>
            </a:r>
          </a:p>
        </p:txBody>
      </p:sp>
      <p:graphicFrame>
        <p:nvGraphicFramePr>
          <p:cNvPr id="5" name="Table 4"/>
          <p:cNvGraphicFramePr>
            <a:graphicFrameLocks noGrp="1"/>
          </p:cNvGraphicFramePr>
          <p:nvPr/>
        </p:nvGraphicFramePr>
        <p:xfrm>
          <a:off x="457200" y="1600200"/>
          <a:ext cx="8153400" cy="2674195"/>
        </p:xfrm>
        <a:graphic>
          <a:graphicData uri="http://schemas.openxmlformats.org/drawingml/2006/table">
            <a:tbl>
              <a:tblPr firstRow="1" bandRow="1">
                <a:tableStyleId>{5C22544A-7EE6-4342-B048-85BDC9FD1C3A}</a:tableStyleId>
              </a:tblPr>
              <a:tblGrid>
                <a:gridCol w="3903223"/>
                <a:gridCol w="4250177"/>
              </a:tblGrid>
              <a:tr h="406823">
                <a:tc>
                  <a:txBody>
                    <a:bodyPr/>
                    <a:lstStyle/>
                    <a:p>
                      <a:r>
                        <a:rPr lang="en-IN" sz="1800" dirty="0" smtClean="0">
                          <a:latin typeface="Comic Sans MS" pitchFamily="66" charset="0"/>
                        </a:rPr>
                        <a:t>PG analogues</a:t>
                      </a:r>
                      <a:endParaRPr lang="en-IN" sz="1800" dirty="0">
                        <a:latin typeface="Comic Sans MS" pitchFamily="66" charset="0"/>
                      </a:endParaRPr>
                    </a:p>
                  </a:txBody>
                  <a:tcPr/>
                </a:tc>
                <a:tc>
                  <a:txBody>
                    <a:bodyPr/>
                    <a:lstStyle/>
                    <a:p>
                      <a:r>
                        <a:rPr lang="en-IN" sz="1800" dirty="0" smtClean="0">
                          <a:latin typeface="Comic Sans MS" pitchFamily="66" charset="0"/>
                        </a:rPr>
                        <a:t>Year of launch</a:t>
                      </a:r>
                      <a:endParaRPr lang="en-IN" sz="1800" dirty="0">
                        <a:latin typeface="Comic Sans MS" pitchFamily="66" charset="0"/>
                      </a:endParaRPr>
                    </a:p>
                  </a:txBody>
                  <a:tcPr/>
                </a:tc>
              </a:tr>
              <a:tr h="406823">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IN" sz="1800" dirty="0" err="1" smtClean="0">
                          <a:latin typeface="Comic Sans MS" pitchFamily="66" charset="0"/>
                        </a:rPr>
                        <a:t>Latanoprost</a:t>
                      </a:r>
                      <a:r>
                        <a:rPr lang="en-IN" sz="1800" dirty="0" smtClean="0">
                          <a:latin typeface="Comic Sans MS" pitchFamily="66" charset="0"/>
                        </a:rPr>
                        <a:t> 0.005%  </a:t>
                      </a:r>
                    </a:p>
                  </a:txBody>
                  <a:tcPr/>
                </a:tc>
                <a:tc>
                  <a:txBody>
                    <a:bodyPr/>
                    <a:lstStyle/>
                    <a:p>
                      <a:r>
                        <a:rPr lang="en-IN" sz="1800" dirty="0" smtClean="0">
                          <a:latin typeface="Comic Sans MS" pitchFamily="66" charset="0"/>
                        </a:rPr>
                        <a:t>1996</a:t>
                      </a:r>
                      <a:endParaRPr lang="en-IN" sz="1800" dirty="0">
                        <a:latin typeface="Comic Sans MS" pitchFamily="66" charset="0"/>
                      </a:endParaRPr>
                    </a:p>
                  </a:txBody>
                  <a:tcPr/>
                </a:tc>
              </a:tr>
              <a:tr h="406823">
                <a:tc>
                  <a:txBody>
                    <a:bodyPr/>
                    <a:lstStyle/>
                    <a:p>
                      <a:r>
                        <a:rPr lang="en-IN" sz="1800" dirty="0" err="1" smtClean="0">
                          <a:latin typeface="Comic Sans MS" pitchFamily="66" charset="0"/>
                        </a:rPr>
                        <a:t>Unoprostone</a:t>
                      </a:r>
                      <a:r>
                        <a:rPr lang="en-IN" sz="1800" dirty="0" smtClean="0">
                          <a:latin typeface="Comic Sans MS" pitchFamily="66" charset="0"/>
                        </a:rPr>
                        <a:t> isopropyl 0.15%</a:t>
                      </a:r>
                      <a:endParaRPr lang="en-IN" sz="1800" dirty="0">
                        <a:latin typeface="Comic Sans MS" pitchFamily="66" charset="0"/>
                      </a:endParaRPr>
                    </a:p>
                  </a:txBody>
                  <a:tcPr/>
                </a:tc>
                <a:tc>
                  <a:txBody>
                    <a:bodyPr/>
                    <a:lstStyle/>
                    <a:p>
                      <a:r>
                        <a:rPr lang="en-IN" sz="1800" dirty="0" smtClean="0">
                          <a:latin typeface="Comic Sans MS" pitchFamily="66" charset="0"/>
                        </a:rPr>
                        <a:t>2000 (not available in India)</a:t>
                      </a:r>
                      <a:endParaRPr lang="en-IN" sz="1800" dirty="0">
                        <a:latin typeface="Comic Sans MS" pitchFamily="66" charset="0"/>
                      </a:endParaRPr>
                    </a:p>
                  </a:txBody>
                  <a:tcPr/>
                </a:tc>
              </a:tr>
              <a:tr h="406823">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IN" sz="1800" dirty="0" err="1" smtClean="0">
                          <a:latin typeface="Comic Sans MS" pitchFamily="66" charset="0"/>
                        </a:rPr>
                        <a:t>Bimatoprost</a:t>
                      </a:r>
                      <a:r>
                        <a:rPr lang="en-IN" sz="1800" dirty="0" smtClean="0">
                          <a:latin typeface="Comic Sans MS" pitchFamily="66" charset="0"/>
                        </a:rPr>
                        <a:t> 0.03 &amp; 0.01%</a:t>
                      </a:r>
                    </a:p>
                  </a:txBody>
                  <a:tcPr/>
                </a:tc>
                <a:tc>
                  <a:txBody>
                    <a:bodyPr/>
                    <a:lstStyle/>
                    <a:p>
                      <a:r>
                        <a:rPr lang="en-IN" sz="1800" dirty="0" smtClean="0">
                          <a:latin typeface="Comic Sans MS" pitchFamily="66" charset="0"/>
                        </a:rPr>
                        <a:t>2001 &amp; 2010</a:t>
                      </a:r>
                      <a:endParaRPr lang="en-IN" sz="1800" dirty="0">
                        <a:latin typeface="Comic Sans MS" pitchFamily="66" charset="0"/>
                      </a:endParaRPr>
                    </a:p>
                  </a:txBody>
                  <a:tcPr/>
                </a:tc>
              </a:tr>
              <a:tr h="406823">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IN" sz="1800" dirty="0" err="1" smtClean="0">
                          <a:latin typeface="Comic Sans MS" pitchFamily="66" charset="0"/>
                        </a:rPr>
                        <a:t>Travoprost</a:t>
                      </a:r>
                      <a:r>
                        <a:rPr lang="en-IN" sz="1800" dirty="0" smtClean="0">
                          <a:latin typeface="Comic Sans MS" pitchFamily="66" charset="0"/>
                        </a:rPr>
                        <a:t> 0.004</a:t>
                      </a:r>
                      <a:r>
                        <a:rPr lang="en-IN" sz="1800" dirty="0" smtClean="0">
                          <a:latin typeface="Comic Sans MS" pitchFamily="66" charset="0"/>
                        </a:rPr>
                        <a:t>% &amp; </a:t>
                      </a:r>
                      <a:r>
                        <a:rPr lang="en-IN" sz="1800" dirty="0" err="1" smtClean="0">
                          <a:latin typeface="Comic Sans MS" pitchFamily="66" charset="0"/>
                        </a:rPr>
                        <a:t>travoprost</a:t>
                      </a:r>
                      <a:r>
                        <a:rPr lang="en-IN" sz="1800" baseline="0" dirty="0" smtClean="0">
                          <a:latin typeface="Comic Sans MS" pitchFamily="66" charset="0"/>
                        </a:rPr>
                        <a:t> 0.004% with Ionic buffer system</a:t>
                      </a:r>
                      <a:endParaRPr lang="en-IN" sz="1800" dirty="0" smtClean="0">
                        <a:latin typeface="Comic Sans MS" pitchFamily="66" charset="0"/>
                      </a:endParaRPr>
                    </a:p>
                  </a:txBody>
                  <a:tcPr/>
                </a:tc>
                <a:tc>
                  <a:txBody>
                    <a:bodyPr/>
                    <a:lstStyle/>
                    <a:p>
                      <a:r>
                        <a:rPr lang="en-IN" sz="1800" dirty="0" smtClean="0">
                          <a:latin typeface="Comic Sans MS" pitchFamily="66" charset="0"/>
                        </a:rPr>
                        <a:t>2001</a:t>
                      </a:r>
                      <a:endParaRPr lang="en-IN" sz="1800" dirty="0">
                        <a:latin typeface="Comic Sans MS" pitchFamily="66" charset="0"/>
                      </a:endParaRPr>
                    </a:p>
                  </a:txBody>
                  <a:tcPr/>
                </a:tc>
              </a:tr>
              <a:tr h="406823">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IN" sz="1800" dirty="0" err="1" smtClean="0">
                          <a:latin typeface="Comic Sans MS" pitchFamily="66" charset="0"/>
                        </a:rPr>
                        <a:t>Tafluprost</a:t>
                      </a:r>
                      <a:r>
                        <a:rPr lang="en-IN" sz="1800" dirty="0" smtClean="0">
                          <a:latin typeface="Comic Sans MS" pitchFamily="66" charset="0"/>
                        </a:rPr>
                        <a:t> 0.0015%</a:t>
                      </a:r>
                    </a:p>
                  </a:txBody>
                  <a:tcPr/>
                </a:tc>
                <a:tc>
                  <a:txBody>
                    <a:bodyPr/>
                    <a:lstStyle/>
                    <a:p>
                      <a:r>
                        <a:rPr lang="en-IN" sz="1800" dirty="0" smtClean="0">
                          <a:latin typeface="Comic Sans MS" pitchFamily="66" charset="0"/>
                        </a:rPr>
                        <a:t>2008</a:t>
                      </a:r>
                      <a:endParaRPr lang="en-IN" sz="1800" dirty="0">
                        <a:latin typeface="Comic Sans MS" pitchFamily="66" charset="0"/>
                      </a:endParaRPr>
                    </a:p>
                  </a:txBody>
                  <a:tcPr/>
                </a:tc>
              </a:tr>
            </a:tbl>
          </a:graphicData>
        </a:graphic>
      </p:graphicFrame>
      <p:sp>
        <p:nvSpPr>
          <p:cNvPr id="7" name="Content Placeholder 2"/>
          <p:cNvSpPr txBox="1">
            <a:spLocks/>
          </p:cNvSpPr>
          <p:nvPr/>
        </p:nvSpPr>
        <p:spPr>
          <a:xfrm>
            <a:off x="152400" y="4572000"/>
            <a:ext cx="8686800" cy="1905000"/>
          </a:xfrm>
          <a:prstGeom prst="rect">
            <a:avLst/>
          </a:prstGeom>
        </p:spPr>
        <p:txBody>
          <a:bodyPr vert="horz">
            <a:normAutofit fontScale="92500" lnSpcReduction="10000"/>
          </a:bodyPr>
          <a:lstStyle/>
          <a:p>
            <a:pPr marL="274320" indent="-274320">
              <a:spcBef>
                <a:spcPts val="600"/>
              </a:spcBef>
              <a:buClr>
                <a:schemeClr val="accent1"/>
              </a:buClr>
              <a:buSzPct val="76000"/>
              <a:buFont typeface="Wingdings 3"/>
              <a:buChar char=""/>
            </a:pPr>
            <a:r>
              <a:rPr lang="en-IN" sz="2600" dirty="0" smtClean="0">
                <a:latin typeface="Comic Sans MS" pitchFamily="66" charset="0"/>
              </a:rPr>
              <a:t>Most of these medications are considered as </a:t>
            </a:r>
            <a:r>
              <a:rPr lang="en-IN" sz="2600" dirty="0" err="1" smtClean="0">
                <a:latin typeface="Comic Sans MS" pitchFamily="66" charset="0"/>
              </a:rPr>
              <a:t>prodrug</a:t>
            </a:r>
            <a:r>
              <a:rPr lang="en-IN" sz="2600" dirty="0" smtClean="0">
                <a:latin typeface="Comic Sans MS" pitchFamily="66" charset="0"/>
              </a:rPr>
              <a:t> (with some controversy on </a:t>
            </a:r>
            <a:r>
              <a:rPr lang="en-IN" sz="2600" dirty="0" err="1" smtClean="0">
                <a:latin typeface="Comic Sans MS" pitchFamily="66" charset="0"/>
              </a:rPr>
              <a:t>bimatoprost</a:t>
            </a:r>
            <a:r>
              <a:rPr lang="en-IN" sz="2600" dirty="0" smtClean="0">
                <a:latin typeface="Comic Sans MS" pitchFamily="66" charset="0"/>
              </a:rPr>
              <a:t>) as they are dispensed in their inactive form &amp; are hydrolysed by corneal enzymatic degradation  into active molecules (biological free acid</a:t>
            </a:r>
            <a:r>
              <a:rPr lang="en-IN" sz="2600" baseline="30000" dirty="0" smtClean="0">
                <a:latin typeface="Comic Sans MS" pitchFamily="66" charset="0"/>
              </a:rPr>
              <a:t>)2.</a:t>
            </a:r>
            <a:r>
              <a:rPr lang="en-IN" sz="2600" dirty="0" smtClean="0">
                <a:latin typeface="Comic Sans MS" pitchFamily="66" charset="0"/>
              </a:rPr>
              <a:t> </a:t>
            </a:r>
          </a:p>
          <a:p>
            <a:pPr marL="274320" marR="0" lvl="0" indent="-274320" algn="l" defTabSz="914400" rtl="0" eaLnBrk="1" fontAlgn="auto" latinLnBrk="0" hangingPunct="1">
              <a:lnSpc>
                <a:spcPct val="100000"/>
              </a:lnSpc>
              <a:spcBef>
                <a:spcPts val="600"/>
              </a:spcBef>
              <a:spcAft>
                <a:spcPts val="0"/>
              </a:spcAft>
              <a:buClr>
                <a:schemeClr val="accent1"/>
              </a:buClr>
              <a:buSzPct val="76000"/>
              <a:buFont typeface="Wingdings 3"/>
              <a:buChar char=""/>
              <a:tabLst/>
              <a:defRPr/>
            </a:pPr>
            <a:endParaRPr kumimoji="0" lang="en-IN" sz="2400" b="0" i="0" u="none" strike="noStrike" kern="1200" cap="none" spc="0" normalizeH="0" baseline="0" noProof="0" dirty="0" smtClean="0">
              <a:ln>
                <a:noFill/>
              </a:ln>
              <a:solidFill>
                <a:schemeClr val="tx1"/>
              </a:solidFill>
              <a:effectLst/>
              <a:uLnTx/>
              <a:uFillTx/>
              <a:latin typeface="Comic Sans MS" pitchFamily="66" charset="0"/>
              <a:ea typeface="+mn-ea"/>
              <a:cs typeface="+mn-cs"/>
            </a:endParaRPr>
          </a:p>
          <a:p>
            <a:pPr marL="274320" marR="0" lvl="0" indent="-274320" algn="l" defTabSz="914400" rtl="0" eaLnBrk="1" fontAlgn="auto" latinLnBrk="0" hangingPunct="1">
              <a:lnSpc>
                <a:spcPct val="100000"/>
              </a:lnSpc>
              <a:spcBef>
                <a:spcPts val="600"/>
              </a:spcBef>
              <a:spcAft>
                <a:spcPts val="0"/>
              </a:spcAft>
              <a:buClr>
                <a:schemeClr val="accent1"/>
              </a:buClr>
              <a:buSzPct val="76000"/>
              <a:buFont typeface="Wingdings 3"/>
              <a:buChar char=""/>
              <a:tabLst/>
              <a:defRPr/>
            </a:pPr>
            <a:endParaRPr kumimoji="0" lang="en-IN" sz="2400" b="0" i="0" u="none" strike="noStrike" kern="1200" cap="none" spc="0" normalizeH="0" baseline="0" noProof="0" dirty="0" smtClean="0">
              <a:ln>
                <a:noFill/>
              </a:ln>
              <a:solidFill>
                <a:schemeClr val="tx1"/>
              </a:solidFill>
              <a:effectLst/>
              <a:uLnTx/>
              <a:uFillTx/>
              <a:latin typeface="Comic Sans MS" pitchFamily="66" charset="0"/>
              <a:ea typeface="+mn-ea"/>
              <a:cs typeface="+mn-cs"/>
            </a:endParaRPr>
          </a:p>
        </p:txBody>
      </p:sp>
    </p:spTree>
  </p:cSld>
  <p:clrMapOvr>
    <a:masterClrMapping/>
  </p:clrMapOvr>
  <p:transition>
    <p:push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4" presetClass="entr" presetSubtype="16" fill="hold" grpId="0" nodeType="clickEffect">
                                  <p:stCondLst>
                                    <p:cond delay="0"/>
                                  </p:stCondLst>
                                  <p:childTnLst>
                                    <p:set>
                                      <p:cBhvr>
                                        <p:cTn id="10" dur="1" fill="hold">
                                          <p:stCondLst>
                                            <p:cond delay="0"/>
                                          </p:stCondLst>
                                        </p:cTn>
                                        <p:tgtEl>
                                          <p:spTgt spid="7"/>
                                        </p:tgtEl>
                                        <p:attrNameLst>
                                          <p:attrName>style.visibility</p:attrName>
                                        </p:attrNameLst>
                                      </p:cBhvr>
                                      <p:to>
                                        <p:strVal val="visible"/>
                                      </p:to>
                                    </p:set>
                                    <p:animEffect transition="in" filter="box(in)">
                                      <p:cBhvr>
                                        <p:cTn id="11"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90600"/>
          </a:xfrm>
        </p:spPr>
        <p:txBody>
          <a:bodyPr>
            <a:normAutofit/>
          </a:bodyPr>
          <a:lstStyle/>
          <a:p>
            <a:r>
              <a:rPr lang="en-IN" dirty="0" smtClean="0">
                <a:latin typeface="Comic Sans MS" pitchFamily="66" charset="0"/>
              </a:rPr>
              <a:t>How do PG analogues work?</a:t>
            </a:r>
            <a:endParaRPr lang="en-IN" dirty="0"/>
          </a:p>
        </p:txBody>
      </p:sp>
      <p:sp>
        <p:nvSpPr>
          <p:cNvPr id="3" name="Content Placeholder 2"/>
          <p:cNvSpPr>
            <a:spLocks noGrp="1"/>
          </p:cNvSpPr>
          <p:nvPr>
            <p:ph sz="quarter" idx="1"/>
          </p:nvPr>
        </p:nvSpPr>
        <p:spPr>
          <a:xfrm>
            <a:off x="457200" y="1310640"/>
            <a:ext cx="8229600" cy="4937760"/>
          </a:xfrm>
        </p:spPr>
        <p:txBody>
          <a:bodyPr/>
          <a:lstStyle/>
          <a:p>
            <a:r>
              <a:rPr lang="en-IN" dirty="0" smtClean="0">
                <a:latin typeface="Comic Sans MS" pitchFamily="66" charset="0"/>
              </a:rPr>
              <a:t>PG analogues reduce IOP by increasing aqueous </a:t>
            </a:r>
            <a:r>
              <a:rPr lang="en-IN" dirty="0" err="1" smtClean="0">
                <a:latin typeface="Comic Sans MS" pitchFamily="66" charset="0"/>
              </a:rPr>
              <a:t>humor</a:t>
            </a:r>
            <a:r>
              <a:rPr lang="en-IN" dirty="0" smtClean="0">
                <a:latin typeface="Comic Sans MS" pitchFamily="66" charset="0"/>
              </a:rPr>
              <a:t> outflow through </a:t>
            </a:r>
            <a:r>
              <a:rPr lang="en-IN" dirty="0" err="1" smtClean="0">
                <a:latin typeface="Comic Sans MS" pitchFamily="66" charset="0"/>
              </a:rPr>
              <a:t>uveoscleral</a:t>
            </a:r>
            <a:r>
              <a:rPr lang="en-IN" dirty="0" smtClean="0">
                <a:latin typeface="Comic Sans MS" pitchFamily="66" charset="0"/>
              </a:rPr>
              <a:t> pathway.</a:t>
            </a:r>
          </a:p>
          <a:p>
            <a:endParaRPr lang="en-IN" dirty="0" smtClean="0">
              <a:latin typeface="Comic Sans MS" pitchFamily="66" charset="0"/>
            </a:endParaRPr>
          </a:p>
          <a:p>
            <a:endParaRPr lang="en-IN" dirty="0" smtClean="0">
              <a:latin typeface="Comic Sans MS" pitchFamily="66" charset="0"/>
            </a:endParaRPr>
          </a:p>
          <a:p>
            <a:endParaRPr lang="en-IN" dirty="0"/>
          </a:p>
        </p:txBody>
      </p:sp>
      <p:sp>
        <p:nvSpPr>
          <p:cNvPr id="4" name="Title 1"/>
          <p:cNvSpPr txBox="1">
            <a:spLocks/>
          </p:cNvSpPr>
          <p:nvPr/>
        </p:nvSpPr>
        <p:spPr>
          <a:xfrm>
            <a:off x="2209800" y="2590800"/>
            <a:ext cx="4572000" cy="606552"/>
          </a:xfrm>
          <a:prstGeom prst="rect">
            <a:avLst/>
          </a:prstGeom>
          <a:solidFill>
            <a:schemeClr val="accent4">
              <a:lumMod val="20000"/>
              <a:lumOff val="80000"/>
            </a:schemeClr>
          </a:solidFill>
        </p:spPr>
        <p:style>
          <a:lnRef idx="1">
            <a:schemeClr val="accent5"/>
          </a:lnRef>
          <a:fillRef idx="2">
            <a:schemeClr val="accent5"/>
          </a:fillRef>
          <a:effectRef idx="1">
            <a:schemeClr val="accent5"/>
          </a:effectRef>
          <a:fontRef idx="minor">
            <a:schemeClr val="dk1"/>
          </a:fontRef>
        </p:style>
        <p:txBody>
          <a:bodyPr vert="horz" lIns="91440" tIns="45720" rIns="91440" bIns="45720" rtlCol="0" anchor="ctr">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IN" sz="2800" i="0" u="none" strike="noStrike" kern="1200" cap="none" spc="0" normalizeH="0" baseline="0" noProof="0" dirty="0" smtClean="0">
                <a:ln>
                  <a:noFill/>
                </a:ln>
                <a:solidFill>
                  <a:schemeClr val="tx1"/>
                </a:solidFill>
                <a:effectLst/>
                <a:uLnTx/>
                <a:uFillTx/>
                <a:latin typeface="Comic Sans MS" pitchFamily="66" charset="0"/>
              </a:rPr>
              <a:t>Flow of aqueous </a:t>
            </a:r>
            <a:r>
              <a:rPr kumimoji="0" lang="en-IN" sz="2800" i="0" u="none" strike="noStrike" kern="1200" cap="none" spc="0" normalizeH="0" baseline="0" noProof="0" dirty="0" err="1" smtClean="0">
                <a:ln>
                  <a:noFill/>
                </a:ln>
                <a:solidFill>
                  <a:schemeClr val="tx1"/>
                </a:solidFill>
                <a:effectLst/>
                <a:uLnTx/>
                <a:uFillTx/>
                <a:latin typeface="Comic Sans MS" pitchFamily="66" charset="0"/>
              </a:rPr>
              <a:t>humor</a:t>
            </a:r>
            <a:endParaRPr kumimoji="0" lang="en-IN" sz="2400" i="0" u="none" strike="noStrike" kern="1200" cap="none" spc="0" normalizeH="0" baseline="0" noProof="0" dirty="0">
              <a:ln>
                <a:noFill/>
              </a:ln>
              <a:solidFill>
                <a:schemeClr val="dk1"/>
              </a:solidFill>
              <a:effectLst/>
              <a:uLnTx/>
              <a:uFillTx/>
              <a:latin typeface="Comic Sans MS" pitchFamily="66" charset="0"/>
            </a:endParaRPr>
          </a:p>
        </p:txBody>
      </p:sp>
      <p:cxnSp>
        <p:nvCxnSpPr>
          <p:cNvPr id="5" name="Straight Connector 4"/>
          <p:cNvCxnSpPr/>
          <p:nvPr/>
        </p:nvCxnSpPr>
        <p:spPr>
          <a:xfrm rot="5400000">
            <a:off x="4364417" y="3406567"/>
            <a:ext cx="268863" cy="0"/>
          </a:xfrm>
          <a:prstGeom prst="line">
            <a:avLst/>
          </a:prstGeom>
        </p:spPr>
        <p:style>
          <a:lnRef idx="3">
            <a:schemeClr val="accent1"/>
          </a:lnRef>
          <a:fillRef idx="0">
            <a:schemeClr val="accent1"/>
          </a:fillRef>
          <a:effectRef idx="2">
            <a:schemeClr val="accent1"/>
          </a:effectRef>
          <a:fontRef idx="minor">
            <a:schemeClr val="tx1"/>
          </a:fontRef>
        </p:style>
      </p:cxnSp>
      <p:cxnSp>
        <p:nvCxnSpPr>
          <p:cNvPr id="6" name="Straight Connector 5"/>
          <p:cNvCxnSpPr/>
          <p:nvPr/>
        </p:nvCxnSpPr>
        <p:spPr>
          <a:xfrm>
            <a:off x="2136648" y="3576935"/>
            <a:ext cx="4648200" cy="0"/>
          </a:xfrm>
          <a:prstGeom prst="line">
            <a:avLst/>
          </a:prstGeom>
        </p:spPr>
        <p:style>
          <a:lnRef idx="3">
            <a:schemeClr val="accent1"/>
          </a:lnRef>
          <a:fillRef idx="0">
            <a:schemeClr val="accent1"/>
          </a:fillRef>
          <a:effectRef idx="2">
            <a:schemeClr val="accent1"/>
          </a:effectRef>
          <a:fontRef idx="minor">
            <a:schemeClr val="tx1"/>
          </a:fontRef>
        </p:style>
      </p:cxnSp>
      <p:cxnSp>
        <p:nvCxnSpPr>
          <p:cNvPr id="7" name="Straight Arrow Connector 6"/>
          <p:cNvCxnSpPr/>
          <p:nvPr/>
        </p:nvCxnSpPr>
        <p:spPr>
          <a:xfrm rot="5400000">
            <a:off x="1908842" y="3805535"/>
            <a:ext cx="456406" cy="794"/>
          </a:xfrm>
          <a:prstGeom prst="straightConnector1">
            <a:avLst/>
          </a:prstGeom>
          <a:ln>
            <a:tailEnd type="arrow"/>
          </a:ln>
        </p:spPr>
        <p:style>
          <a:lnRef idx="3">
            <a:schemeClr val="accent1"/>
          </a:lnRef>
          <a:fillRef idx="0">
            <a:schemeClr val="accent1"/>
          </a:fillRef>
          <a:effectRef idx="2">
            <a:schemeClr val="accent1"/>
          </a:effectRef>
          <a:fontRef idx="minor">
            <a:schemeClr val="tx1"/>
          </a:fontRef>
        </p:style>
      </p:cxnSp>
      <p:cxnSp>
        <p:nvCxnSpPr>
          <p:cNvPr id="8" name="Straight Arrow Connector 7"/>
          <p:cNvCxnSpPr/>
          <p:nvPr/>
        </p:nvCxnSpPr>
        <p:spPr>
          <a:xfrm rot="5400000">
            <a:off x="6556248" y="3805535"/>
            <a:ext cx="457200" cy="1588"/>
          </a:xfrm>
          <a:prstGeom prst="straightConnector1">
            <a:avLst/>
          </a:prstGeom>
          <a:ln>
            <a:tailEnd type="arrow"/>
          </a:ln>
        </p:spPr>
        <p:style>
          <a:lnRef idx="3">
            <a:schemeClr val="accent1"/>
          </a:lnRef>
          <a:fillRef idx="0">
            <a:schemeClr val="accent1"/>
          </a:fillRef>
          <a:effectRef idx="2">
            <a:schemeClr val="accent1"/>
          </a:effectRef>
          <a:fontRef idx="minor">
            <a:schemeClr val="tx1"/>
          </a:fontRef>
        </p:style>
      </p:cxnSp>
      <p:sp>
        <p:nvSpPr>
          <p:cNvPr id="9" name="TextBox 8"/>
          <p:cNvSpPr txBox="1"/>
          <p:nvPr/>
        </p:nvSpPr>
        <p:spPr>
          <a:xfrm>
            <a:off x="149352" y="4034135"/>
            <a:ext cx="3965448" cy="461665"/>
          </a:xfrm>
          <a:prstGeom prst="rect">
            <a:avLst/>
          </a:prstGeom>
          <a:solidFill>
            <a:schemeClr val="accent4">
              <a:lumMod val="20000"/>
              <a:lumOff val="80000"/>
            </a:schemeClr>
          </a:solidFill>
        </p:spPr>
        <p:style>
          <a:lnRef idx="1">
            <a:schemeClr val="accent3"/>
          </a:lnRef>
          <a:fillRef idx="2">
            <a:schemeClr val="accent3"/>
          </a:fillRef>
          <a:effectRef idx="1">
            <a:schemeClr val="accent3"/>
          </a:effectRef>
          <a:fontRef idx="minor">
            <a:schemeClr val="dk1"/>
          </a:fontRef>
        </p:style>
        <p:txBody>
          <a:bodyPr wrap="square" rtlCol="0">
            <a:spAutoFit/>
          </a:bodyPr>
          <a:lstStyle/>
          <a:p>
            <a:r>
              <a:rPr lang="en-IN" sz="2400" dirty="0" err="1" smtClean="0">
                <a:latin typeface="Comic Sans MS" pitchFamily="66" charset="0"/>
              </a:rPr>
              <a:t>Trabecular</a:t>
            </a:r>
            <a:r>
              <a:rPr lang="en-IN" sz="2400" dirty="0" smtClean="0">
                <a:latin typeface="Comic Sans MS" pitchFamily="66" charset="0"/>
              </a:rPr>
              <a:t> meshwork flow</a:t>
            </a:r>
          </a:p>
        </p:txBody>
      </p:sp>
      <p:sp>
        <p:nvSpPr>
          <p:cNvPr id="10" name="TextBox 9"/>
          <p:cNvSpPr txBox="1"/>
          <p:nvPr/>
        </p:nvSpPr>
        <p:spPr>
          <a:xfrm>
            <a:off x="5334000" y="4034135"/>
            <a:ext cx="3352800" cy="461665"/>
          </a:xfrm>
          <a:prstGeom prst="rect">
            <a:avLst/>
          </a:prstGeom>
          <a:solidFill>
            <a:schemeClr val="accent4">
              <a:lumMod val="20000"/>
              <a:lumOff val="80000"/>
            </a:schemeClr>
          </a:solidFill>
        </p:spPr>
        <p:style>
          <a:lnRef idx="1">
            <a:schemeClr val="accent3"/>
          </a:lnRef>
          <a:fillRef idx="2">
            <a:schemeClr val="accent3"/>
          </a:fillRef>
          <a:effectRef idx="1">
            <a:schemeClr val="accent3"/>
          </a:effectRef>
          <a:fontRef idx="minor">
            <a:schemeClr val="dk1"/>
          </a:fontRef>
        </p:style>
        <p:txBody>
          <a:bodyPr wrap="square" rtlCol="0">
            <a:spAutoFit/>
          </a:bodyPr>
          <a:lstStyle/>
          <a:p>
            <a:r>
              <a:rPr lang="en-IN" sz="2400" dirty="0" smtClean="0"/>
              <a:t>  </a:t>
            </a:r>
            <a:r>
              <a:rPr lang="en-IN" sz="2400" dirty="0" err="1" smtClean="0">
                <a:latin typeface="Comic Sans MS" pitchFamily="66" charset="0"/>
              </a:rPr>
              <a:t>Uveo-scleral</a:t>
            </a:r>
            <a:r>
              <a:rPr lang="en-IN" sz="2400" dirty="0" smtClean="0">
                <a:latin typeface="Comic Sans MS" pitchFamily="66" charset="0"/>
              </a:rPr>
              <a:t> outflow</a:t>
            </a:r>
          </a:p>
        </p:txBody>
      </p:sp>
      <p:cxnSp>
        <p:nvCxnSpPr>
          <p:cNvPr id="11" name="Straight Arrow Connector 10"/>
          <p:cNvCxnSpPr/>
          <p:nvPr/>
        </p:nvCxnSpPr>
        <p:spPr>
          <a:xfrm rot="5400000">
            <a:off x="1908842" y="4799806"/>
            <a:ext cx="456406" cy="794"/>
          </a:xfrm>
          <a:prstGeom prst="straightConnector1">
            <a:avLst/>
          </a:prstGeom>
          <a:ln>
            <a:tailEnd type="arrow"/>
          </a:ln>
        </p:spPr>
        <p:style>
          <a:lnRef idx="3">
            <a:schemeClr val="accent1"/>
          </a:lnRef>
          <a:fillRef idx="0">
            <a:schemeClr val="accent1"/>
          </a:fillRef>
          <a:effectRef idx="2">
            <a:schemeClr val="accent1"/>
          </a:effectRef>
          <a:fontRef idx="minor">
            <a:schemeClr val="tx1"/>
          </a:fontRef>
        </p:style>
      </p:cxnSp>
      <p:cxnSp>
        <p:nvCxnSpPr>
          <p:cNvPr id="12" name="Straight Arrow Connector 11"/>
          <p:cNvCxnSpPr/>
          <p:nvPr/>
        </p:nvCxnSpPr>
        <p:spPr>
          <a:xfrm rot="5400000">
            <a:off x="6556248" y="4799806"/>
            <a:ext cx="457200" cy="1588"/>
          </a:xfrm>
          <a:prstGeom prst="straightConnector1">
            <a:avLst/>
          </a:prstGeom>
          <a:ln>
            <a:tailEnd type="arrow"/>
          </a:ln>
        </p:spPr>
        <p:style>
          <a:lnRef idx="3">
            <a:schemeClr val="accent1"/>
          </a:lnRef>
          <a:fillRef idx="0">
            <a:schemeClr val="accent1"/>
          </a:fillRef>
          <a:effectRef idx="2">
            <a:schemeClr val="accent1"/>
          </a:effectRef>
          <a:fontRef idx="minor">
            <a:schemeClr val="tx1"/>
          </a:fontRef>
        </p:style>
      </p:cxnSp>
      <p:sp>
        <p:nvSpPr>
          <p:cNvPr id="13" name="TextBox 12"/>
          <p:cNvSpPr txBox="1"/>
          <p:nvPr/>
        </p:nvSpPr>
        <p:spPr>
          <a:xfrm>
            <a:off x="301752" y="5028406"/>
            <a:ext cx="3965448" cy="461665"/>
          </a:xfrm>
          <a:prstGeom prst="rect">
            <a:avLst/>
          </a:prstGeom>
          <a:solidFill>
            <a:schemeClr val="accent4">
              <a:lumMod val="20000"/>
              <a:lumOff val="80000"/>
            </a:schemeClr>
          </a:solidFill>
        </p:spPr>
        <p:style>
          <a:lnRef idx="1">
            <a:schemeClr val="accent3"/>
          </a:lnRef>
          <a:fillRef idx="2">
            <a:schemeClr val="accent3"/>
          </a:fillRef>
          <a:effectRef idx="1">
            <a:schemeClr val="accent3"/>
          </a:effectRef>
          <a:fontRef idx="minor">
            <a:schemeClr val="dk1"/>
          </a:fontRef>
        </p:style>
        <p:txBody>
          <a:bodyPr wrap="square" rtlCol="0">
            <a:spAutoFit/>
          </a:bodyPr>
          <a:lstStyle/>
          <a:p>
            <a:r>
              <a:rPr lang="en-IN" sz="2400" dirty="0" smtClean="0">
                <a:latin typeface="Comic Sans MS" pitchFamily="66" charset="0"/>
              </a:rPr>
              <a:t>Accounts for 80% of flow</a:t>
            </a:r>
          </a:p>
        </p:txBody>
      </p:sp>
      <p:sp>
        <p:nvSpPr>
          <p:cNvPr id="14" name="TextBox 13"/>
          <p:cNvSpPr txBox="1"/>
          <p:nvPr/>
        </p:nvSpPr>
        <p:spPr>
          <a:xfrm>
            <a:off x="4953000" y="5028406"/>
            <a:ext cx="4038600" cy="461665"/>
          </a:xfrm>
          <a:prstGeom prst="rect">
            <a:avLst/>
          </a:prstGeom>
          <a:solidFill>
            <a:schemeClr val="accent4">
              <a:lumMod val="20000"/>
              <a:lumOff val="80000"/>
            </a:schemeClr>
          </a:solidFill>
        </p:spPr>
        <p:style>
          <a:lnRef idx="1">
            <a:schemeClr val="accent3"/>
          </a:lnRef>
          <a:fillRef idx="2">
            <a:schemeClr val="accent3"/>
          </a:fillRef>
          <a:effectRef idx="1">
            <a:schemeClr val="accent3"/>
          </a:effectRef>
          <a:fontRef idx="minor">
            <a:schemeClr val="dk1"/>
          </a:fontRef>
        </p:style>
        <p:txBody>
          <a:bodyPr wrap="square" rtlCol="0">
            <a:spAutoFit/>
          </a:bodyPr>
          <a:lstStyle/>
          <a:p>
            <a:r>
              <a:rPr lang="en-IN" sz="2400" dirty="0" smtClean="0"/>
              <a:t> </a:t>
            </a:r>
            <a:r>
              <a:rPr lang="en-IN" sz="2400" dirty="0" smtClean="0">
                <a:latin typeface="Comic Sans MS" pitchFamily="66" charset="0"/>
              </a:rPr>
              <a:t>Accounts for 20% of flow</a:t>
            </a:r>
          </a:p>
        </p:txBody>
      </p:sp>
      <p:sp>
        <p:nvSpPr>
          <p:cNvPr id="15" name="TextBox 14"/>
          <p:cNvSpPr txBox="1"/>
          <p:nvPr/>
        </p:nvSpPr>
        <p:spPr>
          <a:xfrm>
            <a:off x="7315200" y="6553200"/>
            <a:ext cx="1676400" cy="261610"/>
          </a:xfrm>
          <a:prstGeom prst="rect">
            <a:avLst/>
          </a:prstGeom>
          <a:noFill/>
        </p:spPr>
        <p:txBody>
          <a:bodyPr wrap="square" rtlCol="0">
            <a:spAutoFit/>
          </a:bodyPr>
          <a:lstStyle/>
          <a:p>
            <a:r>
              <a:rPr lang="en-IN" sz="1100" i="1" dirty="0" smtClean="0"/>
              <a:t>Eye .1997;11:149-154</a:t>
            </a:r>
            <a:endParaRPr lang="en-IN" sz="1100" i="1" dirty="0"/>
          </a:p>
        </p:txBody>
      </p:sp>
    </p:spTree>
  </p:cSld>
  <p:clrMapOvr>
    <a:masterClrMapping/>
  </p:clrMapOvr>
  <p:transition>
    <p:push/>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4" presetClass="entr" presetSubtype="16" fill="hold" grpId="0" nodeType="clickEffect">
                                  <p:stCondLst>
                                    <p:cond delay="0"/>
                                  </p:stCondLst>
                                  <p:childTnLst>
                                    <p:set>
                                      <p:cBhvr>
                                        <p:cTn id="10" dur="1" fill="hold">
                                          <p:stCondLst>
                                            <p:cond delay="0"/>
                                          </p:stCondLst>
                                        </p:cTn>
                                        <p:tgtEl>
                                          <p:spTgt spid="4"/>
                                        </p:tgtEl>
                                        <p:attrNameLst>
                                          <p:attrName>style.visibility</p:attrName>
                                        </p:attrNameLst>
                                      </p:cBhvr>
                                      <p:to>
                                        <p:strVal val="visible"/>
                                      </p:to>
                                    </p:set>
                                    <p:animEffect transition="in" filter="box(in)">
                                      <p:cBhvr>
                                        <p:cTn id="11" dur="500"/>
                                        <p:tgtEl>
                                          <p:spTgt spid="4"/>
                                        </p:tgtEl>
                                      </p:cBhvr>
                                    </p:animEffect>
                                  </p:childTnLst>
                                </p:cTn>
                              </p:par>
                            </p:childTnLst>
                          </p:cTn>
                        </p:par>
                      </p:childTnLst>
                    </p:cTn>
                  </p:par>
                  <p:par>
                    <p:cTn id="12" fill="hold">
                      <p:stCondLst>
                        <p:cond delay="indefinite"/>
                      </p:stCondLst>
                      <p:childTnLst>
                        <p:par>
                          <p:cTn id="13" fill="hold">
                            <p:stCondLst>
                              <p:cond delay="0"/>
                            </p:stCondLst>
                            <p:childTnLst>
                              <p:par>
                                <p:cTn id="14" presetID="12" presetClass="entr" presetSubtype="4" fill="hold" nodeType="clickEffect">
                                  <p:stCondLst>
                                    <p:cond delay="0"/>
                                  </p:stCondLst>
                                  <p:childTnLst>
                                    <p:set>
                                      <p:cBhvr>
                                        <p:cTn id="15" dur="1" fill="hold">
                                          <p:stCondLst>
                                            <p:cond delay="0"/>
                                          </p:stCondLst>
                                        </p:cTn>
                                        <p:tgtEl>
                                          <p:spTgt spid="5"/>
                                        </p:tgtEl>
                                        <p:attrNameLst>
                                          <p:attrName>style.visibility</p:attrName>
                                        </p:attrNameLst>
                                      </p:cBhvr>
                                      <p:to>
                                        <p:strVal val="visible"/>
                                      </p:to>
                                    </p:set>
                                    <p:animEffect transition="in" filter="slide(fromBottom)">
                                      <p:cBhvr>
                                        <p:cTn id="16" dur="500"/>
                                        <p:tgtEl>
                                          <p:spTgt spid="5"/>
                                        </p:tgtEl>
                                      </p:cBhvr>
                                    </p:animEffect>
                                  </p:childTnLst>
                                </p:cTn>
                              </p:par>
                              <p:par>
                                <p:cTn id="17" presetID="12" presetClass="entr" presetSubtype="4" fill="hold" nodeType="withEffect">
                                  <p:stCondLst>
                                    <p:cond delay="0"/>
                                  </p:stCondLst>
                                  <p:childTnLst>
                                    <p:set>
                                      <p:cBhvr>
                                        <p:cTn id="18" dur="1" fill="hold">
                                          <p:stCondLst>
                                            <p:cond delay="0"/>
                                          </p:stCondLst>
                                        </p:cTn>
                                        <p:tgtEl>
                                          <p:spTgt spid="6"/>
                                        </p:tgtEl>
                                        <p:attrNameLst>
                                          <p:attrName>style.visibility</p:attrName>
                                        </p:attrNameLst>
                                      </p:cBhvr>
                                      <p:to>
                                        <p:strVal val="visible"/>
                                      </p:to>
                                    </p:set>
                                    <p:animEffect transition="in" filter="slide(fromBottom)">
                                      <p:cBhvr>
                                        <p:cTn id="19" dur="500"/>
                                        <p:tgtEl>
                                          <p:spTgt spid="6"/>
                                        </p:tgtEl>
                                      </p:cBhvr>
                                    </p:animEffect>
                                  </p:childTnLst>
                                </p:cTn>
                              </p:par>
                              <p:par>
                                <p:cTn id="20" presetID="12" presetClass="entr" presetSubtype="4" fill="hold" nodeType="withEffect">
                                  <p:stCondLst>
                                    <p:cond delay="0"/>
                                  </p:stCondLst>
                                  <p:childTnLst>
                                    <p:set>
                                      <p:cBhvr>
                                        <p:cTn id="21" dur="1" fill="hold">
                                          <p:stCondLst>
                                            <p:cond delay="0"/>
                                          </p:stCondLst>
                                        </p:cTn>
                                        <p:tgtEl>
                                          <p:spTgt spid="7"/>
                                        </p:tgtEl>
                                        <p:attrNameLst>
                                          <p:attrName>style.visibility</p:attrName>
                                        </p:attrNameLst>
                                      </p:cBhvr>
                                      <p:to>
                                        <p:strVal val="visible"/>
                                      </p:to>
                                    </p:set>
                                    <p:animEffect transition="in" filter="slide(fromBottom)">
                                      <p:cBhvr>
                                        <p:cTn id="22" dur="500"/>
                                        <p:tgtEl>
                                          <p:spTgt spid="7"/>
                                        </p:tgtEl>
                                      </p:cBhvr>
                                    </p:animEffect>
                                  </p:childTnLst>
                                </p:cTn>
                              </p:par>
                              <p:par>
                                <p:cTn id="23" presetID="12" presetClass="entr" presetSubtype="4" fill="hold" grpId="0" nodeType="withEffect">
                                  <p:stCondLst>
                                    <p:cond delay="0"/>
                                  </p:stCondLst>
                                  <p:childTnLst>
                                    <p:set>
                                      <p:cBhvr>
                                        <p:cTn id="24" dur="1" fill="hold">
                                          <p:stCondLst>
                                            <p:cond delay="0"/>
                                          </p:stCondLst>
                                        </p:cTn>
                                        <p:tgtEl>
                                          <p:spTgt spid="9"/>
                                        </p:tgtEl>
                                        <p:attrNameLst>
                                          <p:attrName>style.visibility</p:attrName>
                                        </p:attrNameLst>
                                      </p:cBhvr>
                                      <p:to>
                                        <p:strVal val="visible"/>
                                      </p:to>
                                    </p:set>
                                    <p:animEffect transition="in" filter="slide(fromBottom)">
                                      <p:cBhvr>
                                        <p:cTn id="25" dur="500"/>
                                        <p:tgtEl>
                                          <p:spTgt spid="9"/>
                                        </p:tgtEl>
                                      </p:cBhvr>
                                    </p:animEffect>
                                  </p:childTnLst>
                                </p:cTn>
                              </p:par>
                            </p:childTnLst>
                          </p:cTn>
                        </p:par>
                      </p:childTnLst>
                    </p:cTn>
                  </p:par>
                  <p:par>
                    <p:cTn id="26" fill="hold">
                      <p:stCondLst>
                        <p:cond delay="indefinite"/>
                      </p:stCondLst>
                      <p:childTnLst>
                        <p:par>
                          <p:cTn id="27" fill="hold">
                            <p:stCondLst>
                              <p:cond delay="0"/>
                            </p:stCondLst>
                            <p:childTnLst>
                              <p:par>
                                <p:cTn id="28" presetID="12" presetClass="entr" presetSubtype="4" fill="hold" nodeType="clickEffect">
                                  <p:stCondLst>
                                    <p:cond delay="0"/>
                                  </p:stCondLst>
                                  <p:childTnLst>
                                    <p:set>
                                      <p:cBhvr>
                                        <p:cTn id="29" dur="1" fill="hold">
                                          <p:stCondLst>
                                            <p:cond delay="0"/>
                                          </p:stCondLst>
                                        </p:cTn>
                                        <p:tgtEl>
                                          <p:spTgt spid="8"/>
                                        </p:tgtEl>
                                        <p:attrNameLst>
                                          <p:attrName>style.visibility</p:attrName>
                                        </p:attrNameLst>
                                      </p:cBhvr>
                                      <p:to>
                                        <p:strVal val="visible"/>
                                      </p:to>
                                    </p:set>
                                    <p:animEffect transition="in" filter="slide(fromBottom)">
                                      <p:cBhvr>
                                        <p:cTn id="30" dur="500"/>
                                        <p:tgtEl>
                                          <p:spTgt spid="8"/>
                                        </p:tgtEl>
                                      </p:cBhvr>
                                    </p:animEffect>
                                  </p:childTnLst>
                                </p:cTn>
                              </p:par>
                              <p:par>
                                <p:cTn id="31" presetID="12" presetClass="entr" presetSubtype="4" fill="hold" grpId="0" nodeType="withEffect">
                                  <p:stCondLst>
                                    <p:cond delay="0"/>
                                  </p:stCondLst>
                                  <p:childTnLst>
                                    <p:set>
                                      <p:cBhvr>
                                        <p:cTn id="32" dur="1" fill="hold">
                                          <p:stCondLst>
                                            <p:cond delay="0"/>
                                          </p:stCondLst>
                                        </p:cTn>
                                        <p:tgtEl>
                                          <p:spTgt spid="10"/>
                                        </p:tgtEl>
                                        <p:attrNameLst>
                                          <p:attrName>style.visibility</p:attrName>
                                        </p:attrNameLst>
                                      </p:cBhvr>
                                      <p:to>
                                        <p:strVal val="visible"/>
                                      </p:to>
                                    </p:set>
                                    <p:animEffect transition="in" filter="slide(fromBottom)">
                                      <p:cBhvr>
                                        <p:cTn id="33" dur="500"/>
                                        <p:tgtEl>
                                          <p:spTgt spid="10"/>
                                        </p:tgtEl>
                                      </p:cBhvr>
                                    </p:animEffect>
                                  </p:childTnLst>
                                </p:cTn>
                              </p:par>
                            </p:childTnLst>
                          </p:cTn>
                        </p:par>
                      </p:childTnLst>
                    </p:cTn>
                  </p:par>
                  <p:par>
                    <p:cTn id="34" fill="hold">
                      <p:stCondLst>
                        <p:cond delay="indefinite"/>
                      </p:stCondLst>
                      <p:childTnLst>
                        <p:par>
                          <p:cTn id="35" fill="hold">
                            <p:stCondLst>
                              <p:cond delay="0"/>
                            </p:stCondLst>
                            <p:childTnLst>
                              <p:par>
                                <p:cTn id="36" presetID="12" presetClass="entr" presetSubtype="4" fill="hold" nodeType="clickEffect">
                                  <p:stCondLst>
                                    <p:cond delay="0"/>
                                  </p:stCondLst>
                                  <p:childTnLst>
                                    <p:set>
                                      <p:cBhvr>
                                        <p:cTn id="37" dur="1" fill="hold">
                                          <p:stCondLst>
                                            <p:cond delay="0"/>
                                          </p:stCondLst>
                                        </p:cTn>
                                        <p:tgtEl>
                                          <p:spTgt spid="11"/>
                                        </p:tgtEl>
                                        <p:attrNameLst>
                                          <p:attrName>style.visibility</p:attrName>
                                        </p:attrNameLst>
                                      </p:cBhvr>
                                      <p:to>
                                        <p:strVal val="visible"/>
                                      </p:to>
                                    </p:set>
                                    <p:animEffect transition="in" filter="slide(fromBottom)">
                                      <p:cBhvr>
                                        <p:cTn id="38" dur="500"/>
                                        <p:tgtEl>
                                          <p:spTgt spid="11"/>
                                        </p:tgtEl>
                                      </p:cBhvr>
                                    </p:animEffect>
                                  </p:childTnLst>
                                </p:cTn>
                              </p:par>
                              <p:par>
                                <p:cTn id="39" presetID="12" presetClass="entr" presetSubtype="4" fill="hold" grpId="0" nodeType="withEffect">
                                  <p:stCondLst>
                                    <p:cond delay="0"/>
                                  </p:stCondLst>
                                  <p:childTnLst>
                                    <p:set>
                                      <p:cBhvr>
                                        <p:cTn id="40" dur="1" fill="hold">
                                          <p:stCondLst>
                                            <p:cond delay="0"/>
                                          </p:stCondLst>
                                        </p:cTn>
                                        <p:tgtEl>
                                          <p:spTgt spid="13"/>
                                        </p:tgtEl>
                                        <p:attrNameLst>
                                          <p:attrName>style.visibility</p:attrName>
                                        </p:attrNameLst>
                                      </p:cBhvr>
                                      <p:to>
                                        <p:strVal val="visible"/>
                                      </p:to>
                                    </p:set>
                                    <p:animEffect transition="in" filter="slide(fromBottom)">
                                      <p:cBhvr>
                                        <p:cTn id="41" dur="500"/>
                                        <p:tgtEl>
                                          <p:spTgt spid="13"/>
                                        </p:tgtEl>
                                      </p:cBhvr>
                                    </p:animEffect>
                                  </p:childTnLst>
                                </p:cTn>
                              </p:par>
                            </p:childTnLst>
                          </p:cTn>
                        </p:par>
                      </p:childTnLst>
                    </p:cTn>
                  </p:par>
                  <p:par>
                    <p:cTn id="42" fill="hold">
                      <p:stCondLst>
                        <p:cond delay="indefinite"/>
                      </p:stCondLst>
                      <p:childTnLst>
                        <p:par>
                          <p:cTn id="43" fill="hold">
                            <p:stCondLst>
                              <p:cond delay="0"/>
                            </p:stCondLst>
                            <p:childTnLst>
                              <p:par>
                                <p:cTn id="44" presetID="12" presetClass="entr" presetSubtype="4" fill="hold" nodeType="clickEffect">
                                  <p:stCondLst>
                                    <p:cond delay="0"/>
                                  </p:stCondLst>
                                  <p:childTnLst>
                                    <p:set>
                                      <p:cBhvr>
                                        <p:cTn id="45" dur="1" fill="hold">
                                          <p:stCondLst>
                                            <p:cond delay="0"/>
                                          </p:stCondLst>
                                        </p:cTn>
                                        <p:tgtEl>
                                          <p:spTgt spid="12"/>
                                        </p:tgtEl>
                                        <p:attrNameLst>
                                          <p:attrName>style.visibility</p:attrName>
                                        </p:attrNameLst>
                                      </p:cBhvr>
                                      <p:to>
                                        <p:strVal val="visible"/>
                                      </p:to>
                                    </p:set>
                                    <p:animEffect transition="in" filter="slide(fromBottom)">
                                      <p:cBhvr>
                                        <p:cTn id="46" dur="500"/>
                                        <p:tgtEl>
                                          <p:spTgt spid="12"/>
                                        </p:tgtEl>
                                      </p:cBhvr>
                                    </p:animEffect>
                                  </p:childTnLst>
                                </p:cTn>
                              </p:par>
                              <p:par>
                                <p:cTn id="47" presetID="12" presetClass="entr" presetSubtype="4" fill="hold" grpId="0" nodeType="withEffect">
                                  <p:stCondLst>
                                    <p:cond delay="0"/>
                                  </p:stCondLst>
                                  <p:childTnLst>
                                    <p:set>
                                      <p:cBhvr>
                                        <p:cTn id="48" dur="1" fill="hold">
                                          <p:stCondLst>
                                            <p:cond delay="0"/>
                                          </p:stCondLst>
                                        </p:cTn>
                                        <p:tgtEl>
                                          <p:spTgt spid="14"/>
                                        </p:tgtEl>
                                        <p:attrNameLst>
                                          <p:attrName>style.visibility</p:attrName>
                                        </p:attrNameLst>
                                      </p:cBhvr>
                                      <p:to>
                                        <p:strVal val="visible"/>
                                      </p:to>
                                    </p:set>
                                    <p:animEffect transition="in" filter="slide(fromBottom)">
                                      <p:cBhvr>
                                        <p:cTn id="49"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animBg="1"/>
      <p:bldP spid="9" grpId="0" animBg="1"/>
      <p:bldP spid="10" grpId="0" animBg="1"/>
      <p:bldP spid="13" grpId="0" animBg="1"/>
      <p:bldP spid="14"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5"/>
          <p:cNvSpPr>
            <a:spLocks noGrp="1"/>
          </p:cNvSpPr>
          <p:nvPr>
            <p:ph sz="quarter" idx="1"/>
          </p:nvPr>
        </p:nvSpPr>
        <p:spPr>
          <a:xfrm>
            <a:off x="0" y="0"/>
            <a:ext cx="2057400" cy="6858000"/>
          </a:xfrm>
          <a:solidFill>
            <a:schemeClr val="accent5">
              <a:lumMod val="20000"/>
              <a:lumOff val="80000"/>
            </a:schemeClr>
          </a:solidFill>
          <a:ln w="38100">
            <a:solidFill>
              <a:srgbClr val="FFFF00"/>
            </a:solidFill>
          </a:ln>
        </p:spPr>
        <p:style>
          <a:lnRef idx="1">
            <a:schemeClr val="accent4"/>
          </a:lnRef>
          <a:fillRef idx="2">
            <a:schemeClr val="accent4"/>
          </a:fillRef>
          <a:effectRef idx="1">
            <a:schemeClr val="accent4"/>
          </a:effectRef>
          <a:fontRef idx="minor">
            <a:schemeClr val="dk1"/>
          </a:fontRef>
        </p:style>
        <p:txBody>
          <a:bodyPr>
            <a:normAutofit fontScale="92500" lnSpcReduction="20000"/>
          </a:bodyPr>
          <a:lstStyle/>
          <a:p>
            <a:pPr algn="ctr">
              <a:buNone/>
            </a:pPr>
            <a:r>
              <a:rPr lang="en-IN" sz="2400" dirty="0" smtClean="0"/>
              <a:t>Produced by </a:t>
            </a:r>
            <a:r>
              <a:rPr lang="en-IN" sz="2400" dirty="0" err="1" smtClean="0"/>
              <a:t>ciliary</a:t>
            </a:r>
            <a:r>
              <a:rPr lang="en-IN" sz="2400" dirty="0" smtClean="0"/>
              <a:t> process</a:t>
            </a:r>
          </a:p>
          <a:p>
            <a:pPr algn="ctr">
              <a:buNone/>
            </a:pPr>
            <a:endParaRPr lang="en-IN" sz="2400" dirty="0" smtClean="0"/>
          </a:p>
          <a:p>
            <a:pPr algn="ctr">
              <a:buNone/>
            </a:pPr>
            <a:r>
              <a:rPr lang="en-IN" sz="2400" dirty="0" smtClean="0"/>
              <a:t>Moves backwards</a:t>
            </a:r>
          </a:p>
          <a:p>
            <a:endParaRPr lang="en-IN" dirty="0" smtClean="0"/>
          </a:p>
          <a:p>
            <a:pPr>
              <a:buNone/>
            </a:pPr>
            <a:r>
              <a:rPr lang="en-IN" dirty="0" smtClean="0"/>
              <a:t>   </a:t>
            </a:r>
            <a:r>
              <a:rPr lang="en-IN" dirty="0" err="1" smtClean="0"/>
              <a:t>Ciliary</a:t>
            </a:r>
            <a:r>
              <a:rPr lang="en-IN" dirty="0" smtClean="0"/>
              <a:t> body </a:t>
            </a:r>
          </a:p>
          <a:p>
            <a:pPr>
              <a:buNone/>
            </a:pPr>
            <a:endParaRPr lang="en-IN" dirty="0" smtClean="0"/>
          </a:p>
          <a:p>
            <a:pPr>
              <a:buNone/>
            </a:pPr>
            <a:r>
              <a:rPr lang="en-IN" dirty="0" smtClean="0"/>
              <a:t> </a:t>
            </a:r>
            <a:r>
              <a:rPr lang="en-IN" dirty="0" err="1" smtClean="0"/>
              <a:t>supraciliary</a:t>
            </a:r>
            <a:r>
              <a:rPr lang="en-IN" dirty="0" smtClean="0"/>
              <a:t> &amp;</a:t>
            </a:r>
          </a:p>
          <a:p>
            <a:pPr>
              <a:buNone/>
            </a:pPr>
            <a:endParaRPr lang="en-IN" dirty="0" smtClean="0"/>
          </a:p>
          <a:p>
            <a:pPr>
              <a:buNone/>
            </a:pPr>
            <a:r>
              <a:rPr lang="en-IN" dirty="0" err="1" smtClean="0"/>
              <a:t>suprachoroidal</a:t>
            </a:r>
            <a:r>
              <a:rPr lang="en-IN" dirty="0" smtClean="0"/>
              <a:t> spaces</a:t>
            </a:r>
          </a:p>
          <a:p>
            <a:pPr algn="ctr">
              <a:buNone/>
            </a:pPr>
            <a:endParaRPr lang="en-IN" dirty="0" smtClean="0"/>
          </a:p>
          <a:p>
            <a:pPr algn="ctr">
              <a:buNone/>
            </a:pPr>
            <a:r>
              <a:rPr lang="en-IN" dirty="0" smtClean="0"/>
              <a:t>Sclera </a:t>
            </a:r>
            <a:endParaRPr lang="en-IN" dirty="0"/>
          </a:p>
        </p:txBody>
      </p:sp>
      <p:sp>
        <p:nvSpPr>
          <p:cNvPr id="7" name="Content Placeholder 6"/>
          <p:cNvSpPr>
            <a:spLocks noGrp="1"/>
          </p:cNvSpPr>
          <p:nvPr>
            <p:ph sz="quarter" idx="2"/>
          </p:nvPr>
        </p:nvSpPr>
        <p:spPr>
          <a:xfrm>
            <a:off x="6934200" y="0"/>
            <a:ext cx="2209800" cy="6858000"/>
          </a:xfrm>
          <a:solidFill>
            <a:schemeClr val="accent5">
              <a:lumMod val="20000"/>
              <a:lumOff val="80000"/>
            </a:schemeClr>
          </a:solidFill>
          <a:ln w="38100">
            <a:solidFill>
              <a:srgbClr val="FFFF00"/>
            </a:solidFill>
          </a:ln>
        </p:spPr>
        <p:style>
          <a:lnRef idx="1">
            <a:schemeClr val="accent4"/>
          </a:lnRef>
          <a:fillRef idx="2">
            <a:schemeClr val="accent4"/>
          </a:fillRef>
          <a:effectRef idx="1">
            <a:schemeClr val="accent4"/>
          </a:effectRef>
          <a:fontRef idx="minor">
            <a:schemeClr val="dk1"/>
          </a:fontRef>
        </p:style>
        <p:txBody>
          <a:bodyPr>
            <a:normAutofit fontScale="92500" lnSpcReduction="20000"/>
          </a:bodyPr>
          <a:lstStyle/>
          <a:p>
            <a:pPr algn="ctr">
              <a:buNone/>
            </a:pPr>
            <a:r>
              <a:rPr lang="en-IN" sz="2400" dirty="0" smtClean="0"/>
              <a:t>Produced by </a:t>
            </a:r>
            <a:r>
              <a:rPr lang="en-IN" sz="2400" dirty="0" err="1" smtClean="0"/>
              <a:t>ciliary</a:t>
            </a:r>
            <a:r>
              <a:rPr lang="en-IN" sz="2400" dirty="0" smtClean="0"/>
              <a:t> process</a:t>
            </a:r>
          </a:p>
          <a:p>
            <a:pPr algn="ctr">
              <a:buNone/>
            </a:pPr>
            <a:endParaRPr lang="en-IN" sz="2400" dirty="0" smtClean="0"/>
          </a:p>
          <a:p>
            <a:pPr algn="ctr">
              <a:buNone/>
            </a:pPr>
            <a:r>
              <a:rPr lang="en-IN" sz="2400" dirty="0" smtClean="0"/>
              <a:t>Enters posterior chamber </a:t>
            </a:r>
          </a:p>
          <a:p>
            <a:pPr algn="ctr">
              <a:buNone/>
            </a:pPr>
            <a:endParaRPr lang="en-IN" sz="2400" dirty="0" smtClean="0"/>
          </a:p>
          <a:p>
            <a:pPr algn="ctr">
              <a:buNone/>
            </a:pPr>
            <a:r>
              <a:rPr lang="en-IN" sz="2400" dirty="0" smtClean="0"/>
              <a:t>Moves out through pupil</a:t>
            </a:r>
          </a:p>
          <a:p>
            <a:pPr algn="ctr">
              <a:buNone/>
            </a:pPr>
            <a:endParaRPr lang="en-IN" sz="2400" dirty="0" smtClean="0"/>
          </a:p>
          <a:p>
            <a:pPr algn="ctr">
              <a:buNone/>
            </a:pPr>
            <a:r>
              <a:rPr lang="en-IN" sz="2400" dirty="0" err="1" smtClean="0"/>
              <a:t>Irido</a:t>
            </a:r>
            <a:r>
              <a:rPr lang="en-IN" sz="2400" dirty="0" smtClean="0"/>
              <a:t>-corneal angle.</a:t>
            </a:r>
          </a:p>
          <a:p>
            <a:pPr algn="ctr">
              <a:buNone/>
            </a:pPr>
            <a:endParaRPr lang="en-IN" sz="2400" dirty="0" smtClean="0"/>
          </a:p>
          <a:p>
            <a:pPr algn="ctr">
              <a:buNone/>
            </a:pPr>
            <a:r>
              <a:rPr lang="en-IN" sz="2400" dirty="0" smtClean="0"/>
              <a:t>Drained through </a:t>
            </a:r>
            <a:r>
              <a:rPr lang="en-IN" sz="2400" dirty="0" err="1" smtClean="0"/>
              <a:t>trabecular</a:t>
            </a:r>
            <a:r>
              <a:rPr lang="en-IN" sz="2400" dirty="0" smtClean="0"/>
              <a:t> meshwork</a:t>
            </a:r>
          </a:p>
          <a:p>
            <a:pPr algn="ctr">
              <a:buNone/>
            </a:pPr>
            <a:endParaRPr lang="en-IN" sz="2400" dirty="0" smtClean="0"/>
          </a:p>
          <a:p>
            <a:pPr algn="ctr">
              <a:buNone/>
            </a:pPr>
            <a:r>
              <a:rPr lang="en-IN" sz="2400" dirty="0" smtClean="0"/>
              <a:t>Enters </a:t>
            </a:r>
            <a:r>
              <a:rPr lang="en-IN" sz="2400" dirty="0" err="1" smtClean="0"/>
              <a:t>schlemm’s</a:t>
            </a:r>
            <a:r>
              <a:rPr lang="en-IN" sz="2400" dirty="0" smtClean="0"/>
              <a:t> canal</a:t>
            </a:r>
          </a:p>
          <a:p>
            <a:pPr algn="ctr">
              <a:buNone/>
            </a:pPr>
            <a:endParaRPr lang="en-IN" sz="2400" dirty="0" smtClean="0"/>
          </a:p>
          <a:p>
            <a:pPr algn="ctr">
              <a:buNone/>
            </a:pPr>
            <a:r>
              <a:rPr lang="en-IN" sz="2400" dirty="0" smtClean="0"/>
              <a:t>Drained in aq. vein</a:t>
            </a:r>
          </a:p>
          <a:p>
            <a:pPr algn="ctr">
              <a:buNone/>
            </a:pPr>
            <a:endParaRPr lang="en-IN" sz="1800" dirty="0" smtClean="0"/>
          </a:p>
          <a:p>
            <a:pPr algn="ctr">
              <a:buNone/>
            </a:pPr>
            <a:endParaRPr lang="en-IN" sz="1800" dirty="0" smtClean="0"/>
          </a:p>
          <a:p>
            <a:pPr algn="ctr">
              <a:buNone/>
            </a:pPr>
            <a:endParaRPr lang="en-IN" sz="1800" dirty="0" smtClean="0"/>
          </a:p>
          <a:p>
            <a:pPr algn="ctr">
              <a:buNone/>
            </a:pPr>
            <a:endParaRPr lang="en-IN" sz="1800" dirty="0"/>
          </a:p>
        </p:txBody>
      </p:sp>
      <p:pic>
        <p:nvPicPr>
          <p:cNvPr id="4" name="Picture 2" descr="http://www.jci.org/articles/view/43085/files/JCI43085.f1/medium"/>
          <p:cNvPicPr>
            <a:picLocks noChangeAspect="1" noChangeArrowheads="1"/>
          </p:cNvPicPr>
          <p:nvPr/>
        </p:nvPicPr>
        <p:blipFill>
          <a:blip r:embed="rId2" cstate="print"/>
          <a:srcRect/>
          <a:stretch>
            <a:fillRect/>
          </a:stretch>
        </p:blipFill>
        <p:spPr bwMode="auto">
          <a:xfrm>
            <a:off x="2057400" y="0"/>
            <a:ext cx="4953000" cy="6858000"/>
          </a:xfrm>
          <a:prstGeom prst="rect">
            <a:avLst/>
          </a:prstGeom>
          <a:noFill/>
        </p:spPr>
      </p:pic>
      <p:cxnSp>
        <p:nvCxnSpPr>
          <p:cNvPr id="9" name="Straight Arrow Connector 8"/>
          <p:cNvCxnSpPr/>
          <p:nvPr/>
        </p:nvCxnSpPr>
        <p:spPr>
          <a:xfrm rot="5400000">
            <a:off x="7809703" y="799303"/>
            <a:ext cx="381002" cy="1591"/>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cxnSp>
        <p:nvCxnSpPr>
          <p:cNvPr id="25" name="Straight Arrow Connector 24"/>
          <p:cNvCxnSpPr/>
          <p:nvPr/>
        </p:nvCxnSpPr>
        <p:spPr>
          <a:xfrm rot="5400000">
            <a:off x="7811295" y="1713706"/>
            <a:ext cx="381002" cy="1591"/>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cxnSp>
        <p:nvCxnSpPr>
          <p:cNvPr id="26" name="Straight Arrow Connector 25"/>
          <p:cNvCxnSpPr/>
          <p:nvPr/>
        </p:nvCxnSpPr>
        <p:spPr>
          <a:xfrm rot="5400000">
            <a:off x="7811295" y="2704303"/>
            <a:ext cx="381002" cy="1591"/>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cxnSp>
        <p:nvCxnSpPr>
          <p:cNvPr id="27" name="Straight Arrow Connector 26"/>
          <p:cNvCxnSpPr/>
          <p:nvPr/>
        </p:nvCxnSpPr>
        <p:spPr>
          <a:xfrm rot="5400000">
            <a:off x="7811295" y="3618706"/>
            <a:ext cx="381002" cy="1591"/>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cxnSp>
        <p:nvCxnSpPr>
          <p:cNvPr id="28" name="Straight Arrow Connector 27"/>
          <p:cNvCxnSpPr/>
          <p:nvPr/>
        </p:nvCxnSpPr>
        <p:spPr>
          <a:xfrm rot="5400000">
            <a:off x="7811295" y="4914103"/>
            <a:ext cx="381002" cy="1591"/>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cxnSp>
        <p:nvCxnSpPr>
          <p:cNvPr id="30" name="Straight Arrow Connector 29"/>
          <p:cNvCxnSpPr/>
          <p:nvPr/>
        </p:nvCxnSpPr>
        <p:spPr>
          <a:xfrm rot="5400000">
            <a:off x="7809703" y="5828506"/>
            <a:ext cx="381002" cy="1591"/>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cxnSp>
        <p:nvCxnSpPr>
          <p:cNvPr id="31" name="Straight Arrow Connector 30"/>
          <p:cNvCxnSpPr/>
          <p:nvPr/>
        </p:nvCxnSpPr>
        <p:spPr>
          <a:xfrm rot="5400000">
            <a:off x="951703" y="1027906"/>
            <a:ext cx="381002" cy="1591"/>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cxnSp>
        <p:nvCxnSpPr>
          <p:cNvPr id="33" name="Straight Arrow Connector 32"/>
          <p:cNvCxnSpPr/>
          <p:nvPr/>
        </p:nvCxnSpPr>
        <p:spPr>
          <a:xfrm rot="5400000">
            <a:off x="875503" y="2780506"/>
            <a:ext cx="381002" cy="1591"/>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cxnSp>
        <p:nvCxnSpPr>
          <p:cNvPr id="34" name="Straight Arrow Connector 33"/>
          <p:cNvCxnSpPr/>
          <p:nvPr/>
        </p:nvCxnSpPr>
        <p:spPr>
          <a:xfrm rot="5400000">
            <a:off x="877095" y="2018506"/>
            <a:ext cx="381002" cy="1591"/>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cxnSp>
        <p:nvCxnSpPr>
          <p:cNvPr id="35" name="Straight Arrow Connector 34"/>
          <p:cNvCxnSpPr/>
          <p:nvPr/>
        </p:nvCxnSpPr>
        <p:spPr>
          <a:xfrm rot="5400000">
            <a:off x="877094" y="3466306"/>
            <a:ext cx="381002" cy="1591"/>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sp>
        <p:nvSpPr>
          <p:cNvPr id="39" name="TextBox 38"/>
          <p:cNvSpPr txBox="1"/>
          <p:nvPr/>
        </p:nvSpPr>
        <p:spPr>
          <a:xfrm>
            <a:off x="5486400" y="0"/>
            <a:ext cx="1524000" cy="1200329"/>
          </a:xfrm>
          <a:prstGeom prst="rect">
            <a:avLst/>
          </a:prstGeom>
          <a:ln w="38100">
            <a:solidFill>
              <a:schemeClr val="accent4">
                <a:lumMod val="60000"/>
                <a:lumOff val="40000"/>
              </a:schemeClr>
            </a:solidFill>
          </a:ln>
        </p:spPr>
        <p:style>
          <a:lnRef idx="1">
            <a:schemeClr val="accent3"/>
          </a:lnRef>
          <a:fillRef idx="2">
            <a:schemeClr val="accent3"/>
          </a:fillRef>
          <a:effectRef idx="1">
            <a:schemeClr val="accent3"/>
          </a:effectRef>
          <a:fontRef idx="minor">
            <a:schemeClr val="dk1"/>
          </a:fontRef>
        </p:style>
        <p:txBody>
          <a:bodyPr wrap="square" rtlCol="0">
            <a:spAutoFit/>
          </a:bodyPr>
          <a:lstStyle/>
          <a:p>
            <a:r>
              <a:rPr lang="en-IN" sz="2400" dirty="0" err="1" smtClean="0"/>
              <a:t>Trabecular</a:t>
            </a:r>
            <a:r>
              <a:rPr lang="en-IN" sz="2400" dirty="0" smtClean="0"/>
              <a:t> </a:t>
            </a:r>
          </a:p>
          <a:p>
            <a:r>
              <a:rPr lang="en-IN" sz="2400" dirty="0" smtClean="0"/>
              <a:t>meshwork flow</a:t>
            </a:r>
          </a:p>
        </p:txBody>
      </p:sp>
      <p:sp>
        <p:nvSpPr>
          <p:cNvPr id="40" name="TextBox 39"/>
          <p:cNvSpPr txBox="1"/>
          <p:nvPr/>
        </p:nvSpPr>
        <p:spPr>
          <a:xfrm>
            <a:off x="2057400" y="0"/>
            <a:ext cx="1219200" cy="1200329"/>
          </a:xfrm>
          <a:prstGeom prst="rect">
            <a:avLst/>
          </a:prstGeom>
          <a:ln w="38100">
            <a:solidFill>
              <a:schemeClr val="accent4">
                <a:lumMod val="60000"/>
                <a:lumOff val="40000"/>
              </a:schemeClr>
            </a:solidFill>
          </a:ln>
        </p:spPr>
        <p:style>
          <a:lnRef idx="1">
            <a:schemeClr val="accent3"/>
          </a:lnRef>
          <a:fillRef idx="2">
            <a:schemeClr val="accent3"/>
          </a:fillRef>
          <a:effectRef idx="1">
            <a:schemeClr val="accent3"/>
          </a:effectRef>
          <a:fontRef idx="minor">
            <a:schemeClr val="dk1"/>
          </a:fontRef>
        </p:style>
        <p:txBody>
          <a:bodyPr wrap="square" rtlCol="0">
            <a:spAutoFit/>
          </a:bodyPr>
          <a:lstStyle/>
          <a:p>
            <a:r>
              <a:rPr lang="en-IN" sz="2400" dirty="0" err="1" smtClean="0"/>
              <a:t>Uveo-scleral</a:t>
            </a:r>
            <a:endParaRPr lang="en-IN" sz="2400" dirty="0" smtClean="0"/>
          </a:p>
          <a:p>
            <a:r>
              <a:rPr lang="en-IN" sz="2400" dirty="0" smtClean="0"/>
              <a:t>outflow</a:t>
            </a:r>
          </a:p>
        </p:txBody>
      </p:sp>
      <p:sp>
        <p:nvSpPr>
          <p:cNvPr id="21" name="TextBox 20"/>
          <p:cNvSpPr txBox="1"/>
          <p:nvPr/>
        </p:nvSpPr>
        <p:spPr>
          <a:xfrm>
            <a:off x="3505200" y="3801070"/>
            <a:ext cx="762000" cy="923330"/>
          </a:xfrm>
          <a:prstGeom prst="rect">
            <a:avLst/>
          </a:prstGeom>
          <a:solidFill>
            <a:schemeClr val="bg1"/>
          </a:solidFill>
        </p:spPr>
        <p:txBody>
          <a:bodyPr wrap="square" rtlCol="0">
            <a:spAutoFit/>
          </a:bodyPr>
          <a:lstStyle/>
          <a:p>
            <a:endParaRPr lang="en-IN" dirty="0" smtClean="0"/>
          </a:p>
          <a:p>
            <a:endParaRPr lang="en-IN" dirty="0" smtClean="0"/>
          </a:p>
          <a:p>
            <a:endParaRPr lang="en-IN" dirty="0"/>
          </a:p>
        </p:txBody>
      </p:sp>
      <p:cxnSp>
        <p:nvCxnSpPr>
          <p:cNvPr id="18" name="Straight Arrow Connector 17"/>
          <p:cNvCxnSpPr/>
          <p:nvPr/>
        </p:nvCxnSpPr>
        <p:spPr>
          <a:xfrm rot="5400000">
            <a:off x="877094" y="4533103"/>
            <a:ext cx="381002" cy="1591"/>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spTree>
  </p:cSld>
  <p:clrMapOvr>
    <a:masterClrMapping/>
  </p:clrMapOvr>
  <p:transition>
    <p:push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4" presetClass="entr" presetSubtype="16" fill="hold" nodeType="clickEffect">
                                  <p:stCondLst>
                                    <p:cond delay="0"/>
                                  </p:stCondLst>
                                  <p:childTnLst>
                                    <p:set>
                                      <p:cBhvr>
                                        <p:cTn id="10" dur="1" fill="hold">
                                          <p:stCondLst>
                                            <p:cond delay="0"/>
                                          </p:stCondLst>
                                        </p:cTn>
                                        <p:tgtEl>
                                          <p:spTgt spid="7">
                                            <p:txEl>
                                              <p:pRg st="0" end="0"/>
                                            </p:txEl>
                                          </p:spTgt>
                                        </p:tgtEl>
                                        <p:attrNameLst>
                                          <p:attrName>style.visibility</p:attrName>
                                        </p:attrNameLst>
                                      </p:cBhvr>
                                      <p:to>
                                        <p:strVal val="visible"/>
                                      </p:to>
                                    </p:set>
                                    <p:animEffect transition="in" filter="box(in)">
                                      <p:cBhvr>
                                        <p:cTn id="11" dur="500"/>
                                        <p:tgtEl>
                                          <p:spTgt spid="7">
                                            <p:txEl>
                                              <p:pRg st="0" end="0"/>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1" presetClass="entr" presetSubtype="0" fill="hold" nodeType="clickEffect">
                                  <p:stCondLst>
                                    <p:cond delay="0"/>
                                  </p:stCondLst>
                                  <p:childTnLst>
                                    <p:set>
                                      <p:cBhvr>
                                        <p:cTn id="15" dur="1" fill="hold">
                                          <p:stCondLst>
                                            <p:cond delay="0"/>
                                          </p:stCondLst>
                                        </p:cTn>
                                        <p:tgtEl>
                                          <p:spTgt spid="9"/>
                                        </p:tgtEl>
                                        <p:attrNameLst>
                                          <p:attrName>style.visibility</p:attrName>
                                        </p:attrNameLst>
                                      </p:cBhvr>
                                      <p:to>
                                        <p:strVal val="visible"/>
                                      </p:to>
                                    </p:set>
                                  </p:childTnLst>
                                </p:cTn>
                              </p:par>
                            </p:childTnLst>
                          </p:cTn>
                        </p:par>
                      </p:childTnLst>
                    </p:cTn>
                  </p:par>
                  <p:par>
                    <p:cTn id="16" fill="hold">
                      <p:stCondLst>
                        <p:cond delay="indefinite"/>
                      </p:stCondLst>
                      <p:childTnLst>
                        <p:par>
                          <p:cTn id="17" fill="hold">
                            <p:stCondLst>
                              <p:cond delay="0"/>
                            </p:stCondLst>
                            <p:childTnLst>
                              <p:par>
                                <p:cTn id="18" presetID="1" presetClass="entr" presetSubtype="0" fill="hold" nodeType="clickEffect">
                                  <p:stCondLst>
                                    <p:cond delay="0"/>
                                  </p:stCondLst>
                                  <p:childTnLst>
                                    <p:set>
                                      <p:cBhvr>
                                        <p:cTn id="19" dur="1" fill="hold">
                                          <p:stCondLst>
                                            <p:cond delay="0"/>
                                          </p:stCondLst>
                                        </p:cTn>
                                        <p:tgtEl>
                                          <p:spTgt spid="7">
                                            <p:txEl>
                                              <p:pRg st="2" end="2"/>
                                            </p:txEl>
                                          </p:spTgt>
                                        </p:tgtEl>
                                        <p:attrNameLst>
                                          <p:attrName>style.visibility</p:attrName>
                                        </p:attrNameLst>
                                      </p:cBhvr>
                                      <p:to>
                                        <p:strVal val="visible"/>
                                      </p:to>
                                    </p:set>
                                  </p:childTnLst>
                                </p:cTn>
                              </p:par>
                            </p:childTnLst>
                          </p:cTn>
                        </p:par>
                      </p:childTnLst>
                    </p:cTn>
                  </p:par>
                  <p:par>
                    <p:cTn id="20" fill="hold">
                      <p:stCondLst>
                        <p:cond delay="indefinite"/>
                      </p:stCondLst>
                      <p:childTnLst>
                        <p:par>
                          <p:cTn id="21" fill="hold">
                            <p:stCondLst>
                              <p:cond delay="0"/>
                            </p:stCondLst>
                            <p:childTnLst>
                              <p:par>
                                <p:cTn id="22" presetID="1" presetClass="entr" presetSubtype="0" fill="hold" nodeType="clickEffect">
                                  <p:stCondLst>
                                    <p:cond delay="0"/>
                                  </p:stCondLst>
                                  <p:childTnLst>
                                    <p:set>
                                      <p:cBhvr>
                                        <p:cTn id="23" dur="1" fill="hold">
                                          <p:stCondLst>
                                            <p:cond delay="0"/>
                                          </p:stCondLst>
                                        </p:cTn>
                                        <p:tgtEl>
                                          <p:spTgt spid="25"/>
                                        </p:tgtEl>
                                        <p:attrNameLst>
                                          <p:attrName>style.visibility</p:attrName>
                                        </p:attrNameLst>
                                      </p:cBhvr>
                                      <p:to>
                                        <p:strVal val="visible"/>
                                      </p:to>
                                    </p:set>
                                  </p:childTnLst>
                                </p:cTn>
                              </p:par>
                            </p:childTnLst>
                          </p:cTn>
                        </p:par>
                      </p:childTnLst>
                    </p:cTn>
                  </p:par>
                  <p:par>
                    <p:cTn id="24" fill="hold">
                      <p:stCondLst>
                        <p:cond delay="indefinite"/>
                      </p:stCondLst>
                      <p:childTnLst>
                        <p:par>
                          <p:cTn id="25" fill="hold">
                            <p:stCondLst>
                              <p:cond delay="0"/>
                            </p:stCondLst>
                            <p:childTnLst>
                              <p:par>
                                <p:cTn id="26" presetID="1" presetClass="entr" presetSubtype="0" fill="hold" nodeType="clickEffect">
                                  <p:stCondLst>
                                    <p:cond delay="0"/>
                                  </p:stCondLst>
                                  <p:childTnLst>
                                    <p:set>
                                      <p:cBhvr>
                                        <p:cTn id="27" dur="1" fill="hold">
                                          <p:stCondLst>
                                            <p:cond delay="0"/>
                                          </p:stCondLst>
                                        </p:cTn>
                                        <p:tgtEl>
                                          <p:spTgt spid="7">
                                            <p:txEl>
                                              <p:pRg st="4" end="4"/>
                                            </p:txEl>
                                          </p:spTgt>
                                        </p:tgtEl>
                                        <p:attrNameLst>
                                          <p:attrName>style.visibility</p:attrName>
                                        </p:attrNameLst>
                                      </p:cBhvr>
                                      <p:to>
                                        <p:strVal val="visible"/>
                                      </p:to>
                                    </p:set>
                                  </p:childTnLst>
                                </p:cTn>
                              </p:par>
                            </p:childTnLst>
                          </p:cTn>
                        </p:par>
                      </p:childTnLst>
                    </p:cTn>
                  </p:par>
                  <p:par>
                    <p:cTn id="28" fill="hold">
                      <p:stCondLst>
                        <p:cond delay="indefinite"/>
                      </p:stCondLst>
                      <p:childTnLst>
                        <p:par>
                          <p:cTn id="29" fill="hold">
                            <p:stCondLst>
                              <p:cond delay="0"/>
                            </p:stCondLst>
                            <p:childTnLst>
                              <p:par>
                                <p:cTn id="30" presetID="1" presetClass="entr" presetSubtype="0" fill="hold" nodeType="clickEffect">
                                  <p:stCondLst>
                                    <p:cond delay="0"/>
                                  </p:stCondLst>
                                  <p:childTnLst>
                                    <p:set>
                                      <p:cBhvr>
                                        <p:cTn id="31" dur="1" fill="hold">
                                          <p:stCondLst>
                                            <p:cond delay="0"/>
                                          </p:stCondLst>
                                        </p:cTn>
                                        <p:tgtEl>
                                          <p:spTgt spid="26"/>
                                        </p:tgtEl>
                                        <p:attrNameLst>
                                          <p:attrName>style.visibility</p:attrName>
                                        </p:attrNameLst>
                                      </p:cBhvr>
                                      <p:to>
                                        <p:strVal val="visible"/>
                                      </p:to>
                                    </p:set>
                                  </p:childTnLst>
                                </p:cTn>
                              </p:par>
                            </p:childTnLst>
                          </p:cTn>
                        </p:par>
                      </p:childTnLst>
                    </p:cTn>
                  </p:par>
                  <p:par>
                    <p:cTn id="32" fill="hold">
                      <p:stCondLst>
                        <p:cond delay="indefinite"/>
                      </p:stCondLst>
                      <p:childTnLst>
                        <p:par>
                          <p:cTn id="33" fill="hold">
                            <p:stCondLst>
                              <p:cond delay="0"/>
                            </p:stCondLst>
                            <p:childTnLst>
                              <p:par>
                                <p:cTn id="34" presetID="1" presetClass="entr" presetSubtype="0" fill="hold" nodeType="clickEffect">
                                  <p:stCondLst>
                                    <p:cond delay="0"/>
                                  </p:stCondLst>
                                  <p:childTnLst>
                                    <p:set>
                                      <p:cBhvr>
                                        <p:cTn id="35" dur="1" fill="hold">
                                          <p:stCondLst>
                                            <p:cond delay="0"/>
                                          </p:stCondLst>
                                        </p:cTn>
                                        <p:tgtEl>
                                          <p:spTgt spid="7">
                                            <p:txEl>
                                              <p:pRg st="6" end="6"/>
                                            </p:txEl>
                                          </p:spTgt>
                                        </p:tgtEl>
                                        <p:attrNameLst>
                                          <p:attrName>style.visibility</p:attrName>
                                        </p:attrNameLst>
                                      </p:cBhvr>
                                      <p:to>
                                        <p:strVal val="visible"/>
                                      </p:to>
                                    </p:set>
                                  </p:childTnLst>
                                </p:cTn>
                              </p:par>
                            </p:childTnLst>
                          </p:cTn>
                        </p:par>
                      </p:childTnLst>
                    </p:cTn>
                  </p:par>
                  <p:par>
                    <p:cTn id="36" fill="hold">
                      <p:stCondLst>
                        <p:cond delay="indefinite"/>
                      </p:stCondLst>
                      <p:childTnLst>
                        <p:par>
                          <p:cTn id="37" fill="hold">
                            <p:stCondLst>
                              <p:cond delay="0"/>
                            </p:stCondLst>
                            <p:childTnLst>
                              <p:par>
                                <p:cTn id="38" presetID="1" presetClass="entr" presetSubtype="0" fill="hold" nodeType="clickEffect">
                                  <p:stCondLst>
                                    <p:cond delay="0"/>
                                  </p:stCondLst>
                                  <p:childTnLst>
                                    <p:set>
                                      <p:cBhvr>
                                        <p:cTn id="39" dur="1" fill="hold">
                                          <p:stCondLst>
                                            <p:cond delay="0"/>
                                          </p:stCondLst>
                                        </p:cTn>
                                        <p:tgtEl>
                                          <p:spTgt spid="27"/>
                                        </p:tgtEl>
                                        <p:attrNameLst>
                                          <p:attrName>style.visibility</p:attrName>
                                        </p:attrNameLst>
                                      </p:cBhvr>
                                      <p:to>
                                        <p:strVal val="visible"/>
                                      </p:to>
                                    </p:set>
                                  </p:childTnLst>
                                </p:cTn>
                              </p:par>
                            </p:childTnLst>
                          </p:cTn>
                        </p:par>
                      </p:childTnLst>
                    </p:cTn>
                  </p:par>
                  <p:par>
                    <p:cTn id="40" fill="hold">
                      <p:stCondLst>
                        <p:cond delay="indefinite"/>
                      </p:stCondLst>
                      <p:childTnLst>
                        <p:par>
                          <p:cTn id="41" fill="hold">
                            <p:stCondLst>
                              <p:cond delay="0"/>
                            </p:stCondLst>
                            <p:childTnLst>
                              <p:par>
                                <p:cTn id="42" presetID="1" presetClass="entr" presetSubtype="0" fill="hold" nodeType="clickEffect">
                                  <p:stCondLst>
                                    <p:cond delay="0"/>
                                  </p:stCondLst>
                                  <p:childTnLst>
                                    <p:set>
                                      <p:cBhvr>
                                        <p:cTn id="43" dur="1" fill="hold">
                                          <p:stCondLst>
                                            <p:cond delay="0"/>
                                          </p:stCondLst>
                                        </p:cTn>
                                        <p:tgtEl>
                                          <p:spTgt spid="7">
                                            <p:txEl>
                                              <p:pRg st="8" end="8"/>
                                            </p:txEl>
                                          </p:spTgt>
                                        </p:tgtEl>
                                        <p:attrNameLst>
                                          <p:attrName>style.visibility</p:attrName>
                                        </p:attrNameLst>
                                      </p:cBhvr>
                                      <p:to>
                                        <p:strVal val="visible"/>
                                      </p:to>
                                    </p:set>
                                  </p:childTnLst>
                                </p:cTn>
                              </p:par>
                            </p:childTnLst>
                          </p:cTn>
                        </p:par>
                      </p:childTnLst>
                    </p:cTn>
                  </p:par>
                  <p:par>
                    <p:cTn id="44" fill="hold">
                      <p:stCondLst>
                        <p:cond delay="indefinite"/>
                      </p:stCondLst>
                      <p:childTnLst>
                        <p:par>
                          <p:cTn id="45" fill="hold">
                            <p:stCondLst>
                              <p:cond delay="0"/>
                            </p:stCondLst>
                            <p:childTnLst>
                              <p:par>
                                <p:cTn id="46" presetID="1" presetClass="entr" presetSubtype="0" fill="hold" nodeType="clickEffect">
                                  <p:stCondLst>
                                    <p:cond delay="0"/>
                                  </p:stCondLst>
                                  <p:childTnLst>
                                    <p:set>
                                      <p:cBhvr>
                                        <p:cTn id="47" dur="1" fill="hold">
                                          <p:stCondLst>
                                            <p:cond delay="0"/>
                                          </p:stCondLst>
                                        </p:cTn>
                                        <p:tgtEl>
                                          <p:spTgt spid="28"/>
                                        </p:tgtEl>
                                        <p:attrNameLst>
                                          <p:attrName>style.visibility</p:attrName>
                                        </p:attrNameLst>
                                      </p:cBhvr>
                                      <p:to>
                                        <p:strVal val="visible"/>
                                      </p:to>
                                    </p:set>
                                  </p:childTnLst>
                                </p:cTn>
                              </p:par>
                            </p:childTnLst>
                          </p:cTn>
                        </p:par>
                      </p:childTnLst>
                    </p:cTn>
                  </p:par>
                  <p:par>
                    <p:cTn id="48" fill="hold">
                      <p:stCondLst>
                        <p:cond delay="indefinite"/>
                      </p:stCondLst>
                      <p:childTnLst>
                        <p:par>
                          <p:cTn id="49" fill="hold">
                            <p:stCondLst>
                              <p:cond delay="0"/>
                            </p:stCondLst>
                            <p:childTnLst>
                              <p:par>
                                <p:cTn id="50" presetID="1" presetClass="entr" presetSubtype="0" fill="hold" nodeType="clickEffect">
                                  <p:stCondLst>
                                    <p:cond delay="0"/>
                                  </p:stCondLst>
                                  <p:childTnLst>
                                    <p:set>
                                      <p:cBhvr>
                                        <p:cTn id="51" dur="1" fill="hold">
                                          <p:stCondLst>
                                            <p:cond delay="0"/>
                                          </p:stCondLst>
                                        </p:cTn>
                                        <p:tgtEl>
                                          <p:spTgt spid="7">
                                            <p:txEl>
                                              <p:pRg st="10" end="10"/>
                                            </p:txEl>
                                          </p:spTgt>
                                        </p:tgtEl>
                                        <p:attrNameLst>
                                          <p:attrName>style.visibility</p:attrName>
                                        </p:attrNameLst>
                                      </p:cBhvr>
                                      <p:to>
                                        <p:strVal val="visible"/>
                                      </p:to>
                                    </p:set>
                                  </p:childTnLst>
                                </p:cTn>
                              </p:par>
                            </p:childTnLst>
                          </p:cTn>
                        </p:par>
                      </p:childTnLst>
                    </p:cTn>
                  </p:par>
                  <p:par>
                    <p:cTn id="52" fill="hold">
                      <p:stCondLst>
                        <p:cond delay="indefinite"/>
                      </p:stCondLst>
                      <p:childTnLst>
                        <p:par>
                          <p:cTn id="53" fill="hold">
                            <p:stCondLst>
                              <p:cond delay="0"/>
                            </p:stCondLst>
                            <p:childTnLst>
                              <p:par>
                                <p:cTn id="54" presetID="1" presetClass="entr" presetSubtype="0" fill="hold" nodeType="clickEffect">
                                  <p:stCondLst>
                                    <p:cond delay="0"/>
                                  </p:stCondLst>
                                  <p:childTnLst>
                                    <p:set>
                                      <p:cBhvr>
                                        <p:cTn id="55" dur="1" fill="hold">
                                          <p:stCondLst>
                                            <p:cond delay="0"/>
                                          </p:stCondLst>
                                        </p:cTn>
                                        <p:tgtEl>
                                          <p:spTgt spid="30"/>
                                        </p:tgtEl>
                                        <p:attrNameLst>
                                          <p:attrName>style.visibility</p:attrName>
                                        </p:attrNameLst>
                                      </p:cBhvr>
                                      <p:to>
                                        <p:strVal val="visible"/>
                                      </p:to>
                                    </p:set>
                                  </p:childTnLst>
                                </p:cTn>
                              </p:par>
                            </p:childTnLst>
                          </p:cTn>
                        </p:par>
                      </p:childTnLst>
                    </p:cTn>
                  </p:par>
                  <p:par>
                    <p:cTn id="56" fill="hold">
                      <p:stCondLst>
                        <p:cond delay="indefinite"/>
                      </p:stCondLst>
                      <p:childTnLst>
                        <p:par>
                          <p:cTn id="57" fill="hold">
                            <p:stCondLst>
                              <p:cond delay="0"/>
                            </p:stCondLst>
                            <p:childTnLst>
                              <p:par>
                                <p:cTn id="58" presetID="1" presetClass="entr" presetSubtype="0" fill="hold" nodeType="clickEffect">
                                  <p:stCondLst>
                                    <p:cond delay="0"/>
                                  </p:stCondLst>
                                  <p:childTnLst>
                                    <p:set>
                                      <p:cBhvr>
                                        <p:cTn id="59" dur="1" fill="hold">
                                          <p:stCondLst>
                                            <p:cond delay="0"/>
                                          </p:stCondLst>
                                        </p:cTn>
                                        <p:tgtEl>
                                          <p:spTgt spid="7">
                                            <p:txEl>
                                              <p:pRg st="12" end="12"/>
                                            </p:txEl>
                                          </p:spTgt>
                                        </p:tgtEl>
                                        <p:attrNameLst>
                                          <p:attrName>style.visibility</p:attrName>
                                        </p:attrNameLst>
                                      </p:cBhvr>
                                      <p:to>
                                        <p:strVal val="visible"/>
                                      </p:to>
                                    </p:set>
                                  </p:childTnLst>
                                </p:cTn>
                              </p:par>
                            </p:childTnLst>
                          </p:cTn>
                        </p:par>
                      </p:childTnLst>
                    </p:cTn>
                  </p:par>
                  <p:par>
                    <p:cTn id="60" fill="hold">
                      <p:stCondLst>
                        <p:cond delay="indefinite"/>
                      </p:stCondLst>
                      <p:childTnLst>
                        <p:par>
                          <p:cTn id="61" fill="hold">
                            <p:stCondLst>
                              <p:cond delay="0"/>
                            </p:stCondLst>
                            <p:childTnLst>
                              <p:par>
                                <p:cTn id="62" presetID="4" presetClass="entr" presetSubtype="16" fill="hold" grpId="0" nodeType="clickEffect">
                                  <p:stCondLst>
                                    <p:cond delay="0"/>
                                  </p:stCondLst>
                                  <p:childTnLst>
                                    <p:set>
                                      <p:cBhvr>
                                        <p:cTn id="63" dur="1" fill="hold">
                                          <p:stCondLst>
                                            <p:cond delay="0"/>
                                          </p:stCondLst>
                                        </p:cTn>
                                        <p:tgtEl>
                                          <p:spTgt spid="40"/>
                                        </p:tgtEl>
                                        <p:attrNameLst>
                                          <p:attrName>style.visibility</p:attrName>
                                        </p:attrNameLst>
                                      </p:cBhvr>
                                      <p:to>
                                        <p:strVal val="visible"/>
                                      </p:to>
                                    </p:set>
                                    <p:animEffect transition="in" filter="box(in)">
                                      <p:cBhvr>
                                        <p:cTn id="64" dur="500"/>
                                        <p:tgtEl>
                                          <p:spTgt spid="40"/>
                                        </p:tgtEl>
                                      </p:cBhvr>
                                    </p:animEffect>
                                  </p:childTnLst>
                                </p:cTn>
                              </p:par>
                            </p:childTnLst>
                          </p:cTn>
                        </p:par>
                      </p:childTnLst>
                    </p:cTn>
                  </p:par>
                  <p:par>
                    <p:cTn id="65" fill="hold">
                      <p:stCondLst>
                        <p:cond delay="indefinite"/>
                      </p:stCondLst>
                      <p:childTnLst>
                        <p:par>
                          <p:cTn id="66" fill="hold">
                            <p:stCondLst>
                              <p:cond delay="0"/>
                            </p:stCondLst>
                            <p:childTnLst>
                              <p:par>
                                <p:cTn id="67" presetID="1" presetClass="entr" presetSubtype="0" fill="hold" nodeType="clickEffect">
                                  <p:stCondLst>
                                    <p:cond delay="0"/>
                                  </p:stCondLst>
                                  <p:childTnLst>
                                    <p:set>
                                      <p:cBhvr>
                                        <p:cTn id="68"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par>
                    <p:cTn id="69" fill="hold">
                      <p:stCondLst>
                        <p:cond delay="indefinite"/>
                      </p:stCondLst>
                      <p:childTnLst>
                        <p:par>
                          <p:cTn id="70" fill="hold">
                            <p:stCondLst>
                              <p:cond delay="0"/>
                            </p:stCondLst>
                            <p:childTnLst>
                              <p:par>
                                <p:cTn id="71" presetID="12" presetClass="entr" presetSubtype="4" fill="hold" nodeType="clickEffect">
                                  <p:stCondLst>
                                    <p:cond delay="0"/>
                                  </p:stCondLst>
                                  <p:childTnLst>
                                    <p:set>
                                      <p:cBhvr>
                                        <p:cTn id="72" dur="1" fill="hold">
                                          <p:stCondLst>
                                            <p:cond delay="0"/>
                                          </p:stCondLst>
                                        </p:cTn>
                                        <p:tgtEl>
                                          <p:spTgt spid="31"/>
                                        </p:tgtEl>
                                        <p:attrNameLst>
                                          <p:attrName>style.visibility</p:attrName>
                                        </p:attrNameLst>
                                      </p:cBhvr>
                                      <p:to>
                                        <p:strVal val="visible"/>
                                      </p:to>
                                    </p:set>
                                    <p:animEffect transition="in" filter="slide(fromBottom)">
                                      <p:cBhvr>
                                        <p:cTn id="73" dur="500"/>
                                        <p:tgtEl>
                                          <p:spTgt spid="31"/>
                                        </p:tgtEl>
                                      </p:cBhvr>
                                    </p:animEffect>
                                  </p:childTnLst>
                                </p:cTn>
                              </p:par>
                            </p:childTnLst>
                          </p:cTn>
                        </p:par>
                      </p:childTnLst>
                    </p:cTn>
                  </p:par>
                  <p:par>
                    <p:cTn id="74" fill="hold">
                      <p:stCondLst>
                        <p:cond delay="indefinite"/>
                      </p:stCondLst>
                      <p:childTnLst>
                        <p:par>
                          <p:cTn id="75" fill="hold">
                            <p:stCondLst>
                              <p:cond delay="0"/>
                            </p:stCondLst>
                            <p:childTnLst>
                              <p:par>
                                <p:cTn id="76" presetID="12" presetClass="entr" presetSubtype="4" fill="hold" nodeType="clickEffect">
                                  <p:stCondLst>
                                    <p:cond delay="0"/>
                                  </p:stCondLst>
                                  <p:childTnLst>
                                    <p:set>
                                      <p:cBhvr>
                                        <p:cTn id="77" dur="1" fill="hold">
                                          <p:stCondLst>
                                            <p:cond delay="0"/>
                                          </p:stCondLst>
                                        </p:cTn>
                                        <p:tgtEl>
                                          <p:spTgt spid="6">
                                            <p:txEl>
                                              <p:pRg st="2" end="2"/>
                                            </p:txEl>
                                          </p:spTgt>
                                        </p:tgtEl>
                                        <p:attrNameLst>
                                          <p:attrName>style.visibility</p:attrName>
                                        </p:attrNameLst>
                                      </p:cBhvr>
                                      <p:to>
                                        <p:strVal val="visible"/>
                                      </p:to>
                                    </p:set>
                                    <p:animEffect transition="in" filter="slide(fromBottom)">
                                      <p:cBhvr>
                                        <p:cTn id="78" dur="500"/>
                                        <p:tgtEl>
                                          <p:spTgt spid="6">
                                            <p:txEl>
                                              <p:pRg st="2" end="2"/>
                                            </p:txEl>
                                          </p:spTgt>
                                        </p:tgtEl>
                                      </p:cBhvr>
                                    </p:animEffect>
                                  </p:childTnLst>
                                </p:cTn>
                              </p:par>
                            </p:childTnLst>
                          </p:cTn>
                        </p:par>
                      </p:childTnLst>
                    </p:cTn>
                  </p:par>
                  <p:par>
                    <p:cTn id="79" fill="hold">
                      <p:stCondLst>
                        <p:cond delay="indefinite"/>
                      </p:stCondLst>
                      <p:childTnLst>
                        <p:par>
                          <p:cTn id="80" fill="hold">
                            <p:stCondLst>
                              <p:cond delay="0"/>
                            </p:stCondLst>
                            <p:childTnLst>
                              <p:par>
                                <p:cTn id="81" presetID="1" presetClass="entr" presetSubtype="0" fill="hold" nodeType="clickEffect">
                                  <p:stCondLst>
                                    <p:cond delay="0"/>
                                  </p:stCondLst>
                                  <p:childTnLst>
                                    <p:set>
                                      <p:cBhvr>
                                        <p:cTn id="82" dur="1" fill="hold">
                                          <p:stCondLst>
                                            <p:cond delay="0"/>
                                          </p:stCondLst>
                                        </p:cTn>
                                        <p:tgtEl>
                                          <p:spTgt spid="34"/>
                                        </p:tgtEl>
                                        <p:attrNameLst>
                                          <p:attrName>style.visibility</p:attrName>
                                        </p:attrNameLst>
                                      </p:cBhvr>
                                      <p:to>
                                        <p:strVal val="visible"/>
                                      </p:to>
                                    </p:set>
                                  </p:childTnLst>
                                </p:cTn>
                              </p:par>
                            </p:childTnLst>
                          </p:cTn>
                        </p:par>
                      </p:childTnLst>
                    </p:cTn>
                  </p:par>
                  <p:par>
                    <p:cTn id="83" fill="hold">
                      <p:stCondLst>
                        <p:cond delay="indefinite"/>
                      </p:stCondLst>
                      <p:childTnLst>
                        <p:par>
                          <p:cTn id="84" fill="hold">
                            <p:stCondLst>
                              <p:cond delay="0"/>
                            </p:stCondLst>
                            <p:childTnLst>
                              <p:par>
                                <p:cTn id="85" presetID="12" presetClass="entr" presetSubtype="4" fill="hold" nodeType="clickEffect">
                                  <p:stCondLst>
                                    <p:cond delay="0"/>
                                  </p:stCondLst>
                                  <p:childTnLst>
                                    <p:set>
                                      <p:cBhvr>
                                        <p:cTn id="86" dur="1" fill="hold">
                                          <p:stCondLst>
                                            <p:cond delay="0"/>
                                          </p:stCondLst>
                                        </p:cTn>
                                        <p:tgtEl>
                                          <p:spTgt spid="6">
                                            <p:txEl>
                                              <p:pRg st="4" end="4"/>
                                            </p:txEl>
                                          </p:spTgt>
                                        </p:tgtEl>
                                        <p:attrNameLst>
                                          <p:attrName>style.visibility</p:attrName>
                                        </p:attrNameLst>
                                      </p:cBhvr>
                                      <p:to>
                                        <p:strVal val="visible"/>
                                      </p:to>
                                    </p:set>
                                    <p:animEffect transition="in" filter="slide(fromBottom)">
                                      <p:cBhvr>
                                        <p:cTn id="87" dur="500"/>
                                        <p:tgtEl>
                                          <p:spTgt spid="6">
                                            <p:txEl>
                                              <p:pRg st="4" end="4"/>
                                            </p:txEl>
                                          </p:spTgt>
                                        </p:tgtEl>
                                      </p:cBhvr>
                                    </p:animEffect>
                                  </p:childTnLst>
                                </p:cTn>
                              </p:par>
                            </p:childTnLst>
                          </p:cTn>
                        </p:par>
                      </p:childTnLst>
                    </p:cTn>
                  </p:par>
                  <p:par>
                    <p:cTn id="88" fill="hold">
                      <p:stCondLst>
                        <p:cond delay="indefinite"/>
                      </p:stCondLst>
                      <p:childTnLst>
                        <p:par>
                          <p:cTn id="89" fill="hold">
                            <p:stCondLst>
                              <p:cond delay="0"/>
                            </p:stCondLst>
                            <p:childTnLst>
                              <p:par>
                                <p:cTn id="90" presetID="2" presetClass="exit" presetSubtype="4" fill="hold" grpId="0" nodeType="clickEffect">
                                  <p:stCondLst>
                                    <p:cond delay="0"/>
                                  </p:stCondLst>
                                  <p:childTnLst>
                                    <p:anim calcmode="lin" valueType="num">
                                      <p:cBhvr additive="base">
                                        <p:cTn id="91" dur="500"/>
                                        <p:tgtEl>
                                          <p:spTgt spid="21"/>
                                        </p:tgtEl>
                                        <p:attrNameLst>
                                          <p:attrName>ppt_x</p:attrName>
                                        </p:attrNameLst>
                                      </p:cBhvr>
                                      <p:tavLst>
                                        <p:tav tm="0">
                                          <p:val>
                                            <p:strVal val="ppt_x"/>
                                          </p:val>
                                        </p:tav>
                                        <p:tav tm="100000">
                                          <p:val>
                                            <p:strVal val="ppt_x"/>
                                          </p:val>
                                        </p:tav>
                                      </p:tavLst>
                                    </p:anim>
                                    <p:anim calcmode="lin" valueType="num">
                                      <p:cBhvr additive="base">
                                        <p:cTn id="92" dur="500"/>
                                        <p:tgtEl>
                                          <p:spTgt spid="21"/>
                                        </p:tgtEl>
                                        <p:attrNameLst>
                                          <p:attrName>ppt_y</p:attrName>
                                        </p:attrNameLst>
                                      </p:cBhvr>
                                      <p:tavLst>
                                        <p:tav tm="0">
                                          <p:val>
                                            <p:strVal val="ppt_y"/>
                                          </p:val>
                                        </p:tav>
                                        <p:tav tm="100000">
                                          <p:val>
                                            <p:strVal val="1+ppt_h/2"/>
                                          </p:val>
                                        </p:tav>
                                      </p:tavLst>
                                    </p:anim>
                                    <p:set>
                                      <p:cBhvr>
                                        <p:cTn id="93" dur="1" fill="hold">
                                          <p:stCondLst>
                                            <p:cond delay="499"/>
                                          </p:stCondLst>
                                        </p:cTn>
                                        <p:tgtEl>
                                          <p:spTgt spid="21"/>
                                        </p:tgtEl>
                                        <p:attrNameLst>
                                          <p:attrName>style.visibility</p:attrName>
                                        </p:attrNameLst>
                                      </p:cBhvr>
                                      <p:to>
                                        <p:strVal val="hidden"/>
                                      </p:to>
                                    </p:set>
                                  </p:childTnLst>
                                </p:cTn>
                              </p:par>
                            </p:childTnLst>
                          </p:cTn>
                        </p:par>
                      </p:childTnLst>
                    </p:cTn>
                  </p:par>
                  <p:par>
                    <p:cTn id="94" fill="hold">
                      <p:stCondLst>
                        <p:cond delay="indefinite"/>
                      </p:stCondLst>
                      <p:childTnLst>
                        <p:par>
                          <p:cTn id="95" fill="hold">
                            <p:stCondLst>
                              <p:cond delay="0"/>
                            </p:stCondLst>
                            <p:childTnLst>
                              <p:par>
                                <p:cTn id="96" presetID="12" presetClass="entr" presetSubtype="4" fill="hold" nodeType="clickEffect">
                                  <p:stCondLst>
                                    <p:cond delay="0"/>
                                  </p:stCondLst>
                                  <p:childTnLst>
                                    <p:set>
                                      <p:cBhvr>
                                        <p:cTn id="97" dur="1" fill="hold">
                                          <p:stCondLst>
                                            <p:cond delay="0"/>
                                          </p:stCondLst>
                                        </p:cTn>
                                        <p:tgtEl>
                                          <p:spTgt spid="33"/>
                                        </p:tgtEl>
                                        <p:attrNameLst>
                                          <p:attrName>style.visibility</p:attrName>
                                        </p:attrNameLst>
                                      </p:cBhvr>
                                      <p:to>
                                        <p:strVal val="visible"/>
                                      </p:to>
                                    </p:set>
                                    <p:animEffect transition="in" filter="slide(fromBottom)">
                                      <p:cBhvr>
                                        <p:cTn id="98" dur="500"/>
                                        <p:tgtEl>
                                          <p:spTgt spid="33"/>
                                        </p:tgtEl>
                                      </p:cBhvr>
                                    </p:animEffect>
                                  </p:childTnLst>
                                </p:cTn>
                              </p:par>
                            </p:childTnLst>
                          </p:cTn>
                        </p:par>
                      </p:childTnLst>
                    </p:cTn>
                  </p:par>
                  <p:par>
                    <p:cTn id="99" fill="hold">
                      <p:stCondLst>
                        <p:cond delay="indefinite"/>
                      </p:stCondLst>
                      <p:childTnLst>
                        <p:par>
                          <p:cTn id="100" fill="hold">
                            <p:stCondLst>
                              <p:cond delay="0"/>
                            </p:stCondLst>
                            <p:childTnLst>
                              <p:par>
                                <p:cTn id="101" presetID="1" presetClass="entr" presetSubtype="0" fill="hold" nodeType="clickEffect">
                                  <p:stCondLst>
                                    <p:cond delay="0"/>
                                  </p:stCondLst>
                                  <p:childTnLst>
                                    <p:set>
                                      <p:cBhvr>
                                        <p:cTn id="102" dur="1" fill="hold">
                                          <p:stCondLst>
                                            <p:cond delay="0"/>
                                          </p:stCondLst>
                                        </p:cTn>
                                        <p:tgtEl>
                                          <p:spTgt spid="6">
                                            <p:txEl>
                                              <p:pRg st="6" end="6"/>
                                            </p:txEl>
                                          </p:spTgt>
                                        </p:tgtEl>
                                        <p:attrNameLst>
                                          <p:attrName>style.visibility</p:attrName>
                                        </p:attrNameLst>
                                      </p:cBhvr>
                                      <p:to>
                                        <p:strVal val="visible"/>
                                      </p:to>
                                    </p:set>
                                  </p:childTnLst>
                                </p:cTn>
                              </p:par>
                            </p:childTnLst>
                          </p:cTn>
                        </p:par>
                      </p:childTnLst>
                    </p:cTn>
                  </p:par>
                  <p:par>
                    <p:cTn id="103" fill="hold">
                      <p:stCondLst>
                        <p:cond delay="indefinite"/>
                      </p:stCondLst>
                      <p:childTnLst>
                        <p:par>
                          <p:cTn id="104" fill="hold">
                            <p:stCondLst>
                              <p:cond delay="0"/>
                            </p:stCondLst>
                            <p:childTnLst>
                              <p:par>
                                <p:cTn id="105" presetID="1" presetClass="entr" presetSubtype="0" fill="hold" nodeType="clickEffect">
                                  <p:stCondLst>
                                    <p:cond delay="0"/>
                                  </p:stCondLst>
                                  <p:childTnLst>
                                    <p:set>
                                      <p:cBhvr>
                                        <p:cTn id="106" dur="1" fill="hold">
                                          <p:stCondLst>
                                            <p:cond delay="0"/>
                                          </p:stCondLst>
                                        </p:cTn>
                                        <p:tgtEl>
                                          <p:spTgt spid="6">
                                            <p:txEl>
                                              <p:pRg st="8" end="8"/>
                                            </p:txEl>
                                          </p:spTgt>
                                        </p:tgtEl>
                                        <p:attrNameLst>
                                          <p:attrName>style.visibility</p:attrName>
                                        </p:attrNameLst>
                                      </p:cBhvr>
                                      <p:to>
                                        <p:strVal val="visible"/>
                                      </p:to>
                                    </p:set>
                                  </p:childTnLst>
                                </p:cTn>
                              </p:par>
                            </p:childTnLst>
                          </p:cTn>
                        </p:par>
                      </p:childTnLst>
                    </p:cTn>
                  </p:par>
                  <p:par>
                    <p:cTn id="107" fill="hold">
                      <p:stCondLst>
                        <p:cond delay="indefinite"/>
                      </p:stCondLst>
                      <p:childTnLst>
                        <p:par>
                          <p:cTn id="108" fill="hold">
                            <p:stCondLst>
                              <p:cond delay="0"/>
                            </p:stCondLst>
                            <p:childTnLst>
                              <p:par>
                                <p:cTn id="109" presetID="12" presetClass="entr" presetSubtype="4" fill="hold" nodeType="clickEffect">
                                  <p:stCondLst>
                                    <p:cond delay="0"/>
                                  </p:stCondLst>
                                  <p:childTnLst>
                                    <p:set>
                                      <p:cBhvr>
                                        <p:cTn id="110" dur="1" fill="hold">
                                          <p:stCondLst>
                                            <p:cond delay="0"/>
                                          </p:stCondLst>
                                        </p:cTn>
                                        <p:tgtEl>
                                          <p:spTgt spid="35"/>
                                        </p:tgtEl>
                                        <p:attrNameLst>
                                          <p:attrName>style.visibility</p:attrName>
                                        </p:attrNameLst>
                                      </p:cBhvr>
                                      <p:to>
                                        <p:strVal val="visible"/>
                                      </p:to>
                                    </p:set>
                                    <p:animEffect transition="in" filter="slide(fromBottom)">
                                      <p:cBhvr>
                                        <p:cTn id="111" dur="500"/>
                                        <p:tgtEl>
                                          <p:spTgt spid="35"/>
                                        </p:tgtEl>
                                      </p:cBhvr>
                                    </p:animEffect>
                                  </p:childTnLst>
                                </p:cTn>
                              </p:par>
                            </p:childTnLst>
                          </p:cTn>
                        </p:par>
                      </p:childTnLst>
                    </p:cTn>
                  </p:par>
                  <p:par>
                    <p:cTn id="112" fill="hold">
                      <p:stCondLst>
                        <p:cond delay="indefinite"/>
                      </p:stCondLst>
                      <p:childTnLst>
                        <p:par>
                          <p:cTn id="113" fill="hold">
                            <p:stCondLst>
                              <p:cond delay="0"/>
                            </p:stCondLst>
                            <p:childTnLst>
                              <p:par>
                                <p:cTn id="114" presetID="1" presetClass="entr" presetSubtype="0" fill="hold" nodeType="clickEffect">
                                  <p:stCondLst>
                                    <p:cond delay="0"/>
                                  </p:stCondLst>
                                  <p:childTnLst>
                                    <p:set>
                                      <p:cBhvr>
                                        <p:cTn id="115" dur="1" fill="hold">
                                          <p:stCondLst>
                                            <p:cond delay="0"/>
                                          </p:stCondLst>
                                        </p:cTn>
                                        <p:tgtEl>
                                          <p:spTgt spid="6">
                                            <p:txEl>
                                              <p:pRg st="10" end="10"/>
                                            </p:txEl>
                                          </p:spTgt>
                                        </p:tgtEl>
                                        <p:attrNameLst>
                                          <p:attrName>style.visibility</p:attrName>
                                        </p:attrNameLst>
                                      </p:cBhvr>
                                      <p:to>
                                        <p:strVal val="visible"/>
                                      </p:to>
                                    </p:set>
                                  </p:childTnLst>
                                </p:cTn>
                              </p:par>
                            </p:childTnLst>
                          </p:cTn>
                        </p:par>
                      </p:childTnLst>
                    </p:cTn>
                  </p:par>
                  <p:par>
                    <p:cTn id="116" fill="hold">
                      <p:stCondLst>
                        <p:cond delay="indefinite"/>
                      </p:stCondLst>
                      <p:childTnLst>
                        <p:par>
                          <p:cTn id="117" fill="hold">
                            <p:stCondLst>
                              <p:cond delay="0"/>
                            </p:stCondLst>
                            <p:childTnLst>
                              <p:par>
                                <p:cTn id="118" presetID="12" presetClass="entr" presetSubtype="4" fill="hold" nodeType="clickEffect">
                                  <p:stCondLst>
                                    <p:cond delay="0"/>
                                  </p:stCondLst>
                                  <p:childTnLst>
                                    <p:set>
                                      <p:cBhvr>
                                        <p:cTn id="119" dur="1" fill="hold">
                                          <p:stCondLst>
                                            <p:cond delay="0"/>
                                          </p:stCondLst>
                                        </p:cTn>
                                        <p:tgtEl>
                                          <p:spTgt spid="18"/>
                                        </p:tgtEl>
                                        <p:attrNameLst>
                                          <p:attrName>style.visibility</p:attrName>
                                        </p:attrNameLst>
                                      </p:cBhvr>
                                      <p:to>
                                        <p:strVal val="visible"/>
                                      </p:to>
                                    </p:set>
                                    <p:animEffect transition="in" filter="slide(fromBottom)">
                                      <p:cBhvr>
                                        <p:cTn id="120" dur="500"/>
                                        <p:tgtEl>
                                          <p:spTgt spid="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9" grpId="0" animBg="1"/>
      <p:bldP spid="40" grpId="0" animBg="1"/>
      <p:bldP spid="21" grpId="0" animBg="1"/>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gin">
  <a:themeElements>
    <a:clrScheme name="Paper">
      <a:dk1>
        <a:sysClr val="windowText" lastClr="000000"/>
      </a:dk1>
      <a:lt1>
        <a:sysClr val="window" lastClr="FFFFFF"/>
      </a:lt1>
      <a:dk2>
        <a:srgbClr val="444D26"/>
      </a:dk2>
      <a:lt2>
        <a:srgbClr val="FEFAC9"/>
      </a:lt2>
      <a:accent1>
        <a:srgbClr val="A5B592"/>
      </a:accent1>
      <a:accent2>
        <a:srgbClr val="F3A447"/>
      </a:accent2>
      <a:accent3>
        <a:srgbClr val="E7BC29"/>
      </a:accent3>
      <a:accent4>
        <a:srgbClr val="D092A7"/>
      </a:accent4>
      <a:accent5>
        <a:srgbClr val="9C85C0"/>
      </a:accent5>
      <a:accent6>
        <a:srgbClr val="809EC2"/>
      </a:accent6>
      <a:hlink>
        <a:srgbClr val="8E58B6"/>
      </a:hlink>
      <a:folHlink>
        <a:srgbClr val="7F6F6F"/>
      </a:folHlink>
    </a:clrScheme>
    <a:fontScheme name="Origin">
      <a:majorFont>
        <a:latin typeface="Bookman Old Style"/>
        <a:ea typeface=""/>
        <a:cs typeface=""/>
        <a:font script="Grek" typeface="Cambria"/>
        <a:font script="Cyrl" typeface="Cambria"/>
        <a:font script="Jpan" typeface="HG明朝E"/>
        <a:font script="Hang" typeface="돋움"/>
        <a:font script="Hans" typeface="宋体"/>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Gill Sans MT"/>
        <a:ea typeface=""/>
        <a:cs typeface=""/>
        <a:font script="Grek" typeface="Calibri"/>
        <a:font script="Cyrl" typeface="Calibri"/>
        <a:font script="Jpan" typeface="ＭＳ Ｐゴシック"/>
        <a:font script="Hang" typeface="맑은 고딕"/>
        <a:font script="Hans" typeface="华文新魏"/>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rigin">
      <a:fillStyleLst>
        <a:solidFill>
          <a:schemeClr val="phClr"/>
        </a:solidFill>
        <a:gradFill rotWithShape="1">
          <a:gsLst>
            <a:gs pos="0">
              <a:schemeClr val="phClr">
                <a:tint val="45000"/>
                <a:satMod val="200000"/>
              </a:schemeClr>
            </a:gs>
            <a:gs pos="30000">
              <a:schemeClr val="phClr">
                <a:tint val="61000"/>
                <a:satMod val="200000"/>
              </a:schemeClr>
            </a:gs>
            <a:gs pos="45000">
              <a:schemeClr val="phClr">
                <a:tint val="66000"/>
                <a:satMod val="200000"/>
              </a:schemeClr>
            </a:gs>
            <a:gs pos="55000">
              <a:schemeClr val="phClr">
                <a:tint val="66000"/>
                <a:satMod val="200000"/>
              </a:schemeClr>
            </a:gs>
            <a:gs pos="73000">
              <a:schemeClr val="phClr">
                <a:tint val="61000"/>
                <a:satMod val="200000"/>
              </a:schemeClr>
            </a:gs>
            <a:gs pos="100000">
              <a:schemeClr val="phClr">
                <a:tint val="45000"/>
                <a:satMod val="200000"/>
              </a:schemeClr>
            </a:gs>
          </a:gsLst>
          <a:lin ang="950000" scaled="1"/>
        </a:gradFill>
        <a:gradFill rotWithShape="1">
          <a:gsLst>
            <a:gs pos="0">
              <a:schemeClr val="phClr">
                <a:shade val="63000"/>
              </a:schemeClr>
            </a:gs>
            <a:gs pos="30000">
              <a:schemeClr val="phClr">
                <a:shade val="90000"/>
                <a:satMod val="110000"/>
              </a:schemeClr>
            </a:gs>
            <a:gs pos="45000">
              <a:schemeClr val="phClr">
                <a:shade val="100000"/>
                <a:satMod val="118000"/>
              </a:schemeClr>
            </a:gs>
            <a:gs pos="55000">
              <a:schemeClr val="phClr">
                <a:shade val="100000"/>
                <a:satMod val="118000"/>
              </a:schemeClr>
            </a:gs>
            <a:gs pos="73000">
              <a:schemeClr val="phClr">
                <a:shade val="90000"/>
                <a:satMod val="110000"/>
              </a:schemeClr>
            </a:gs>
            <a:gs pos="100000">
              <a:schemeClr val="phClr">
                <a:shade val="63000"/>
              </a:schemeClr>
            </a:gs>
          </a:gsLst>
          <a:lin ang="950000" scaled="1"/>
        </a:gradFill>
      </a:fillStyleLst>
      <a:lnStyleLst>
        <a:ln w="9525"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3000" dir="5400000" rotWithShape="0">
              <a:srgbClr val="000000">
                <a:alpha val="40000"/>
              </a:srgbClr>
            </a:outerShdw>
          </a:effectLst>
          <a:scene3d>
            <a:camera prst="orthographicFront" fov="0">
              <a:rot lat="0" lon="0" rev="0"/>
            </a:camera>
            <a:lightRig rig="balanced" dir="t">
              <a:rot lat="0" lon="0" rev="0"/>
            </a:lightRig>
          </a:scene3d>
          <a:sp3d prstMaterial="matte">
            <a:bevelT w="0" h="0"/>
            <a:contourClr>
              <a:schemeClr val="phClr">
                <a:tint val="100000"/>
                <a:shade val="100000"/>
                <a:hueMod val="100000"/>
                <a:satMod val="100000"/>
              </a:schemeClr>
            </a:contourClr>
          </a:sp3d>
        </a:effectStyle>
        <a:effectStyle>
          <a:effectLst>
            <a:outerShdw blurRad="50800" dist="25400" dir="5400000" rotWithShape="0">
              <a:srgbClr val="000000">
                <a:alpha val="50000"/>
              </a:srgbClr>
            </a:outerShdw>
          </a:effectLst>
          <a:scene3d>
            <a:camera prst="orthographicFront" fov="0">
              <a:rot lat="0" lon="0" rev="0"/>
            </a:camera>
            <a:lightRig rig="soft" dir="t">
              <a:rot lat="0" lon="0" rev="2700000"/>
            </a:lightRig>
          </a:scene3d>
          <a:sp3d prstMaterial="matte">
            <a:bevelT w="50800" h="50800"/>
            <a:contourClr>
              <a:schemeClr val="phClr"/>
            </a:contourClr>
          </a:sp3d>
        </a:effectStyle>
      </a:effectStyleLst>
      <a:bgFillStyleLst>
        <a:solidFill>
          <a:schemeClr val="phClr"/>
        </a:solidFill>
        <a:gradFill rotWithShape="1">
          <a:gsLst>
            <a:gs pos="0">
              <a:schemeClr val="phClr">
                <a:shade val="60000"/>
                <a:satMod val="300000"/>
              </a:schemeClr>
            </a:gs>
            <a:gs pos="30000">
              <a:schemeClr val="phClr">
                <a:shade val="80000"/>
                <a:satMod val="230000"/>
              </a:schemeClr>
            </a:gs>
            <a:gs pos="100000">
              <a:schemeClr val="phClr">
                <a:tint val="97000"/>
                <a:satMod val="220000"/>
              </a:schemeClr>
            </a:gs>
          </a:gsLst>
          <a:lin ang="16200000" scaled="1"/>
        </a:gradFill>
        <a:blipFill>
          <a:blip xmlns:r="http://schemas.openxmlformats.org/officeDocument/2006/relationships" r:embed="rId1">
            <a:duotone>
              <a:schemeClr val="phClr">
                <a:shade val="6000"/>
                <a:satMod val="120000"/>
              </a:schemeClr>
              <a:schemeClr val="phClr">
                <a:tint val="90000"/>
              </a:schemeClr>
            </a:duotone>
          </a:blip>
          <a:tile tx="0" ty="0" sx="35000" sy="40000" flip="x"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Origin</Template>
  <TotalTime>1386</TotalTime>
  <Words>2147</Words>
  <Application>Microsoft Office PowerPoint</Application>
  <PresentationFormat>On-screen Show (4:3)</PresentationFormat>
  <Paragraphs>332</Paragraphs>
  <Slides>25</Slides>
  <Notes>0</Notes>
  <HiddenSlides>0</HiddenSlides>
  <MMClips>0</MMClips>
  <ScaleCrop>false</ScaleCrop>
  <HeadingPairs>
    <vt:vector size="4" baseType="variant">
      <vt:variant>
        <vt:lpstr>Theme</vt:lpstr>
      </vt:variant>
      <vt:variant>
        <vt:i4>1</vt:i4>
      </vt:variant>
      <vt:variant>
        <vt:lpstr>Slide Titles</vt:lpstr>
      </vt:variant>
      <vt:variant>
        <vt:i4>25</vt:i4>
      </vt:variant>
    </vt:vector>
  </HeadingPairs>
  <TitlesOfParts>
    <vt:vector size="26" baseType="lpstr">
      <vt:lpstr>Origin</vt:lpstr>
      <vt:lpstr>PG analogues </vt:lpstr>
      <vt:lpstr>In treating primary open angle glaucoma, you are most likely to initiate therapy with a topical:</vt:lpstr>
      <vt:lpstr>Place in therapy</vt:lpstr>
      <vt:lpstr>What are Prostaglandins?</vt:lpstr>
      <vt:lpstr>Prostaglandins: Types &amp; their receptors</vt:lpstr>
      <vt:lpstr>Prostaglandins</vt:lpstr>
      <vt:lpstr>Different types of PGA used in glaucoma management</vt:lpstr>
      <vt:lpstr>How do PG analogues work?</vt:lpstr>
      <vt:lpstr>Slide 9</vt:lpstr>
      <vt:lpstr>How do PG analogues work?</vt:lpstr>
      <vt:lpstr>Slide 11</vt:lpstr>
      <vt:lpstr>IOP reduction by various anti-glaucoma medications</vt:lpstr>
      <vt:lpstr>Prostaglandin analogues: Proven for 24 hour IOP Control</vt:lpstr>
      <vt:lpstr>Latanoprost 0.005%</vt:lpstr>
      <vt:lpstr>Bimatoprost 0.03% &amp; 0.01%</vt:lpstr>
      <vt:lpstr>Travoprost 0.004%</vt:lpstr>
      <vt:lpstr>Comparison of all the 3 prostaglandin analogues</vt:lpstr>
      <vt:lpstr>Results of Randomized Trials Comparing the Efficacy of the Prostaglandin Analogues</vt:lpstr>
      <vt:lpstr>Slide 19</vt:lpstr>
      <vt:lpstr>Unoprostone </vt:lpstr>
      <vt:lpstr>Inidcations</vt:lpstr>
      <vt:lpstr>Dosage regimen</vt:lpstr>
      <vt:lpstr>PGA safety </vt:lpstr>
      <vt:lpstr>Prostaglandins in special population</vt:lpstr>
      <vt:lpstr>Take home message</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PG analogs </dc:title>
  <dc:creator>Bhakti Trivedi</dc:creator>
  <cp:lastModifiedBy>Bhakti Trivedi</cp:lastModifiedBy>
  <cp:revision>313</cp:revision>
  <dcterms:created xsi:type="dcterms:W3CDTF">2006-08-16T00:00:00Z</dcterms:created>
  <dcterms:modified xsi:type="dcterms:W3CDTF">2012-08-24T12:18:32Z</dcterms:modified>
</cp:coreProperties>
</file>