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2"/>
  </p:notesMasterIdLst>
  <p:sldIdLst>
    <p:sldId id="256" r:id="rId2"/>
    <p:sldId id="257" r:id="rId3"/>
    <p:sldId id="259" r:id="rId4"/>
    <p:sldId id="261" r:id="rId5"/>
    <p:sldId id="262" r:id="rId6"/>
    <p:sldId id="260" r:id="rId7"/>
    <p:sldId id="263" r:id="rId8"/>
    <p:sldId id="267" r:id="rId9"/>
    <p:sldId id="269" r:id="rId10"/>
    <p:sldId id="268" r:id="rId11"/>
    <p:sldId id="270" r:id="rId12"/>
    <p:sldId id="273" r:id="rId13"/>
    <p:sldId id="272" r:id="rId14"/>
    <p:sldId id="271" r:id="rId15"/>
    <p:sldId id="274" r:id="rId16"/>
    <p:sldId id="275" r:id="rId17"/>
    <p:sldId id="276" r:id="rId18"/>
    <p:sldId id="279" r:id="rId19"/>
    <p:sldId id="278" r:id="rId20"/>
    <p:sldId id="291" r:id="rId21"/>
    <p:sldId id="292" r:id="rId22"/>
    <p:sldId id="293" r:id="rId23"/>
    <p:sldId id="294" r:id="rId24"/>
    <p:sldId id="295" r:id="rId25"/>
    <p:sldId id="296" r:id="rId26"/>
    <p:sldId id="286" r:id="rId27"/>
    <p:sldId id="289" r:id="rId28"/>
    <p:sldId id="282" r:id="rId29"/>
    <p:sldId id="290" r:id="rId30"/>
    <p:sldId id="288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0BA5ECA-B049-4CC2-8EE1-43F5CA4E3E9B}" type="doc">
      <dgm:prSet loTypeId="urn:microsoft.com/office/officeart/2005/8/layout/hierarchy3" loCatId="list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en-IN"/>
        </a:p>
      </dgm:t>
    </dgm:pt>
    <dgm:pt modelId="{16825B3E-5090-47B5-A019-D147B81568BC}">
      <dgm:prSet phldrT="[Text]"/>
      <dgm:spPr/>
      <dgm:t>
        <a:bodyPr/>
        <a:lstStyle/>
        <a:p>
          <a:r>
            <a:rPr lang="en-IN" b="1" dirty="0" smtClean="0"/>
            <a:t>Adjuncts to Subjective to ONH evaluation </a:t>
          </a:r>
          <a:endParaRPr lang="en-IN" b="1" dirty="0"/>
        </a:p>
      </dgm:t>
    </dgm:pt>
    <dgm:pt modelId="{13D75A96-4D81-4CF5-B35C-35CC5BFF6EBB}" type="parTrans" cxnId="{EA6C0911-8BF8-4801-A90A-9EAA85307285}">
      <dgm:prSet/>
      <dgm:spPr/>
      <dgm:t>
        <a:bodyPr/>
        <a:lstStyle/>
        <a:p>
          <a:endParaRPr lang="en-IN"/>
        </a:p>
      </dgm:t>
    </dgm:pt>
    <dgm:pt modelId="{D24EF26B-7B84-46D3-9C7D-0283A055A393}" type="sibTrans" cxnId="{EA6C0911-8BF8-4801-A90A-9EAA85307285}">
      <dgm:prSet/>
      <dgm:spPr/>
      <dgm:t>
        <a:bodyPr/>
        <a:lstStyle/>
        <a:p>
          <a:endParaRPr lang="en-IN"/>
        </a:p>
      </dgm:t>
    </dgm:pt>
    <dgm:pt modelId="{6F8E1BFA-9748-4BAF-9179-AE1A60CDCDF4}">
      <dgm:prSet phldrT="[Text]"/>
      <dgm:spPr/>
      <dgm:t>
        <a:bodyPr/>
        <a:lstStyle/>
        <a:p>
          <a:r>
            <a:rPr lang="en-IN" dirty="0" smtClean="0"/>
            <a:t>Confocal scanning laser ophthalmoscopy</a:t>
          </a:r>
          <a:endParaRPr lang="en-IN" dirty="0"/>
        </a:p>
      </dgm:t>
    </dgm:pt>
    <dgm:pt modelId="{A8368611-8EAC-4618-862B-A7C80D87503F}" type="parTrans" cxnId="{2911EED3-20D5-4CBD-AFD4-9A820F5DD7A3}">
      <dgm:prSet/>
      <dgm:spPr/>
      <dgm:t>
        <a:bodyPr/>
        <a:lstStyle/>
        <a:p>
          <a:endParaRPr lang="en-IN"/>
        </a:p>
      </dgm:t>
    </dgm:pt>
    <dgm:pt modelId="{77248813-430F-4911-A35C-219E831CDF30}" type="sibTrans" cxnId="{2911EED3-20D5-4CBD-AFD4-9A820F5DD7A3}">
      <dgm:prSet/>
      <dgm:spPr/>
      <dgm:t>
        <a:bodyPr/>
        <a:lstStyle/>
        <a:p>
          <a:endParaRPr lang="en-IN"/>
        </a:p>
      </dgm:t>
    </dgm:pt>
    <dgm:pt modelId="{F805F1D2-3BC2-4229-80C8-4BF7DCA1A221}">
      <dgm:prSet phldrT="[Text]"/>
      <dgm:spPr/>
      <dgm:t>
        <a:bodyPr/>
        <a:lstStyle/>
        <a:p>
          <a:r>
            <a:rPr lang="en-IN" dirty="0" smtClean="0"/>
            <a:t>Scanning laser </a:t>
          </a:r>
          <a:r>
            <a:rPr lang="en-IN" dirty="0" err="1" smtClean="0"/>
            <a:t>polarimetry</a:t>
          </a:r>
          <a:endParaRPr lang="en-IN" dirty="0" smtClean="0"/>
        </a:p>
      </dgm:t>
    </dgm:pt>
    <dgm:pt modelId="{18F1D0BC-794F-4AC4-B31D-1E972E0CCA39}" type="parTrans" cxnId="{D2CA3B1A-A1E2-47DE-B359-F7FA91F7D4D8}">
      <dgm:prSet/>
      <dgm:spPr/>
      <dgm:t>
        <a:bodyPr/>
        <a:lstStyle/>
        <a:p>
          <a:endParaRPr lang="en-IN"/>
        </a:p>
      </dgm:t>
    </dgm:pt>
    <dgm:pt modelId="{A8F04907-1CDD-4011-A97D-A186BB0C4D85}" type="sibTrans" cxnId="{D2CA3B1A-A1E2-47DE-B359-F7FA91F7D4D8}">
      <dgm:prSet/>
      <dgm:spPr/>
      <dgm:t>
        <a:bodyPr/>
        <a:lstStyle/>
        <a:p>
          <a:endParaRPr lang="en-IN"/>
        </a:p>
      </dgm:t>
    </dgm:pt>
    <dgm:pt modelId="{FEEF17EE-9114-4FF1-BDBA-0806C40981B4}">
      <dgm:prSet phldrT="[Text]"/>
      <dgm:spPr/>
      <dgm:t>
        <a:bodyPr/>
        <a:lstStyle/>
        <a:p>
          <a:r>
            <a:rPr lang="en-IN" dirty="0" smtClean="0"/>
            <a:t>Short-wavelength automated </a:t>
          </a:r>
          <a:r>
            <a:rPr lang="en-IN" dirty="0" err="1" smtClean="0"/>
            <a:t>perimetry</a:t>
          </a:r>
          <a:r>
            <a:rPr lang="en-IN" dirty="0" smtClean="0"/>
            <a:t> (SWAP)</a:t>
          </a:r>
          <a:endParaRPr lang="en-IN" dirty="0"/>
        </a:p>
      </dgm:t>
    </dgm:pt>
    <dgm:pt modelId="{6DEFE3BD-414E-4F84-B3CE-276C00B587A3}" type="parTrans" cxnId="{6666D832-EDCD-41F0-8A7D-A019A02421AB}">
      <dgm:prSet/>
      <dgm:spPr/>
      <dgm:t>
        <a:bodyPr/>
        <a:lstStyle/>
        <a:p>
          <a:endParaRPr lang="en-IN"/>
        </a:p>
      </dgm:t>
    </dgm:pt>
    <dgm:pt modelId="{51F4DAAC-2CD7-4846-B60C-AC224C58D5C3}" type="sibTrans" cxnId="{6666D832-EDCD-41F0-8A7D-A019A02421AB}">
      <dgm:prSet/>
      <dgm:spPr/>
      <dgm:t>
        <a:bodyPr/>
        <a:lstStyle/>
        <a:p>
          <a:endParaRPr lang="en-IN"/>
        </a:p>
      </dgm:t>
    </dgm:pt>
    <dgm:pt modelId="{53B1D244-E299-4D7E-8F2A-DE281854676A}">
      <dgm:prSet phldrT="[Text]"/>
      <dgm:spPr/>
      <dgm:t>
        <a:bodyPr/>
        <a:lstStyle/>
        <a:p>
          <a:r>
            <a:rPr lang="en-IN" dirty="0" smtClean="0"/>
            <a:t>Frequency doubling </a:t>
          </a:r>
          <a:r>
            <a:rPr lang="en-IN" dirty="0" err="1" smtClean="0"/>
            <a:t>perimetry</a:t>
          </a:r>
          <a:endParaRPr lang="en-IN" dirty="0"/>
        </a:p>
      </dgm:t>
    </dgm:pt>
    <dgm:pt modelId="{A2A60BE5-E408-4186-8567-23950A04D4A2}" type="parTrans" cxnId="{8DD69A19-6C84-4184-A8E5-F03C89FB5CBC}">
      <dgm:prSet/>
      <dgm:spPr/>
      <dgm:t>
        <a:bodyPr/>
        <a:lstStyle/>
        <a:p>
          <a:endParaRPr lang="en-IN"/>
        </a:p>
      </dgm:t>
    </dgm:pt>
    <dgm:pt modelId="{AF864362-C0FD-4995-A2D6-F06E1D76B532}" type="sibTrans" cxnId="{8DD69A19-6C84-4184-A8E5-F03C89FB5CBC}">
      <dgm:prSet/>
      <dgm:spPr/>
      <dgm:t>
        <a:bodyPr/>
        <a:lstStyle/>
        <a:p>
          <a:endParaRPr lang="en-IN"/>
        </a:p>
      </dgm:t>
    </dgm:pt>
    <dgm:pt modelId="{DE02EA96-B810-4D51-BF76-C130AED268DD}">
      <dgm:prSet phldrT="[Text]"/>
      <dgm:spPr/>
      <dgm:t>
        <a:bodyPr/>
        <a:lstStyle/>
        <a:p>
          <a:r>
            <a:rPr lang="en-IN" dirty="0" smtClean="0"/>
            <a:t>Optical coherence tomography</a:t>
          </a:r>
        </a:p>
      </dgm:t>
    </dgm:pt>
    <dgm:pt modelId="{7F9F15EF-1269-4F0C-9CFD-5BFC3AD4628D}" type="parTrans" cxnId="{D68CB164-FB30-4FE9-96A5-25F8680052A4}">
      <dgm:prSet/>
      <dgm:spPr/>
      <dgm:t>
        <a:bodyPr/>
        <a:lstStyle/>
        <a:p>
          <a:endParaRPr lang="en-IN"/>
        </a:p>
      </dgm:t>
    </dgm:pt>
    <dgm:pt modelId="{0EBC6DA9-2389-41BD-AC27-612DF4F38C02}" type="sibTrans" cxnId="{D68CB164-FB30-4FE9-96A5-25F8680052A4}">
      <dgm:prSet/>
      <dgm:spPr/>
      <dgm:t>
        <a:bodyPr/>
        <a:lstStyle/>
        <a:p>
          <a:endParaRPr lang="en-IN"/>
        </a:p>
      </dgm:t>
    </dgm:pt>
    <dgm:pt modelId="{5E0250D3-7A85-46AA-92E9-02D6EBED154B}">
      <dgm:prSet phldrT="[Text]"/>
      <dgm:spPr/>
      <dgm:t>
        <a:bodyPr/>
        <a:lstStyle/>
        <a:p>
          <a:r>
            <a:rPr lang="en-IN" b="1" dirty="0" smtClean="0"/>
            <a:t>Selective </a:t>
          </a:r>
          <a:r>
            <a:rPr lang="en-IN" b="1" dirty="0" err="1" smtClean="0"/>
            <a:t>perimetry</a:t>
          </a:r>
          <a:r>
            <a:rPr lang="en-IN" b="1" dirty="0" smtClean="0"/>
            <a:t> techniques</a:t>
          </a:r>
          <a:endParaRPr lang="en-IN" b="1" dirty="0"/>
        </a:p>
      </dgm:t>
    </dgm:pt>
    <dgm:pt modelId="{06A4BC5F-5BE5-4655-AAAA-770B36CF9234}" type="parTrans" cxnId="{ECB1D4BF-C35E-4F2E-B006-C92E36AC0D68}">
      <dgm:prSet/>
      <dgm:spPr/>
      <dgm:t>
        <a:bodyPr/>
        <a:lstStyle/>
        <a:p>
          <a:endParaRPr lang="en-IN"/>
        </a:p>
      </dgm:t>
    </dgm:pt>
    <dgm:pt modelId="{7BD89FEF-ED25-4291-B7A9-6572FC721652}" type="sibTrans" cxnId="{ECB1D4BF-C35E-4F2E-B006-C92E36AC0D68}">
      <dgm:prSet/>
      <dgm:spPr/>
      <dgm:t>
        <a:bodyPr/>
        <a:lstStyle/>
        <a:p>
          <a:endParaRPr lang="en-IN"/>
        </a:p>
      </dgm:t>
    </dgm:pt>
    <dgm:pt modelId="{5BE0C9F6-24B2-46E4-B70B-C375D28B58B0}" type="pres">
      <dgm:prSet presAssocID="{90BA5ECA-B049-4CC2-8EE1-43F5CA4E3E9B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IN"/>
        </a:p>
      </dgm:t>
    </dgm:pt>
    <dgm:pt modelId="{0B94E638-5116-491D-94EE-6984E23718D4}" type="pres">
      <dgm:prSet presAssocID="{16825B3E-5090-47B5-A019-D147B81568BC}" presName="root" presStyleCnt="0"/>
      <dgm:spPr/>
    </dgm:pt>
    <dgm:pt modelId="{89971CAE-25DC-4A54-88BC-F3DAA2472729}" type="pres">
      <dgm:prSet presAssocID="{16825B3E-5090-47B5-A019-D147B81568BC}" presName="rootComposite" presStyleCnt="0"/>
      <dgm:spPr/>
    </dgm:pt>
    <dgm:pt modelId="{FDEEFA74-20E3-4976-A515-0267320D13AE}" type="pres">
      <dgm:prSet presAssocID="{16825B3E-5090-47B5-A019-D147B81568BC}" presName="rootText" presStyleLbl="node1" presStyleIdx="0" presStyleCnt="2"/>
      <dgm:spPr/>
      <dgm:t>
        <a:bodyPr/>
        <a:lstStyle/>
        <a:p>
          <a:endParaRPr lang="en-IN"/>
        </a:p>
      </dgm:t>
    </dgm:pt>
    <dgm:pt modelId="{DDA5112D-8859-4EBF-BAAD-1F7A1ABF1CC2}" type="pres">
      <dgm:prSet presAssocID="{16825B3E-5090-47B5-A019-D147B81568BC}" presName="rootConnector" presStyleLbl="node1" presStyleIdx="0" presStyleCnt="2"/>
      <dgm:spPr/>
      <dgm:t>
        <a:bodyPr/>
        <a:lstStyle/>
        <a:p>
          <a:endParaRPr lang="en-IN"/>
        </a:p>
      </dgm:t>
    </dgm:pt>
    <dgm:pt modelId="{D3FB8F01-820D-45BD-9E69-CB14C2F78AFC}" type="pres">
      <dgm:prSet presAssocID="{16825B3E-5090-47B5-A019-D147B81568BC}" presName="childShape" presStyleCnt="0"/>
      <dgm:spPr/>
    </dgm:pt>
    <dgm:pt modelId="{A50E540D-4FEC-4AB5-A35B-C4F31D4FDCAF}" type="pres">
      <dgm:prSet presAssocID="{A8368611-8EAC-4618-862B-A7C80D87503F}" presName="Name13" presStyleLbl="parChTrans1D2" presStyleIdx="0" presStyleCnt="5"/>
      <dgm:spPr/>
      <dgm:t>
        <a:bodyPr/>
        <a:lstStyle/>
        <a:p>
          <a:endParaRPr lang="en-IN"/>
        </a:p>
      </dgm:t>
    </dgm:pt>
    <dgm:pt modelId="{1EDD1E8C-2A13-4FCD-92E2-C2C1AE14352B}" type="pres">
      <dgm:prSet presAssocID="{6F8E1BFA-9748-4BAF-9179-AE1A60CDCDF4}" presName="childText" presStyleLbl="bgAcc1" presStyleIdx="0" presStyleCnt="5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B58A8C17-25FC-473C-8C17-8652926B9066}" type="pres">
      <dgm:prSet presAssocID="{18F1D0BC-794F-4AC4-B31D-1E972E0CCA39}" presName="Name13" presStyleLbl="parChTrans1D2" presStyleIdx="1" presStyleCnt="5"/>
      <dgm:spPr/>
      <dgm:t>
        <a:bodyPr/>
        <a:lstStyle/>
        <a:p>
          <a:endParaRPr lang="en-IN"/>
        </a:p>
      </dgm:t>
    </dgm:pt>
    <dgm:pt modelId="{7C0FA8FA-AF23-4818-AABE-72A385ADB017}" type="pres">
      <dgm:prSet presAssocID="{F805F1D2-3BC2-4229-80C8-4BF7DCA1A221}" presName="childText" presStyleLbl="bgAcc1" presStyleIdx="1" presStyleCnt="5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70946131-B695-40E9-A9E5-EC12270D0A45}" type="pres">
      <dgm:prSet presAssocID="{7F9F15EF-1269-4F0C-9CFD-5BFC3AD4628D}" presName="Name13" presStyleLbl="parChTrans1D2" presStyleIdx="2" presStyleCnt="5"/>
      <dgm:spPr/>
      <dgm:t>
        <a:bodyPr/>
        <a:lstStyle/>
        <a:p>
          <a:endParaRPr lang="en-IN"/>
        </a:p>
      </dgm:t>
    </dgm:pt>
    <dgm:pt modelId="{F9D2B10E-AEA2-4577-BFE1-225BB71E8DC6}" type="pres">
      <dgm:prSet presAssocID="{DE02EA96-B810-4D51-BF76-C130AED268DD}" presName="childText" presStyleLbl="bgAcc1" presStyleIdx="2" presStyleCnt="5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BA5A4FF1-9377-460F-984E-FB92C488575D}" type="pres">
      <dgm:prSet presAssocID="{5E0250D3-7A85-46AA-92E9-02D6EBED154B}" presName="root" presStyleCnt="0"/>
      <dgm:spPr/>
    </dgm:pt>
    <dgm:pt modelId="{B14B72F6-CE2D-4E08-BC3E-D5747228D5A0}" type="pres">
      <dgm:prSet presAssocID="{5E0250D3-7A85-46AA-92E9-02D6EBED154B}" presName="rootComposite" presStyleCnt="0"/>
      <dgm:spPr/>
    </dgm:pt>
    <dgm:pt modelId="{34B8B26A-79D0-41DB-BAFE-0251C4B1CC10}" type="pres">
      <dgm:prSet presAssocID="{5E0250D3-7A85-46AA-92E9-02D6EBED154B}" presName="rootText" presStyleLbl="node1" presStyleIdx="1" presStyleCnt="2"/>
      <dgm:spPr/>
      <dgm:t>
        <a:bodyPr/>
        <a:lstStyle/>
        <a:p>
          <a:endParaRPr lang="en-IN"/>
        </a:p>
      </dgm:t>
    </dgm:pt>
    <dgm:pt modelId="{042C9C27-405A-4735-B19C-6D3AD40F496F}" type="pres">
      <dgm:prSet presAssocID="{5E0250D3-7A85-46AA-92E9-02D6EBED154B}" presName="rootConnector" presStyleLbl="node1" presStyleIdx="1" presStyleCnt="2"/>
      <dgm:spPr/>
      <dgm:t>
        <a:bodyPr/>
        <a:lstStyle/>
        <a:p>
          <a:endParaRPr lang="en-IN"/>
        </a:p>
      </dgm:t>
    </dgm:pt>
    <dgm:pt modelId="{849B978D-C44C-493C-BE23-B1A4F6FBE831}" type="pres">
      <dgm:prSet presAssocID="{5E0250D3-7A85-46AA-92E9-02D6EBED154B}" presName="childShape" presStyleCnt="0"/>
      <dgm:spPr/>
    </dgm:pt>
    <dgm:pt modelId="{509AC6C4-8AF9-4DF3-985A-42D84873D195}" type="pres">
      <dgm:prSet presAssocID="{6DEFE3BD-414E-4F84-B3CE-276C00B587A3}" presName="Name13" presStyleLbl="parChTrans1D2" presStyleIdx="3" presStyleCnt="5"/>
      <dgm:spPr/>
      <dgm:t>
        <a:bodyPr/>
        <a:lstStyle/>
        <a:p>
          <a:endParaRPr lang="en-IN"/>
        </a:p>
      </dgm:t>
    </dgm:pt>
    <dgm:pt modelId="{A4E96E79-98CA-4C9B-8D8F-A84E41C20230}" type="pres">
      <dgm:prSet presAssocID="{FEEF17EE-9114-4FF1-BDBA-0806C40981B4}" presName="childText" presStyleLbl="bgAcc1" presStyleIdx="3" presStyleCnt="5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9CBA5E62-762E-4543-AFD0-C825B5E228E6}" type="pres">
      <dgm:prSet presAssocID="{A2A60BE5-E408-4186-8567-23950A04D4A2}" presName="Name13" presStyleLbl="parChTrans1D2" presStyleIdx="4" presStyleCnt="5"/>
      <dgm:spPr/>
      <dgm:t>
        <a:bodyPr/>
        <a:lstStyle/>
        <a:p>
          <a:endParaRPr lang="en-IN"/>
        </a:p>
      </dgm:t>
    </dgm:pt>
    <dgm:pt modelId="{71111FB6-A657-43AB-8EA8-FA11BC89DDF7}" type="pres">
      <dgm:prSet presAssocID="{53B1D244-E299-4D7E-8F2A-DE281854676A}" presName="childText" presStyleLbl="bgAcc1" presStyleIdx="4" presStyleCnt="5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4863ACE1-8183-43FE-889F-B6CC83372437}" type="presOf" srcId="{5E0250D3-7A85-46AA-92E9-02D6EBED154B}" destId="{042C9C27-405A-4735-B19C-6D3AD40F496F}" srcOrd="1" destOrd="0" presId="urn:microsoft.com/office/officeart/2005/8/layout/hierarchy3"/>
    <dgm:cxn modelId="{6666D832-EDCD-41F0-8A7D-A019A02421AB}" srcId="{5E0250D3-7A85-46AA-92E9-02D6EBED154B}" destId="{FEEF17EE-9114-4FF1-BDBA-0806C40981B4}" srcOrd="0" destOrd="0" parTransId="{6DEFE3BD-414E-4F84-B3CE-276C00B587A3}" sibTransId="{51F4DAAC-2CD7-4846-B60C-AC224C58D5C3}"/>
    <dgm:cxn modelId="{ECB1D4BF-C35E-4F2E-B006-C92E36AC0D68}" srcId="{90BA5ECA-B049-4CC2-8EE1-43F5CA4E3E9B}" destId="{5E0250D3-7A85-46AA-92E9-02D6EBED154B}" srcOrd="1" destOrd="0" parTransId="{06A4BC5F-5BE5-4655-AAAA-770B36CF9234}" sibTransId="{7BD89FEF-ED25-4291-B7A9-6572FC721652}"/>
    <dgm:cxn modelId="{8DD69A19-6C84-4184-A8E5-F03C89FB5CBC}" srcId="{5E0250D3-7A85-46AA-92E9-02D6EBED154B}" destId="{53B1D244-E299-4D7E-8F2A-DE281854676A}" srcOrd="1" destOrd="0" parTransId="{A2A60BE5-E408-4186-8567-23950A04D4A2}" sibTransId="{AF864362-C0FD-4995-A2D6-F06E1D76B532}"/>
    <dgm:cxn modelId="{71E8D6D9-9631-4D6F-9ACA-9F372D98E880}" type="presOf" srcId="{DE02EA96-B810-4D51-BF76-C130AED268DD}" destId="{F9D2B10E-AEA2-4577-BFE1-225BB71E8DC6}" srcOrd="0" destOrd="0" presId="urn:microsoft.com/office/officeart/2005/8/layout/hierarchy3"/>
    <dgm:cxn modelId="{E168591B-ACCE-47C0-886A-76A0B8CE0396}" type="presOf" srcId="{7F9F15EF-1269-4F0C-9CFD-5BFC3AD4628D}" destId="{70946131-B695-40E9-A9E5-EC12270D0A45}" srcOrd="0" destOrd="0" presId="urn:microsoft.com/office/officeart/2005/8/layout/hierarchy3"/>
    <dgm:cxn modelId="{DBCF780E-547B-4B15-A4AC-E554900FAE88}" type="presOf" srcId="{53B1D244-E299-4D7E-8F2A-DE281854676A}" destId="{71111FB6-A657-43AB-8EA8-FA11BC89DDF7}" srcOrd="0" destOrd="0" presId="urn:microsoft.com/office/officeart/2005/8/layout/hierarchy3"/>
    <dgm:cxn modelId="{D79638A4-9916-423C-B275-81F0A97B6CE2}" type="presOf" srcId="{A2A60BE5-E408-4186-8567-23950A04D4A2}" destId="{9CBA5E62-762E-4543-AFD0-C825B5E228E6}" srcOrd="0" destOrd="0" presId="urn:microsoft.com/office/officeart/2005/8/layout/hierarchy3"/>
    <dgm:cxn modelId="{115A7255-D1D1-4704-81F5-83E2EE7A05DC}" type="presOf" srcId="{A8368611-8EAC-4618-862B-A7C80D87503F}" destId="{A50E540D-4FEC-4AB5-A35B-C4F31D4FDCAF}" srcOrd="0" destOrd="0" presId="urn:microsoft.com/office/officeart/2005/8/layout/hierarchy3"/>
    <dgm:cxn modelId="{EA6C0911-8BF8-4801-A90A-9EAA85307285}" srcId="{90BA5ECA-B049-4CC2-8EE1-43F5CA4E3E9B}" destId="{16825B3E-5090-47B5-A019-D147B81568BC}" srcOrd="0" destOrd="0" parTransId="{13D75A96-4D81-4CF5-B35C-35CC5BFF6EBB}" sibTransId="{D24EF26B-7B84-46D3-9C7D-0283A055A393}"/>
    <dgm:cxn modelId="{1361A3BE-1B00-46C4-A836-B6C9FE59AE11}" type="presOf" srcId="{F805F1D2-3BC2-4229-80C8-4BF7DCA1A221}" destId="{7C0FA8FA-AF23-4818-AABE-72A385ADB017}" srcOrd="0" destOrd="0" presId="urn:microsoft.com/office/officeart/2005/8/layout/hierarchy3"/>
    <dgm:cxn modelId="{9FA8ADCB-E836-4A0F-A575-0F7864FAD91F}" type="presOf" srcId="{16825B3E-5090-47B5-A019-D147B81568BC}" destId="{DDA5112D-8859-4EBF-BAAD-1F7A1ABF1CC2}" srcOrd="1" destOrd="0" presId="urn:microsoft.com/office/officeart/2005/8/layout/hierarchy3"/>
    <dgm:cxn modelId="{232096E2-C509-4F4F-9DCB-98BE51EACCBB}" type="presOf" srcId="{6DEFE3BD-414E-4F84-B3CE-276C00B587A3}" destId="{509AC6C4-8AF9-4DF3-985A-42D84873D195}" srcOrd="0" destOrd="0" presId="urn:microsoft.com/office/officeart/2005/8/layout/hierarchy3"/>
    <dgm:cxn modelId="{A9F83784-6441-4654-A66B-687DE85F795D}" type="presOf" srcId="{FEEF17EE-9114-4FF1-BDBA-0806C40981B4}" destId="{A4E96E79-98CA-4C9B-8D8F-A84E41C20230}" srcOrd="0" destOrd="0" presId="urn:microsoft.com/office/officeart/2005/8/layout/hierarchy3"/>
    <dgm:cxn modelId="{37D3EAB4-8BB9-4E9B-87B7-B08696604EF8}" type="presOf" srcId="{16825B3E-5090-47B5-A019-D147B81568BC}" destId="{FDEEFA74-20E3-4976-A515-0267320D13AE}" srcOrd="0" destOrd="0" presId="urn:microsoft.com/office/officeart/2005/8/layout/hierarchy3"/>
    <dgm:cxn modelId="{D37CAC15-9C36-435B-98A9-DEBADDB3E1FA}" type="presOf" srcId="{5E0250D3-7A85-46AA-92E9-02D6EBED154B}" destId="{34B8B26A-79D0-41DB-BAFE-0251C4B1CC10}" srcOrd="0" destOrd="0" presId="urn:microsoft.com/office/officeart/2005/8/layout/hierarchy3"/>
    <dgm:cxn modelId="{D2CA3B1A-A1E2-47DE-B359-F7FA91F7D4D8}" srcId="{16825B3E-5090-47B5-A019-D147B81568BC}" destId="{F805F1D2-3BC2-4229-80C8-4BF7DCA1A221}" srcOrd="1" destOrd="0" parTransId="{18F1D0BC-794F-4AC4-B31D-1E972E0CCA39}" sibTransId="{A8F04907-1CDD-4011-A97D-A186BB0C4D85}"/>
    <dgm:cxn modelId="{00D513ED-5106-4C23-BA36-16913BABF072}" type="presOf" srcId="{90BA5ECA-B049-4CC2-8EE1-43F5CA4E3E9B}" destId="{5BE0C9F6-24B2-46E4-B70B-C375D28B58B0}" srcOrd="0" destOrd="0" presId="urn:microsoft.com/office/officeart/2005/8/layout/hierarchy3"/>
    <dgm:cxn modelId="{E3A571F3-5A02-4918-97F8-52E1800289DB}" type="presOf" srcId="{6F8E1BFA-9748-4BAF-9179-AE1A60CDCDF4}" destId="{1EDD1E8C-2A13-4FCD-92E2-C2C1AE14352B}" srcOrd="0" destOrd="0" presId="urn:microsoft.com/office/officeart/2005/8/layout/hierarchy3"/>
    <dgm:cxn modelId="{D68CB164-FB30-4FE9-96A5-25F8680052A4}" srcId="{16825B3E-5090-47B5-A019-D147B81568BC}" destId="{DE02EA96-B810-4D51-BF76-C130AED268DD}" srcOrd="2" destOrd="0" parTransId="{7F9F15EF-1269-4F0C-9CFD-5BFC3AD4628D}" sibTransId="{0EBC6DA9-2389-41BD-AC27-612DF4F38C02}"/>
    <dgm:cxn modelId="{B7FE0346-5C07-45F1-B858-1C91C4B95503}" type="presOf" srcId="{18F1D0BC-794F-4AC4-B31D-1E972E0CCA39}" destId="{B58A8C17-25FC-473C-8C17-8652926B9066}" srcOrd="0" destOrd="0" presId="urn:microsoft.com/office/officeart/2005/8/layout/hierarchy3"/>
    <dgm:cxn modelId="{2911EED3-20D5-4CBD-AFD4-9A820F5DD7A3}" srcId="{16825B3E-5090-47B5-A019-D147B81568BC}" destId="{6F8E1BFA-9748-4BAF-9179-AE1A60CDCDF4}" srcOrd="0" destOrd="0" parTransId="{A8368611-8EAC-4618-862B-A7C80D87503F}" sibTransId="{77248813-430F-4911-A35C-219E831CDF30}"/>
    <dgm:cxn modelId="{A9BB66C0-A693-4769-8F6C-9E214A301783}" type="presParOf" srcId="{5BE0C9F6-24B2-46E4-B70B-C375D28B58B0}" destId="{0B94E638-5116-491D-94EE-6984E23718D4}" srcOrd="0" destOrd="0" presId="urn:microsoft.com/office/officeart/2005/8/layout/hierarchy3"/>
    <dgm:cxn modelId="{5AD0AEBF-FD27-4CE2-83D9-4FC0907BF14B}" type="presParOf" srcId="{0B94E638-5116-491D-94EE-6984E23718D4}" destId="{89971CAE-25DC-4A54-88BC-F3DAA2472729}" srcOrd="0" destOrd="0" presId="urn:microsoft.com/office/officeart/2005/8/layout/hierarchy3"/>
    <dgm:cxn modelId="{FD96EB70-A60E-46AA-BF9E-EF9EA5CE504C}" type="presParOf" srcId="{89971CAE-25DC-4A54-88BC-F3DAA2472729}" destId="{FDEEFA74-20E3-4976-A515-0267320D13AE}" srcOrd="0" destOrd="0" presId="urn:microsoft.com/office/officeart/2005/8/layout/hierarchy3"/>
    <dgm:cxn modelId="{32AE3C13-143A-46F1-A6F9-CD2DB850D5B6}" type="presParOf" srcId="{89971CAE-25DC-4A54-88BC-F3DAA2472729}" destId="{DDA5112D-8859-4EBF-BAAD-1F7A1ABF1CC2}" srcOrd="1" destOrd="0" presId="urn:microsoft.com/office/officeart/2005/8/layout/hierarchy3"/>
    <dgm:cxn modelId="{70F8E4BC-AB3E-48C2-A2A1-B6A6E90EC4B1}" type="presParOf" srcId="{0B94E638-5116-491D-94EE-6984E23718D4}" destId="{D3FB8F01-820D-45BD-9E69-CB14C2F78AFC}" srcOrd="1" destOrd="0" presId="urn:microsoft.com/office/officeart/2005/8/layout/hierarchy3"/>
    <dgm:cxn modelId="{C26A8D7D-4322-4E71-A92E-CBC1FE059986}" type="presParOf" srcId="{D3FB8F01-820D-45BD-9E69-CB14C2F78AFC}" destId="{A50E540D-4FEC-4AB5-A35B-C4F31D4FDCAF}" srcOrd="0" destOrd="0" presId="urn:microsoft.com/office/officeart/2005/8/layout/hierarchy3"/>
    <dgm:cxn modelId="{0D6EF07D-2ECA-4CEB-BF7C-984D0E4E8109}" type="presParOf" srcId="{D3FB8F01-820D-45BD-9E69-CB14C2F78AFC}" destId="{1EDD1E8C-2A13-4FCD-92E2-C2C1AE14352B}" srcOrd="1" destOrd="0" presId="urn:microsoft.com/office/officeart/2005/8/layout/hierarchy3"/>
    <dgm:cxn modelId="{74DF5235-369E-48D3-A3C1-8C080101CDAE}" type="presParOf" srcId="{D3FB8F01-820D-45BD-9E69-CB14C2F78AFC}" destId="{B58A8C17-25FC-473C-8C17-8652926B9066}" srcOrd="2" destOrd="0" presId="urn:microsoft.com/office/officeart/2005/8/layout/hierarchy3"/>
    <dgm:cxn modelId="{01827664-117C-4ACC-8523-8430D38D80B4}" type="presParOf" srcId="{D3FB8F01-820D-45BD-9E69-CB14C2F78AFC}" destId="{7C0FA8FA-AF23-4818-AABE-72A385ADB017}" srcOrd="3" destOrd="0" presId="urn:microsoft.com/office/officeart/2005/8/layout/hierarchy3"/>
    <dgm:cxn modelId="{E6FB39D8-D3F1-4C86-A192-981C24ED5903}" type="presParOf" srcId="{D3FB8F01-820D-45BD-9E69-CB14C2F78AFC}" destId="{70946131-B695-40E9-A9E5-EC12270D0A45}" srcOrd="4" destOrd="0" presId="urn:microsoft.com/office/officeart/2005/8/layout/hierarchy3"/>
    <dgm:cxn modelId="{A006B22B-3335-4452-8CB3-02FB48CA4229}" type="presParOf" srcId="{D3FB8F01-820D-45BD-9E69-CB14C2F78AFC}" destId="{F9D2B10E-AEA2-4577-BFE1-225BB71E8DC6}" srcOrd="5" destOrd="0" presId="urn:microsoft.com/office/officeart/2005/8/layout/hierarchy3"/>
    <dgm:cxn modelId="{567D2162-327F-4A83-ABB6-E5C92CEFF87D}" type="presParOf" srcId="{5BE0C9F6-24B2-46E4-B70B-C375D28B58B0}" destId="{BA5A4FF1-9377-460F-984E-FB92C488575D}" srcOrd="1" destOrd="0" presId="urn:microsoft.com/office/officeart/2005/8/layout/hierarchy3"/>
    <dgm:cxn modelId="{80E77F0E-5548-4F96-9489-65BC765E34A0}" type="presParOf" srcId="{BA5A4FF1-9377-460F-984E-FB92C488575D}" destId="{B14B72F6-CE2D-4E08-BC3E-D5747228D5A0}" srcOrd="0" destOrd="0" presId="urn:microsoft.com/office/officeart/2005/8/layout/hierarchy3"/>
    <dgm:cxn modelId="{AF1D415E-757B-40D9-84EC-22B7B4C23561}" type="presParOf" srcId="{B14B72F6-CE2D-4E08-BC3E-D5747228D5A0}" destId="{34B8B26A-79D0-41DB-BAFE-0251C4B1CC10}" srcOrd="0" destOrd="0" presId="urn:microsoft.com/office/officeart/2005/8/layout/hierarchy3"/>
    <dgm:cxn modelId="{9824C622-4DF9-4B98-BD41-5277E14EFE3D}" type="presParOf" srcId="{B14B72F6-CE2D-4E08-BC3E-D5747228D5A0}" destId="{042C9C27-405A-4735-B19C-6D3AD40F496F}" srcOrd="1" destOrd="0" presId="urn:microsoft.com/office/officeart/2005/8/layout/hierarchy3"/>
    <dgm:cxn modelId="{4A5E3E2C-0035-4DE6-9491-2311EA173D32}" type="presParOf" srcId="{BA5A4FF1-9377-460F-984E-FB92C488575D}" destId="{849B978D-C44C-493C-BE23-B1A4F6FBE831}" srcOrd="1" destOrd="0" presId="urn:microsoft.com/office/officeart/2005/8/layout/hierarchy3"/>
    <dgm:cxn modelId="{9BEBAB46-B0A2-4635-9B13-A50221CA2DA1}" type="presParOf" srcId="{849B978D-C44C-493C-BE23-B1A4F6FBE831}" destId="{509AC6C4-8AF9-4DF3-985A-42D84873D195}" srcOrd="0" destOrd="0" presId="urn:microsoft.com/office/officeart/2005/8/layout/hierarchy3"/>
    <dgm:cxn modelId="{13ADAFF3-5AB8-400B-842A-6DC85688AA2A}" type="presParOf" srcId="{849B978D-C44C-493C-BE23-B1A4F6FBE831}" destId="{A4E96E79-98CA-4C9B-8D8F-A84E41C20230}" srcOrd="1" destOrd="0" presId="urn:microsoft.com/office/officeart/2005/8/layout/hierarchy3"/>
    <dgm:cxn modelId="{6D559105-6114-48E7-9598-8D2E182BAC45}" type="presParOf" srcId="{849B978D-C44C-493C-BE23-B1A4F6FBE831}" destId="{9CBA5E62-762E-4543-AFD0-C825B5E228E6}" srcOrd="2" destOrd="0" presId="urn:microsoft.com/office/officeart/2005/8/layout/hierarchy3"/>
    <dgm:cxn modelId="{B06E24EB-2FAA-4ED2-81EB-39BFD4E48D26}" type="presParOf" srcId="{849B978D-C44C-493C-BE23-B1A4F6FBE831}" destId="{71111FB6-A657-43AB-8EA8-FA11BC89DDF7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EEFA74-20E3-4976-A515-0267320D13AE}">
      <dsp:nvSpPr>
        <dsp:cNvPr id="0" name=""/>
        <dsp:cNvSpPr/>
      </dsp:nvSpPr>
      <dsp:spPr>
        <a:xfrm>
          <a:off x="1936160" y="1632"/>
          <a:ext cx="2173634" cy="108681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</a:schemeClr>
            </a:gs>
            <a:gs pos="90000">
              <a:schemeClr val="accent4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85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1750" dist="25400" dir="5400000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2300" b="1" kern="1200" dirty="0" smtClean="0"/>
            <a:t>Adjuncts to Subjective to ONH evaluation </a:t>
          </a:r>
          <a:endParaRPr lang="en-IN" sz="2300" b="1" kern="1200" dirty="0"/>
        </a:p>
      </dsp:txBody>
      <dsp:txXfrm>
        <a:off x="1967992" y="33464"/>
        <a:ext cx="2109970" cy="1023153"/>
      </dsp:txXfrm>
    </dsp:sp>
    <dsp:sp modelId="{A50E540D-4FEC-4AB5-A35B-C4F31D4FDCAF}">
      <dsp:nvSpPr>
        <dsp:cNvPr id="0" name=""/>
        <dsp:cNvSpPr/>
      </dsp:nvSpPr>
      <dsp:spPr>
        <a:xfrm>
          <a:off x="2153524" y="1088450"/>
          <a:ext cx="217363" cy="8151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15113"/>
              </a:lnTo>
              <a:lnTo>
                <a:pt x="217363" y="815113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DD1E8C-2A13-4FCD-92E2-C2C1AE14352B}">
      <dsp:nvSpPr>
        <dsp:cNvPr id="0" name=""/>
        <dsp:cNvSpPr/>
      </dsp:nvSpPr>
      <dsp:spPr>
        <a:xfrm>
          <a:off x="2370887" y="1360154"/>
          <a:ext cx="1738907" cy="108681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1750" dist="25400" dir="5400000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700" kern="1200" dirty="0" smtClean="0"/>
            <a:t>Confocal scanning laser ophthalmoscopy</a:t>
          </a:r>
          <a:endParaRPr lang="en-IN" sz="1700" kern="1200" dirty="0"/>
        </a:p>
      </dsp:txBody>
      <dsp:txXfrm>
        <a:off x="2402719" y="1391986"/>
        <a:ext cx="1675243" cy="1023153"/>
      </dsp:txXfrm>
    </dsp:sp>
    <dsp:sp modelId="{B58A8C17-25FC-473C-8C17-8652926B9066}">
      <dsp:nvSpPr>
        <dsp:cNvPr id="0" name=""/>
        <dsp:cNvSpPr/>
      </dsp:nvSpPr>
      <dsp:spPr>
        <a:xfrm>
          <a:off x="2153524" y="1088450"/>
          <a:ext cx="217363" cy="21736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73634"/>
              </a:lnTo>
              <a:lnTo>
                <a:pt x="217363" y="2173634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0FA8FA-AF23-4818-AABE-72A385ADB017}">
      <dsp:nvSpPr>
        <dsp:cNvPr id="0" name=""/>
        <dsp:cNvSpPr/>
      </dsp:nvSpPr>
      <dsp:spPr>
        <a:xfrm>
          <a:off x="2370887" y="2718676"/>
          <a:ext cx="1738907" cy="108681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4">
              <a:hueOff val="464206"/>
              <a:satOff val="-14103"/>
              <a:lumOff val="4657"/>
              <a:alphaOff val="0"/>
            </a:schemeClr>
          </a:solidFill>
          <a:prstDash val="solid"/>
        </a:ln>
        <a:effectLst>
          <a:outerShdw blurRad="31750" dist="25400" dir="5400000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700" kern="1200" dirty="0" smtClean="0"/>
            <a:t>Scanning laser </a:t>
          </a:r>
          <a:r>
            <a:rPr lang="en-IN" sz="1700" kern="1200" dirty="0" err="1" smtClean="0"/>
            <a:t>polarimetry</a:t>
          </a:r>
          <a:endParaRPr lang="en-IN" sz="1700" kern="1200" dirty="0" smtClean="0"/>
        </a:p>
      </dsp:txBody>
      <dsp:txXfrm>
        <a:off x="2402719" y="2750508"/>
        <a:ext cx="1675243" cy="1023153"/>
      </dsp:txXfrm>
    </dsp:sp>
    <dsp:sp modelId="{70946131-B695-40E9-A9E5-EC12270D0A45}">
      <dsp:nvSpPr>
        <dsp:cNvPr id="0" name=""/>
        <dsp:cNvSpPr/>
      </dsp:nvSpPr>
      <dsp:spPr>
        <a:xfrm>
          <a:off x="2153524" y="1088450"/>
          <a:ext cx="217363" cy="35321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32156"/>
              </a:lnTo>
              <a:lnTo>
                <a:pt x="217363" y="353215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D2B10E-AEA2-4577-BFE1-225BB71E8DC6}">
      <dsp:nvSpPr>
        <dsp:cNvPr id="0" name=""/>
        <dsp:cNvSpPr/>
      </dsp:nvSpPr>
      <dsp:spPr>
        <a:xfrm>
          <a:off x="2370887" y="4077197"/>
          <a:ext cx="1738907" cy="108681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4">
              <a:hueOff val="928412"/>
              <a:satOff val="-28205"/>
              <a:lumOff val="9314"/>
              <a:alphaOff val="0"/>
            </a:schemeClr>
          </a:solidFill>
          <a:prstDash val="solid"/>
        </a:ln>
        <a:effectLst>
          <a:outerShdw blurRad="31750" dist="25400" dir="5400000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700" kern="1200" dirty="0" smtClean="0"/>
            <a:t>Optical coherence tomography</a:t>
          </a:r>
        </a:p>
      </dsp:txBody>
      <dsp:txXfrm>
        <a:off x="2402719" y="4109029"/>
        <a:ext cx="1675243" cy="1023153"/>
      </dsp:txXfrm>
    </dsp:sp>
    <dsp:sp modelId="{34B8B26A-79D0-41DB-BAFE-0251C4B1CC10}">
      <dsp:nvSpPr>
        <dsp:cNvPr id="0" name=""/>
        <dsp:cNvSpPr/>
      </dsp:nvSpPr>
      <dsp:spPr>
        <a:xfrm>
          <a:off x="4653204" y="1632"/>
          <a:ext cx="2173634" cy="108681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1856823"/>
                <a:satOff val="-56410"/>
                <a:lumOff val="18628"/>
                <a:alphaOff val="0"/>
              </a:schemeClr>
            </a:gs>
            <a:gs pos="90000">
              <a:schemeClr val="accent4">
                <a:hueOff val="1856823"/>
                <a:satOff val="-56410"/>
                <a:lumOff val="18628"/>
                <a:alphaOff val="0"/>
                <a:shade val="100000"/>
              </a:schemeClr>
            </a:gs>
            <a:gs pos="100000">
              <a:schemeClr val="accent4">
                <a:hueOff val="1856823"/>
                <a:satOff val="-56410"/>
                <a:lumOff val="18628"/>
                <a:alphaOff val="0"/>
                <a:shade val="85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1750" dist="25400" dir="5400000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2300" b="1" kern="1200" dirty="0" smtClean="0"/>
            <a:t>Selective </a:t>
          </a:r>
          <a:r>
            <a:rPr lang="en-IN" sz="2300" b="1" kern="1200" dirty="0" err="1" smtClean="0"/>
            <a:t>perimetry</a:t>
          </a:r>
          <a:r>
            <a:rPr lang="en-IN" sz="2300" b="1" kern="1200" dirty="0" smtClean="0"/>
            <a:t> techniques</a:t>
          </a:r>
          <a:endParaRPr lang="en-IN" sz="2300" b="1" kern="1200" dirty="0"/>
        </a:p>
      </dsp:txBody>
      <dsp:txXfrm>
        <a:off x="4685036" y="33464"/>
        <a:ext cx="2109970" cy="1023153"/>
      </dsp:txXfrm>
    </dsp:sp>
    <dsp:sp modelId="{509AC6C4-8AF9-4DF3-985A-42D84873D195}">
      <dsp:nvSpPr>
        <dsp:cNvPr id="0" name=""/>
        <dsp:cNvSpPr/>
      </dsp:nvSpPr>
      <dsp:spPr>
        <a:xfrm>
          <a:off x="4870567" y="1088450"/>
          <a:ext cx="217363" cy="8151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15113"/>
              </a:lnTo>
              <a:lnTo>
                <a:pt x="217363" y="815113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E96E79-98CA-4C9B-8D8F-A84E41C20230}">
      <dsp:nvSpPr>
        <dsp:cNvPr id="0" name=""/>
        <dsp:cNvSpPr/>
      </dsp:nvSpPr>
      <dsp:spPr>
        <a:xfrm>
          <a:off x="5087931" y="1360154"/>
          <a:ext cx="1738907" cy="108681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4">
              <a:hueOff val="1392617"/>
              <a:satOff val="-42308"/>
              <a:lumOff val="13971"/>
              <a:alphaOff val="0"/>
            </a:schemeClr>
          </a:solidFill>
          <a:prstDash val="solid"/>
        </a:ln>
        <a:effectLst>
          <a:outerShdw blurRad="31750" dist="25400" dir="5400000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700" kern="1200" dirty="0" smtClean="0"/>
            <a:t>Short-wavelength automated </a:t>
          </a:r>
          <a:r>
            <a:rPr lang="en-IN" sz="1700" kern="1200" dirty="0" err="1" smtClean="0"/>
            <a:t>perimetry</a:t>
          </a:r>
          <a:r>
            <a:rPr lang="en-IN" sz="1700" kern="1200" dirty="0" smtClean="0"/>
            <a:t> (SWAP)</a:t>
          </a:r>
          <a:endParaRPr lang="en-IN" sz="1700" kern="1200" dirty="0"/>
        </a:p>
      </dsp:txBody>
      <dsp:txXfrm>
        <a:off x="5119763" y="1391986"/>
        <a:ext cx="1675243" cy="1023153"/>
      </dsp:txXfrm>
    </dsp:sp>
    <dsp:sp modelId="{9CBA5E62-762E-4543-AFD0-C825B5E228E6}">
      <dsp:nvSpPr>
        <dsp:cNvPr id="0" name=""/>
        <dsp:cNvSpPr/>
      </dsp:nvSpPr>
      <dsp:spPr>
        <a:xfrm>
          <a:off x="4870567" y="1088450"/>
          <a:ext cx="217363" cy="21736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73634"/>
              </a:lnTo>
              <a:lnTo>
                <a:pt x="217363" y="2173634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111FB6-A657-43AB-8EA8-FA11BC89DDF7}">
      <dsp:nvSpPr>
        <dsp:cNvPr id="0" name=""/>
        <dsp:cNvSpPr/>
      </dsp:nvSpPr>
      <dsp:spPr>
        <a:xfrm>
          <a:off x="5087931" y="2718676"/>
          <a:ext cx="1738907" cy="108681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4">
              <a:hueOff val="1856823"/>
              <a:satOff val="-56410"/>
              <a:lumOff val="18628"/>
              <a:alphaOff val="0"/>
            </a:schemeClr>
          </a:solidFill>
          <a:prstDash val="solid"/>
        </a:ln>
        <a:effectLst>
          <a:outerShdw blurRad="31750" dist="25400" dir="5400000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700" kern="1200" dirty="0" smtClean="0"/>
            <a:t>Frequency doubling </a:t>
          </a:r>
          <a:r>
            <a:rPr lang="en-IN" sz="1700" kern="1200" dirty="0" err="1" smtClean="0"/>
            <a:t>perimetry</a:t>
          </a:r>
          <a:endParaRPr lang="en-IN" sz="1700" kern="1200" dirty="0"/>
        </a:p>
      </dsp:txBody>
      <dsp:txXfrm>
        <a:off x="5119763" y="2750508"/>
        <a:ext cx="1675243" cy="10231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E6494B-0C76-4901-8D1B-900246B561BA}" type="datetimeFigureOut">
              <a:rPr lang="en-IN" smtClean="0"/>
              <a:t>02-03-2015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B30DA4-C36F-453A-92C0-FDD7B18A736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66988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B30DA4-C36F-453A-92C0-FDD7B18A7364}" type="slidenum">
              <a:rPr lang="en-IN" smtClean="0"/>
              <a:t>10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440118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B30DA4-C36F-453A-92C0-FDD7B18A7364}" type="slidenum">
              <a:rPr lang="en-IN" smtClean="0"/>
              <a:t>19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484345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Header Placeholder 1"/>
          <p:cNvSpPr>
            <a:spLocks noGrp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CA" smtClean="0"/>
              <a:t>Glaucoma slides - July 29</a:t>
            </a:r>
          </a:p>
        </p:txBody>
      </p:sp>
      <p:sp>
        <p:nvSpPr>
          <p:cNvPr id="22531" name="Slide Number Placeholder 6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C919D187-44A3-4CB4-8DBD-9CEE85D73A6F}" type="slidenum">
              <a:rPr lang="en-CA" smtClean="0"/>
              <a:pPr eaLnBrk="1" hangingPunct="1"/>
              <a:t>20</a:t>
            </a:fld>
            <a:endParaRPr lang="en-CA" smtClean="0"/>
          </a:p>
        </p:txBody>
      </p:sp>
      <p:sp>
        <p:nvSpPr>
          <p:cNvPr id="2253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r>
              <a:rPr lang="en-CA" sz="1800" b="1" smtClean="0"/>
              <a:t>Acronyms</a:t>
            </a:r>
            <a:endParaRPr lang="en-CA" sz="1800" smtClean="0"/>
          </a:p>
          <a:p>
            <a:pPr>
              <a:spcBef>
                <a:spcPct val="0"/>
              </a:spcBef>
            </a:pPr>
            <a:r>
              <a:rPr lang="en-CA" sz="1800" smtClean="0"/>
              <a:t>ONH = optic nerve head</a:t>
            </a:r>
          </a:p>
          <a:p>
            <a:pPr>
              <a:spcBef>
                <a:spcPct val="0"/>
              </a:spcBef>
            </a:pPr>
            <a:r>
              <a:rPr lang="en-CA" sz="1800" smtClean="0"/>
              <a:t>RNFL = retinal nerve fibre layer</a:t>
            </a:r>
          </a:p>
        </p:txBody>
      </p:sp>
      <p:sp>
        <p:nvSpPr>
          <p:cNvPr id="2253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fld id="{8D1258EB-FE9C-4FCC-8FBA-5E44EC6F8E7D}" type="slidenum">
              <a:rPr lang="en-CA" sz="1200"/>
              <a:pPr algn="r" eaLnBrk="1" hangingPunct="1"/>
              <a:t>20</a:t>
            </a:fld>
            <a:endParaRPr lang="en-CA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Header Placeholder 1"/>
          <p:cNvSpPr>
            <a:spLocks noGrp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CA" smtClean="0"/>
              <a:t>Glaucoma slides - July 29</a:t>
            </a:r>
          </a:p>
        </p:txBody>
      </p:sp>
      <p:sp>
        <p:nvSpPr>
          <p:cNvPr id="23555" name="Slide Number Placeholder 6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FBF1A793-A83D-4478-B70A-B871642ADCE2}" type="slidenum">
              <a:rPr lang="en-CA" smtClean="0"/>
              <a:pPr eaLnBrk="1" hangingPunct="1"/>
              <a:t>21</a:t>
            </a:fld>
            <a:endParaRPr lang="en-CA" smtClean="0"/>
          </a:p>
        </p:txBody>
      </p:sp>
      <p:sp>
        <p:nvSpPr>
          <p:cNvPr id="2355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r>
              <a:rPr lang="en-CA" sz="1800" b="1" smtClean="0"/>
              <a:t>Acronyms</a:t>
            </a:r>
          </a:p>
          <a:p>
            <a:pPr>
              <a:spcBef>
                <a:spcPct val="0"/>
              </a:spcBef>
            </a:pPr>
            <a:r>
              <a:rPr lang="en-CA" sz="1800" smtClean="0"/>
              <a:t>CSLT = confocal scanning laser tomography</a:t>
            </a:r>
          </a:p>
          <a:p>
            <a:pPr>
              <a:spcBef>
                <a:spcPct val="0"/>
              </a:spcBef>
            </a:pPr>
            <a:r>
              <a:rPr lang="en-CA" sz="1800" smtClean="0"/>
              <a:t>HRT = Heidelberg Retina Tomograph</a:t>
            </a:r>
          </a:p>
          <a:p>
            <a:pPr>
              <a:spcBef>
                <a:spcPct val="0"/>
              </a:spcBef>
            </a:pPr>
            <a:r>
              <a:rPr lang="en-CA" sz="1800" smtClean="0"/>
              <a:t>ONH = optic nerve head</a:t>
            </a:r>
          </a:p>
          <a:p>
            <a:pPr>
              <a:spcBef>
                <a:spcPct val="0"/>
              </a:spcBef>
            </a:pPr>
            <a:endParaRPr lang="en-CA" sz="1800" smtClean="0"/>
          </a:p>
        </p:txBody>
      </p:sp>
      <p:sp>
        <p:nvSpPr>
          <p:cNvPr id="2355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fld id="{8454F8B4-C26E-462B-8F39-AB5613B488E5}" type="slidenum">
              <a:rPr lang="en-CA" sz="1200"/>
              <a:pPr algn="r" eaLnBrk="1" hangingPunct="1"/>
              <a:t>21</a:t>
            </a:fld>
            <a:endParaRPr lang="en-CA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Header Placeholder 1"/>
          <p:cNvSpPr>
            <a:spLocks noGrp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CA" smtClean="0"/>
              <a:t>Glaucoma slides - July 29</a:t>
            </a:r>
          </a:p>
        </p:txBody>
      </p:sp>
      <p:sp>
        <p:nvSpPr>
          <p:cNvPr id="24579" name="Slide Number Placeholder 6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8F0E7226-1FCD-458A-A974-830EE6B16C7A}" type="slidenum">
              <a:rPr lang="en-CA" smtClean="0"/>
              <a:pPr eaLnBrk="1" hangingPunct="1"/>
              <a:t>22</a:t>
            </a:fld>
            <a:endParaRPr lang="en-CA" smtClean="0"/>
          </a:p>
        </p:txBody>
      </p:sp>
      <p:sp>
        <p:nvSpPr>
          <p:cNvPr id="2458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8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r>
              <a:rPr lang="en-CA" sz="1800" b="1" smtClean="0"/>
              <a:t>Acronyms</a:t>
            </a:r>
            <a:endParaRPr lang="en-CA" sz="1800" smtClean="0"/>
          </a:p>
          <a:p>
            <a:pPr>
              <a:spcBef>
                <a:spcPct val="0"/>
              </a:spcBef>
            </a:pPr>
            <a:r>
              <a:rPr lang="en-CA" sz="1800" smtClean="0"/>
              <a:t>OCT = optical coherence tomography</a:t>
            </a:r>
          </a:p>
          <a:p>
            <a:pPr>
              <a:spcBef>
                <a:spcPct val="0"/>
              </a:spcBef>
            </a:pPr>
            <a:r>
              <a:rPr lang="en-CA" sz="1800" smtClean="0"/>
              <a:t>ONH = optic nerve head</a:t>
            </a:r>
          </a:p>
          <a:p>
            <a:pPr>
              <a:spcBef>
                <a:spcPct val="0"/>
              </a:spcBef>
            </a:pPr>
            <a:r>
              <a:rPr lang="en-CA" sz="1800" smtClean="0"/>
              <a:t>RNFL = retinal nerve fibre layer</a:t>
            </a:r>
          </a:p>
          <a:p>
            <a:pPr>
              <a:spcBef>
                <a:spcPct val="0"/>
              </a:spcBef>
            </a:pPr>
            <a:r>
              <a:rPr lang="en-CA" sz="1800" smtClean="0"/>
              <a:t>SLP = scanning laser polarimetry</a:t>
            </a:r>
          </a:p>
        </p:txBody>
      </p:sp>
      <p:sp>
        <p:nvSpPr>
          <p:cNvPr id="2458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fld id="{038FA3D4-3B18-4A56-998A-8BB5D0706A38}" type="slidenum">
              <a:rPr lang="en-CA" sz="1200"/>
              <a:pPr algn="r" eaLnBrk="1" hangingPunct="1"/>
              <a:t>22</a:t>
            </a:fld>
            <a:endParaRPr lang="en-CA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Header Placeholder 1"/>
          <p:cNvSpPr>
            <a:spLocks noGrp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CA" smtClean="0"/>
              <a:t>Glaucoma slides - July 29</a:t>
            </a:r>
          </a:p>
        </p:txBody>
      </p:sp>
      <p:sp>
        <p:nvSpPr>
          <p:cNvPr id="27651" name="Slide Number Placeholder 6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CF88D6AA-3272-4262-A15F-2D5989F4E27D}" type="slidenum">
              <a:rPr lang="en-CA" smtClean="0"/>
              <a:pPr eaLnBrk="1" hangingPunct="1"/>
              <a:t>29</a:t>
            </a:fld>
            <a:endParaRPr lang="en-CA" smtClean="0"/>
          </a:p>
        </p:txBody>
      </p:sp>
      <p:sp>
        <p:nvSpPr>
          <p:cNvPr id="2765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r>
              <a:rPr lang="en-CA" sz="1800" b="1" smtClean="0"/>
              <a:t>Acronyms</a:t>
            </a:r>
          </a:p>
          <a:p>
            <a:pPr>
              <a:spcBef>
                <a:spcPct val="0"/>
              </a:spcBef>
            </a:pPr>
            <a:r>
              <a:rPr lang="en-CA" sz="1800" smtClean="0"/>
              <a:t>FDT = frequency-doubling technology</a:t>
            </a:r>
          </a:p>
          <a:p>
            <a:pPr>
              <a:spcBef>
                <a:spcPct val="0"/>
              </a:spcBef>
            </a:pPr>
            <a:r>
              <a:rPr lang="en-CA" sz="1800" smtClean="0"/>
              <a:t>SAP = standard automated (or achromatic) perimetry</a:t>
            </a:r>
          </a:p>
          <a:p>
            <a:pPr>
              <a:spcBef>
                <a:spcPct val="0"/>
              </a:spcBef>
            </a:pPr>
            <a:r>
              <a:rPr lang="en-CA" sz="1800" smtClean="0"/>
              <a:t>SITA = Swedish Interactive Threshold Algorithm</a:t>
            </a:r>
          </a:p>
          <a:p>
            <a:pPr>
              <a:spcBef>
                <a:spcPct val="0"/>
              </a:spcBef>
            </a:pPr>
            <a:r>
              <a:rPr lang="en-CA" sz="1800" smtClean="0"/>
              <a:t>SWAP = short wavelength automated perimetry</a:t>
            </a:r>
          </a:p>
          <a:p>
            <a:pPr>
              <a:spcBef>
                <a:spcPct val="0"/>
              </a:spcBef>
            </a:pPr>
            <a:r>
              <a:rPr lang="en-CA" sz="1800" smtClean="0"/>
              <a:t>VF = visual field</a:t>
            </a:r>
          </a:p>
          <a:p>
            <a:pPr>
              <a:spcBef>
                <a:spcPct val="0"/>
              </a:spcBef>
            </a:pPr>
            <a:endParaRPr lang="en-CA" sz="1800" smtClean="0"/>
          </a:p>
          <a:p>
            <a:pPr>
              <a:spcBef>
                <a:spcPct val="0"/>
              </a:spcBef>
            </a:pPr>
            <a:r>
              <a:rPr lang="en-CA" sz="1800" b="1" smtClean="0"/>
              <a:t>References</a:t>
            </a:r>
            <a:endParaRPr lang="en-CA" sz="1800" smtClean="0"/>
          </a:p>
          <a:p>
            <a:pPr>
              <a:spcBef>
                <a:spcPct val="0"/>
              </a:spcBef>
              <a:buFont typeface="Calibri" pitchFamily="34" charset="0"/>
              <a:buAutoNum type="arabicPeriod"/>
            </a:pPr>
            <a:r>
              <a:rPr lang="en-CA" sz="1800" smtClean="0"/>
              <a:t>Artes PH, Iwase A, Ohno Y, Kitazawa Y, Chauhan BC. Properties of perimetric threshold estimates from Full Threshold, SITA Standard, and SITA Fast strategies. </a:t>
            </a:r>
            <a:r>
              <a:rPr lang="en-CA" sz="1800" i="1" smtClean="0"/>
              <a:t>Invest Ophthalmol Vis Sci </a:t>
            </a:r>
            <a:r>
              <a:rPr lang="en-CA" sz="1800" smtClean="0"/>
              <a:t>2002;43:2654–9.</a:t>
            </a:r>
          </a:p>
          <a:p>
            <a:pPr>
              <a:spcBef>
                <a:spcPct val="0"/>
              </a:spcBef>
              <a:buFont typeface="Calibri" pitchFamily="34" charset="0"/>
              <a:buAutoNum type="arabicPeriod"/>
            </a:pPr>
            <a:r>
              <a:rPr lang="en-CA" sz="1800" smtClean="0"/>
              <a:t>Artes PH, Hutchison DM, Nicolela MT, LeBlanc RP, Chauhan BC. Threshold and variability properties of matrix frequency-doubling technology and standard automated perimetry in glaucoma. </a:t>
            </a:r>
            <a:r>
              <a:rPr lang="en-CA" sz="1800" i="1" smtClean="0"/>
              <a:t>Invest Ophthalmol Vis Sci</a:t>
            </a:r>
            <a:r>
              <a:rPr lang="en-CA" sz="1800" smtClean="0"/>
              <a:t> 2005;46:2451–7.</a:t>
            </a:r>
          </a:p>
        </p:txBody>
      </p:sp>
      <p:sp>
        <p:nvSpPr>
          <p:cNvPr id="2765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fld id="{F81FA97A-FE5F-421B-BB23-189DF43C5E12}" type="slidenum">
              <a:rPr lang="en-CA" sz="1200"/>
              <a:pPr algn="r" eaLnBrk="1" hangingPunct="1"/>
              <a:t>29</a:t>
            </a:fld>
            <a:endParaRPr lang="en-CA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dirty="0" smtClean="0"/>
              <a:t>Role of newer diagnostic tools in evaluation of glaucoma 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117232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Scanning laser </a:t>
            </a:r>
            <a:r>
              <a:rPr lang="en-IN" dirty="0" err="1" smtClean="0"/>
              <a:t>polarimetry</a:t>
            </a:r>
            <a:r>
              <a:rPr lang="en-IN" dirty="0" smtClean="0"/>
              <a:t> (SLP)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10600" cy="5257800"/>
          </a:xfrm>
        </p:spPr>
        <p:txBody>
          <a:bodyPr>
            <a:normAutofit/>
          </a:bodyPr>
          <a:lstStyle/>
          <a:p>
            <a:r>
              <a:rPr lang="en-IN" sz="1800" dirty="0" smtClean="0"/>
              <a:t>Non-invasive </a:t>
            </a:r>
            <a:r>
              <a:rPr lang="en-IN" sz="1800" dirty="0"/>
              <a:t>method to objectively measure the </a:t>
            </a:r>
            <a:r>
              <a:rPr lang="en-IN" sz="1800" dirty="0" smtClean="0"/>
              <a:t>RNFL</a:t>
            </a:r>
          </a:p>
          <a:p>
            <a:r>
              <a:rPr lang="en-IN" sz="1800" dirty="0" smtClean="0"/>
              <a:t>Potential </a:t>
            </a:r>
            <a:r>
              <a:rPr lang="en-IN" sz="1800" dirty="0"/>
              <a:t>diagnostic tool </a:t>
            </a:r>
            <a:r>
              <a:rPr lang="en-IN" sz="1800" dirty="0" smtClean="0"/>
              <a:t>for detecting damage </a:t>
            </a:r>
            <a:r>
              <a:rPr lang="en-IN" sz="1800" dirty="0"/>
              <a:t>in early </a:t>
            </a:r>
            <a:r>
              <a:rPr lang="en-IN" sz="1800" dirty="0"/>
              <a:t> </a:t>
            </a:r>
            <a:r>
              <a:rPr lang="en-IN" sz="1800" dirty="0" smtClean="0"/>
              <a:t>glaucoma</a:t>
            </a:r>
            <a:r>
              <a:rPr lang="en-IN" sz="1800" dirty="0"/>
              <a:t>. </a:t>
            </a:r>
            <a:endParaRPr lang="en-IN" sz="1800" dirty="0" smtClean="0"/>
          </a:p>
          <a:p>
            <a:r>
              <a:rPr lang="en-IN" sz="1800" dirty="0" smtClean="0"/>
              <a:t>Consists </a:t>
            </a:r>
            <a:r>
              <a:rPr lang="en-IN" sz="1800" dirty="0"/>
              <a:t>of </a:t>
            </a:r>
            <a:r>
              <a:rPr lang="en-IN" sz="1800" dirty="0" smtClean="0"/>
              <a:t>CSLO with </a:t>
            </a:r>
            <a:r>
              <a:rPr lang="en-IN" sz="1800" dirty="0"/>
              <a:t>a </a:t>
            </a:r>
            <a:r>
              <a:rPr lang="en-IN" sz="1800" dirty="0" smtClean="0"/>
              <a:t>polarized laser </a:t>
            </a:r>
            <a:r>
              <a:rPr lang="en-IN" sz="1800" dirty="0" smtClean="0"/>
              <a:t>beam; when </a:t>
            </a:r>
            <a:r>
              <a:rPr lang="en-IN" sz="1800" dirty="0"/>
              <a:t>the polarized </a:t>
            </a:r>
            <a:r>
              <a:rPr lang="en-IN" sz="1800" dirty="0" smtClean="0"/>
              <a:t>light passes </a:t>
            </a:r>
            <a:r>
              <a:rPr lang="en-IN" sz="1800" dirty="0"/>
              <a:t>through the </a:t>
            </a:r>
            <a:r>
              <a:rPr lang="en-IN" sz="1800" dirty="0" err="1"/>
              <a:t>birefringent</a:t>
            </a:r>
            <a:r>
              <a:rPr lang="en-IN" sz="1800" dirty="0"/>
              <a:t> </a:t>
            </a:r>
            <a:r>
              <a:rPr lang="en-IN" sz="1800" dirty="0" smtClean="0"/>
              <a:t>RNFL, </a:t>
            </a:r>
          </a:p>
          <a:p>
            <a:pPr marL="45720" indent="0">
              <a:buNone/>
            </a:pPr>
            <a:r>
              <a:rPr lang="en-IN" sz="1800" dirty="0" smtClean="0"/>
              <a:t>a </a:t>
            </a:r>
            <a:r>
              <a:rPr lang="en-IN" sz="1800" dirty="0"/>
              <a:t>measurable phase shift </a:t>
            </a:r>
            <a:r>
              <a:rPr lang="en-IN" sz="1800" dirty="0" smtClean="0"/>
              <a:t>is </a:t>
            </a:r>
            <a:endParaRPr lang="en-IN" sz="1800" dirty="0" smtClean="0"/>
          </a:p>
          <a:p>
            <a:pPr marL="45720" indent="0">
              <a:buNone/>
            </a:pPr>
            <a:r>
              <a:rPr lang="en-IN" sz="1800" dirty="0" smtClean="0"/>
              <a:t>created</a:t>
            </a:r>
            <a:r>
              <a:rPr lang="en-IN" sz="1800" dirty="0"/>
              <a:t>, </a:t>
            </a:r>
            <a:r>
              <a:rPr lang="en-IN" sz="1800" dirty="0" smtClean="0"/>
              <a:t>which </a:t>
            </a:r>
            <a:r>
              <a:rPr lang="en-IN" sz="1800" dirty="0"/>
              <a:t>can be </a:t>
            </a:r>
            <a:endParaRPr lang="en-IN" sz="1800" dirty="0" smtClean="0"/>
          </a:p>
          <a:p>
            <a:pPr marL="45720" indent="0">
              <a:buNone/>
            </a:pPr>
            <a:r>
              <a:rPr lang="en-IN" sz="1800" dirty="0" smtClean="0"/>
              <a:t>correlated </a:t>
            </a:r>
            <a:r>
              <a:rPr lang="en-IN" sz="1800" dirty="0"/>
              <a:t>to </a:t>
            </a:r>
            <a:r>
              <a:rPr lang="en-IN" sz="1800" dirty="0"/>
              <a:t> </a:t>
            </a:r>
            <a:r>
              <a:rPr lang="en-IN" sz="1800" dirty="0" smtClean="0"/>
              <a:t>the </a:t>
            </a:r>
            <a:r>
              <a:rPr lang="en-IN" sz="1800" dirty="0"/>
              <a:t>RNFL </a:t>
            </a:r>
            <a:endParaRPr lang="en-IN" sz="1800" dirty="0" smtClean="0"/>
          </a:p>
          <a:p>
            <a:pPr marL="45720" indent="0">
              <a:buNone/>
            </a:pPr>
            <a:r>
              <a:rPr lang="en-IN" sz="1800" dirty="0" smtClean="0"/>
              <a:t>thickness</a:t>
            </a:r>
            <a:r>
              <a:rPr lang="en-IN" sz="1800" dirty="0" smtClean="0"/>
              <a:t>.</a:t>
            </a:r>
          </a:p>
          <a:p>
            <a:r>
              <a:rPr lang="en-IN" sz="1800" dirty="0"/>
              <a:t>SLP was first </a:t>
            </a:r>
            <a:r>
              <a:rPr lang="en-IN" sz="1800" dirty="0" smtClean="0"/>
              <a:t>commercially </a:t>
            </a:r>
          </a:p>
          <a:p>
            <a:pPr marL="45720" indent="0">
              <a:buNone/>
            </a:pPr>
            <a:r>
              <a:rPr lang="en-IN" sz="1800" dirty="0" smtClean="0"/>
              <a:t>available </a:t>
            </a:r>
            <a:r>
              <a:rPr lang="en-IN" sz="1800" dirty="0"/>
              <a:t>as the </a:t>
            </a:r>
            <a:r>
              <a:rPr lang="en-IN" sz="1800" dirty="0" err="1"/>
              <a:t>GDx</a:t>
            </a:r>
            <a:r>
              <a:rPr lang="en-IN" sz="1800" dirty="0"/>
              <a:t> </a:t>
            </a:r>
            <a:r>
              <a:rPr lang="en-IN" sz="1800" dirty="0" smtClean="0"/>
              <a:t>Nerve</a:t>
            </a:r>
          </a:p>
          <a:p>
            <a:pPr marL="45720" indent="0">
              <a:buNone/>
            </a:pPr>
            <a:r>
              <a:rPr lang="en-IN" sz="1800" dirty="0" err="1" smtClean="0"/>
              <a:t>Fiber</a:t>
            </a:r>
            <a:r>
              <a:rPr lang="en-IN" sz="1800" dirty="0" smtClean="0"/>
              <a:t> </a:t>
            </a:r>
            <a:r>
              <a:rPr lang="en-IN" sz="1800" dirty="0" err="1" smtClean="0"/>
              <a:t>Analyzer</a:t>
            </a:r>
            <a:r>
              <a:rPr lang="en-IN" sz="1800" dirty="0" smtClean="0"/>
              <a:t> </a:t>
            </a:r>
            <a:endParaRPr lang="en-IN" sz="1800" dirty="0"/>
          </a:p>
        </p:txBody>
      </p:sp>
      <p:sp>
        <p:nvSpPr>
          <p:cNvPr id="4" name="Rectangle 3"/>
          <p:cNvSpPr/>
          <p:nvPr/>
        </p:nvSpPr>
        <p:spPr>
          <a:xfrm>
            <a:off x="5029200" y="6611779"/>
            <a:ext cx="41148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1000" i="1" dirty="0" smtClean="0"/>
              <a:t>Reference- </a:t>
            </a:r>
            <a:r>
              <a:rPr lang="en-IN" sz="1000" i="1" dirty="0" err="1" smtClean="0"/>
              <a:t>Surv</a:t>
            </a:r>
            <a:r>
              <a:rPr lang="en-IN" sz="1000" i="1" dirty="0" smtClean="0"/>
              <a:t> </a:t>
            </a:r>
            <a:r>
              <a:rPr lang="en-IN" sz="1000" i="1" dirty="0"/>
              <a:t>Ophthalmol. 2008 November ; 53(SUPPL1): S17–S32</a:t>
            </a:r>
            <a:r>
              <a:rPr lang="en-IN" sz="1000" i="1" dirty="0" smtClean="0"/>
              <a:t>.</a:t>
            </a:r>
          </a:p>
        </p:txBody>
      </p:sp>
      <p:pic>
        <p:nvPicPr>
          <p:cNvPr id="2050" name="Picture 2" descr="Evaluation of Retinal Nerve Fiber Layer using Scanning Laser Polarimetr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6255" y="3169658"/>
            <a:ext cx="4876800" cy="3286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97485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642870"/>
            <a:ext cx="8407893" cy="5138930"/>
          </a:xfrm>
        </p:spPr>
        <p:txBody>
          <a:bodyPr>
            <a:noAutofit/>
          </a:bodyPr>
          <a:lstStyle/>
          <a:p>
            <a:r>
              <a:rPr lang="en-IN" sz="1800" dirty="0" err="1" smtClean="0"/>
              <a:t>GDx</a:t>
            </a:r>
            <a:r>
              <a:rPr lang="en-IN" sz="1800" dirty="0" smtClean="0"/>
              <a:t> </a:t>
            </a:r>
            <a:r>
              <a:rPr lang="en-IN" dirty="0"/>
              <a:t>VCC</a:t>
            </a:r>
            <a:r>
              <a:rPr lang="en-IN" sz="1800" dirty="0"/>
              <a:t> (variable cornea compensation) and </a:t>
            </a:r>
            <a:r>
              <a:rPr lang="en-IN" sz="1800" dirty="0" smtClean="0"/>
              <a:t>the latest </a:t>
            </a:r>
            <a:r>
              <a:rPr lang="en-IN" sz="1800" dirty="0" err="1"/>
              <a:t>GDx</a:t>
            </a:r>
            <a:r>
              <a:rPr lang="en-IN" sz="1800" dirty="0"/>
              <a:t> ECC (enhanced corneal compensation) (both from Carl Zeiss </a:t>
            </a:r>
            <a:r>
              <a:rPr lang="en-IN" sz="1800" dirty="0" err="1"/>
              <a:t>Meditec</a:t>
            </a:r>
            <a:r>
              <a:rPr lang="en-IN" sz="1800" dirty="0"/>
              <a:t>, Dublin, CA, USA). </a:t>
            </a:r>
            <a:endParaRPr lang="en-IN" sz="1800" dirty="0" smtClean="0"/>
          </a:p>
          <a:p>
            <a:endParaRPr lang="en-IN" sz="1800" dirty="0" smtClean="0"/>
          </a:p>
          <a:p>
            <a:r>
              <a:rPr lang="en-IN" sz="1800" dirty="0" err="1" smtClean="0"/>
              <a:t>GDx</a:t>
            </a:r>
            <a:r>
              <a:rPr lang="en-IN" sz="1800" dirty="0" smtClean="0"/>
              <a:t> </a:t>
            </a:r>
            <a:r>
              <a:rPr lang="en-IN" sz="1800" dirty="0"/>
              <a:t>has undergone numerous </a:t>
            </a:r>
            <a:r>
              <a:rPr lang="en-IN" sz="1800" dirty="0" smtClean="0"/>
              <a:t>implementations, to provide </a:t>
            </a:r>
            <a:r>
              <a:rPr lang="en-IN" sz="1800" dirty="0"/>
              <a:t>more </a:t>
            </a:r>
            <a:r>
              <a:rPr lang="en-IN" sz="1800" dirty="0" smtClean="0"/>
              <a:t>reliable &amp; </a:t>
            </a:r>
            <a:r>
              <a:rPr lang="en-IN" sz="1800" dirty="0"/>
              <a:t>reproducible measurements of </a:t>
            </a:r>
            <a:r>
              <a:rPr lang="en-IN" sz="1800" dirty="0" smtClean="0"/>
              <a:t>RNFL </a:t>
            </a:r>
            <a:r>
              <a:rPr lang="en-IN" sz="1800" dirty="0"/>
              <a:t>thickness</a:t>
            </a:r>
            <a:r>
              <a:rPr lang="en-IN" sz="1800" dirty="0" smtClean="0"/>
              <a:t>.</a:t>
            </a:r>
          </a:p>
          <a:p>
            <a:endParaRPr lang="en-IN" sz="1800" dirty="0" smtClean="0"/>
          </a:p>
          <a:p>
            <a:r>
              <a:rPr lang="en-IN" sz="1800" dirty="0" smtClean="0"/>
              <a:t>Has good diagnostics accuracy, with reported AUCs values for glaucoma detection ranging from 0.90 to 0.978</a:t>
            </a:r>
          </a:p>
          <a:p>
            <a:endParaRPr lang="en-IN" sz="1800" dirty="0" smtClean="0"/>
          </a:p>
          <a:p>
            <a:r>
              <a:rPr lang="en-IN" sz="1800" dirty="0" err="1" smtClean="0"/>
              <a:t>GDx</a:t>
            </a:r>
            <a:r>
              <a:rPr lang="en-IN" sz="1800" dirty="0" smtClean="0"/>
              <a:t>-VCC and  RNFL photography correlate with damage in corresponding </a:t>
            </a:r>
            <a:r>
              <a:rPr lang="en-IN" sz="1800" dirty="0" err="1" smtClean="0"/>
              <a:t>hemiretinas</a:t>
            </a:r>
            <a:r>
              <a:rPr lang="en-IN" sz="1800" dirty="0" smtClean="0"/>
              <a:t>, the best </a:t>
            </a:r>
            <a:r>
              <a:rPr lang="en-IN" sz="1800" dirty="0" err="1" smtClean="0"/>
              <a:t>GDx</a:t>
            </a:r>
            <a:r>
              <a:rPr lang="en-IN" sz="1800" dirty="0" smtClean="0"/>
              <a:t>-VCC parameter had a higher degree of discriminant ability than the best RNFL photographic parameter.</a:t>
            </a:r>
          </a:p>
          <a:p>
            <a:endParaRPr lang="en-IN" sz="18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Commercially available SLP instruments</a:t>
            </a:r>
            <a:endParaRPr lang="en-IN" dirty="0"/>
          </a:p>
        </p:txBody>
      </p:sp>
      <p:sp>
        <p:nvSpPr>
          <p:cNvPr id="4" name="Rectangle 3"/>
          <p:cNvSpPr/>
          <p:nvPr/>
        </p:nvSpPr>
        <p:spPr>
          <a:xfrm>
            <a:off x="5029200" y="6494621"/>
            <a:ext cx="41148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1000" i="1" dirty="0" smtClean="0"/>
              <a:t>Reference- </a:t>
            </a:r>
            <a:r>
              <a:rPr lang="en-IN" sz="1000" i="1" dirty="0" err="1" smtClean="0"/>
              <a:t>Surv</a:t>
            </a:r>
            <a:r>
              <a:rPr lang="en-IN" sz="1000" i="1" dirty="0" smtClean="0"/>
              <a:t> </a:t>
            </a:r>
            <a:r>
              <a:rPr lang="en-IN" sz="1000" i="1" dirty="0"/>
              <a:t>Ophthalmol. 2008 November ; 53(SUPPL1): S17–S32</a:t>
            </a:r>
            <a:r>
              <a:rPr lang="en-IN" sz="1000" i="1" dirty="0" smtClean="0"/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228600" y="6599342"/>
            <a:ext cx="1907713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1050" dirty="0" smtClean="0"/>
              <a:t>AUC - area-under-the curve</a:t>
            </a:r>
            <a:endParaRPr lang="en-IN" sz="1050" dirty="0"/>
          </a:p>
        </p:txBody>
      </p:sp>
    </p:spTree>
    <p:extLst>
      <p:ext uri="{BB962C8B-B14F-4D97-AF65-F5344CB8AC3E}">
        <p14:creationId xmlns:p14="http://schemas.microsoft.com/office/powerpoint/2010/main" val="997685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0999" y="1719070"/>
            <a:ext cx="8407893" cy="4757929"/>
          </a:xfrm>
        </p:spPr>
        <p:txBody>
          <a:bodyPr>
            <a:normAutofit/>
          </a:bodyPr>
          <a:lstStyle/>
          <a:p>
            <a:r>
              <a:rPr lang="en-IN" dirty="0" smtClean="0"/>
              <a:t>Early and moderate glaucomatous damage identification and follow ups to detect </a:t>
            </a:r>
            <a:r>
              <a:rPr lang="en-IN" dirty="0" smtClean="0"/>
              <a:t>progression</a:t>
            </a:r>
          </a:p>
          <a:p>
            <a:endParaRPr lang="en-IN" dirty="0" smtClean="0"/>
          </a:p>
          <a:p>
            <a:r>
              <a:rPr lang="en-IN" dirty="0" smtClean="0"/>
              <a:t>Advance cases: limited role, but can help when </a:t>
            </a:r>
            <a:r>
              <a:rPr lang="en-IN" dirty="0" err="1" smtClean="0"/>
              <a:t>perimetry</a:t>
            </a:r>
            <a:r>
              <a:rPr lang="en-IN" dirty="0" smtClean="0"/>
              <a:t> is not </a:t>
            </a:r>
            <a:r>
              <a:rPr lang="en-IN" dirty="0" smtClean="0"/>
              <a:t>feasible</a:t>
            </a:r>
          </a:p>
          <a:p>
            <a:endParaRPr lang="en-IN" dirty="0" smtClean="0"/>
          </a:p>
          <a:p>
            <a:r>
              <a:rPr lang="en-IN" dirty="0" err="1" smtClean="0"/>
              <a:t>Preperimetric</a:t>
            </a:r>
            <a:r>
              <a:rPr lang="en-IN" dirty="0" smtClean="0"/>
              <a:t> glaucoma- helps identifying loss before seen on visual field, useful in ocular </a:t>
            </a:r>
            <a:r>
              <a:rPr lang="en-IN" dirty="0" err="1" smtClean="0"/>
              <a:t>hypertensives</a:t>
            </a:r>
            <a:endParaRPr lang="en-IN" dirty="0" smtClean="0"/>
          </a:p>
          <a:p>
            <a:endParaRPr lang="en-IN" dirty="0" smtClean="0"/>
          </a:p>
          <a:p>
            <a:r>
              <a:rPr lang="en-IN" dirty="0" smtClean="0"/>
              <a:t>Glaucoma suspects: </a:t>
            </a:r>
            <a:r>
              <a:rPr lang="en-IN" dirty="0" err="1" smtClean="0"/>
              <a:t>GDx</a:t>
            </a:r>
            <a:r>
              <a:rPr lang="en-IN" dirty="0" smtClean="0"/>
              <a:t> VCC is an important tool in defining the management strategy of glaucoma </a:t>
            </a:r>
            <a:r>
              <a:rPr lang="en-IN" dirty="0" smtClean="0"/>
              <a:t>suspects</a:t>
            </a:r>
          </a:p>
          <a:p>
            <a:endParaRPr lang="en-IN" dirty="0" smtClean="0"/>
          </a:p>
          <a:p>
            <a:r>
              <a:rPr lang="en-IN" dirty="0" smtClean="0"/>
              <a:t> Also useful in monitoring neurological patients.</a:t>
            </a:r>
          </a:p>
          <a:p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Indications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6936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err="1" smtClean="0"/>
              <a:t>Doesnot</a:t>
            </a:r>
            <a:r>
              <a:rPr lang="en-IN" dirty="0" smtClean="0"/>
              <a:t> measure actual RNFL thickness (inferred value)</a:t>
            </a:r>
          </a:p>
          <a:p>
            <a:endParaRPr lang="en-IN" dirty="0"/>
          </a:p>
          <a:p>
            <a:r>
              <a:rPr lang="en-IN" dirty="0" smtClean="0"/>
              <a:t>Does not differentiate true biological changes from variability</a:t>
            </a:r>
          </a:p>
          <a:p>
            <a:pPr marL="45720" indent="0">
              <a:buNone/>
            </a:pPr>
            <a:endParaRPr lang="en-IN" dirty="0" smtClean="0"/>
          </a:p>
          <a:p>
            <a:r>
              <a:rPr lang="en-IN" dirty="0" smtClean="0"/>
              <a:t>Young children database not available</a:t>
            </a:r>
          </a:p>
          <a:p>
            <a:endParaRPr lang="en-IN" dirty="0"/>
          </a:p>
          <a:p>
            <a:r>
              <a:rPr lang="en-IN" dirty="0" smtClean="0"/>
              <a:t>Requires a wider database from the Indian population</a:t>
            </a:r>
          </a:p>
          <a:p>
            <a:endParaRPr lang="en-IN" dirty="0"/>
          </a:p>
          <a:p>
            <a:r>
              <a:rPr lang="en-IN" dirty="0"/>
              <a:t>Limited use in moderate/ advanced </a:t>
            </a:r>
            <a:r>
              <a:rPr lang="en-IN" dirty="0" smtClean="0"/>
              <a:t>glaucoma</a:t>
            </a:r>
          </a:p>
          <a:p>
            <a:endParaRPr lang="en-IN" dirty="0"/>
          </a:p>
          <a:p>
            <a:r>
              <a:rPr lang="en-IN" dirty="0"/>
              <a:t>Anterior &amp; posterior segment pathology does affect the accuracy.</a:t>
            </a:r>
          </a:p>
          <a:p>
            <a:endParaRPr lang="en-IN" dirty="0"/>
          </a:p>
          <a:p>
            <a:endParaRPr lang="en-IN" dirty="0" smtClean="0"/>
          </a:p>
          <a:p>
            <a:endParaRPr lang="en-IN" dirty="0"/>
          </a:p>
          <a:p>
            <a:endParaRPr lang="en-IN" dirty="0"/>
          </a:p>
        </p:txBody>
      </p:sp>
      <p:sp>
        <p:nvSpPr>
          <p:cNvPr id="4" name="Title 2"/>
          <p:cNvSpPr txBox="1">
            <a:spLocks/>
          </p:cNvSpPr>
          <p:nvPr/>
        </p:nvSpPr>
        <p:spPr>
          <a:xfrm>
            <a:off x="533400" y="5082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200" kern="1200" cap="all" spc="200" baseline="0">
                <a:ln>
                  <a:noFill/>
                </a:ln>
                <a:solidFill>
                  <a:schemeClr val="bg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IN" smtClean="0"/>
              <a:t>Limitations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069091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93964" y="1524000"/>
            <a:ext cx="8756071" cy="4572000"/>
          </a:xfrm>
        </p:spPr>
        <p:txBody>
          <a:bodyPr>
            <a:noAutofit/>
          </a:bodyPr>
          <a:lstStyle/>
          <a:p>
            <a:endParaRPr lang="en-IN" sz="1800" dirty="0"/>
          </a:p>
          <a:p>
            <a:r>
              <a:rPr lang="en-IN" sz="1800" dirty="0"/>
              <a:t>Unreliable </a:t>
            </a:r>
            <a:r>
              <a:rPr lang="en-IN" sz="1800" dirty="0" smtClean="0"/>
              <a:t>values </a:t>
            </a:r>
            <a:r>
              <a:rPr lang="en-IN" sz="1800" dirty="0"/>
              <a:t>in patients with media </a:t>
            </a:r>
            <a:r>
              <a:rPr lang="en-IN" sz="1800" dirty="0" smtClean="0"/>
              <a:t>opacities, OSDs, </a:t>
            </a:r>
            <a:r>
              <a:rPr lang="en-IN" sz="1800" dirty="0" err="1"/>
              <a:t>peripapillary</a:t>
            </a:r>
            <a:r>
              <a:rPr lang="en-IN" sz="1800" dirty="0"/>
              <a:t> atrophy, </a:t>
            </a:r>
            <a:r>
              <a:rPr lang="en-IN" sz="1800" dirty="0" err="1" smtClean="0"/>
              <a:t>keratorefractive</a:t>
            </a:r>
            <a:r>
              <a:rPr lang="en-IN" sz="1800" dirty="0" smtClean="0"/>
              <a:t> surgery.</a:t>
            </a:r>
          </a:p>
          <a:p>
            <a:endParaRPr lang="en-IN" sz="1800" dirty="0" smtClean="0"/>
          </a:p>
          <a:p>
            <a:r>
              <a:rPr lang="en-IN" sz="1800" dirty="0" smtClean="0"/>
              <a:t>Vitreous </a:t>
            </a:r>
            <a:r>
              <a:rPr lang="en-IN" sz="1800" dirty="0"/>
              <a:t>opacities, optic nerve crescents, and </a:t>
            </a:r>
            <a:r>
              <a:rPr lang="en-IN" sz="1800" dirty="0" smtClean="0"/>
              <a:t>other </a:t>
            </a:r>
            <a:r>
              <a:rPr lang="en-IN" sz="1800" dirty="0" err="1" smtClean="0"/>
              <a:t>nonglaucomatous</a:t>
            </a:r>
            <a:r>
              <a:rPr lang="en-IN" sz="1800" dirty="0" smtClean="0"/>
              <a:t> </a:t>
            </a:r>
            <a:r>
              <a:rPr lang="en-IN" sz="1800" dirty="0"/>
              <a:t>retinal distortions may induce erroneous RNFL measurements. </a:t>
            </a:r>
            <a:endParaRPr lang="en-IN" sz="1800" dirty="0" smtClean="0"/>
          </a:p>
          <a:p>
            <a:endParaRPr lang="en-IN" sz="1800" dirty="0"/>
          </a:p>
          <a:p>
            <a:r>
              <a:rPr lang="en-IN" sz="1800" dirty="0" smtClean="0"/>
              <a:t>Some </a:t>
            </a:r>
            <a:r>
              <a:rPr lang="en-IN" sz="1800" dirty="0" err="1"/>
              <a:t>GDx</a:t>
            </a:r>
            <a:r>
              <a:rPr lang="en-IN" sz="1800" dirty="0"/>
              <a:t>-VCC scans are characterized by problematic atypical </a:t>
            </a:r>
            <a:r>
              <a:rPr lang="en-IN" sz="1800" dirty="0" smtClean="0"/>
              <a:t>birefringence patterns </a:t>
            </a:r>
            <a:r>
              <a:rPr lang="en-IN" sz="1800" dirty="0"/>
              <a:t>(ABPs); </a:t>
            </a:r>
            <a:r>
              <a:rPr lang="en-IN" sz="1800" dirty="0" smtClean="0"/>
              <a:t>enhanced </a:t>
            </a:r>
            <a:r>
              <a:rPr lang="en-IN" sz="1800" dirty="0"/>
              <a:t>corneal compensation (ECC</a:t>
            </a:r>
            <a:r>
              <a:rPr lang="en-IN" sz="1800" dirty="0" smtClean="0"/>
              <a:t>), was </a:t>
            </a:r>
            <a:r>
              <a:rPr lang="en-IN" sz="1800" dirty="0"/>
              <a:t>developed to reduce this </a:t>
            </a:r>
            <a:r>
              <a:rPr lang="en-IN" sz="1800" dirty="0" err="1" smtClean="0"/>
              <a:t>artifact</a:t>
            </a:r>
            <a:r>
              <a:rPr lang="en-IN" sz="1800" dirty="0" smtClean="0"/>
              <a:t>.</a:t>
            </a:r>
          </a:p>
          <a:p>
            <a:endParaRPr lang="en-IN" sz="1800" dirty="0" smtClean="0"/>
          </a:p>
          <a:p>
            <a:r>
              <a:rPr lang="en-IN" sz="1800" dirty="0" smtClean="0"/>
              <a:t>Newer </a:t>
            </a:r>
            <a:r>
              <a:rPr lang="en-IN" sz="1800" dirty="0" err="1"/>
              <a:t>GDx</a:t>
            </a:r>
            <a:r>
              <a:rPr lang="en-IN" sz="1800" dirty="0"/>
              <a:t> instruments are not </a:t>
            </a:r>
            <a:r>
              <a:rPr lang="en-IN" sz="1800" dirty="0" smtClean="0"/>
              <a:t>backward compatible </a:t>
            </a:r>
            <a:r>
              <a:rPr lang="en-IN" sz="1800" dirty="0"/>
              <a:t>with </a:t>
            </a:r>
            <a:r>
              <a:rPr lang="en-IN" sz="1800" dirty="0" smtClean="0"/>
              <a:t>older once, thus </a:t>
            </a:r>
            <a:r>
              <a:rPr lang="en-IN" sz="1800" dirty="0"/>
              <a:t>RNFL measures acquired with different </a:t>
            </a:r>
            <a:r>
              <a:rPr lang="en-IN" sz="1800" dirty="0" err="1"/>
              <a:t>GDx</a:t>
            </a:r>
            <a:r>
              <a:rPr lang="en-IN" sz="1800" dirty="0"/>
              <a:t> instruments </a:t>
            </a:r>
            <a:r>
              <a:rPr lang="en-IN" sz="1800" dirty="0" smtClean="0"/>
              <a:t>are not </a:t>
            </a:r>
            <a:r>
              <a:rPr lang="en-IN" sz="1800" dirty="0"/>
              <a:t>comparable</a:t>
            </a:r>
            <a:r>
              <a:rPr lang="en-IN" sz="1800" dirty="0" smtClean="0"/>
              <a:t>.</a:t>
            </a:r>
          </a:p>
          <a:p>
            <a:endParaRPr lang="en-IN" sz="1800" dirty="0"/>
          </a:p>
          <a:p>
            <a:endParaRPr lang="en-IN" sz="1800" dirty="0"/>
          </a:p>
          <a:p>
            <a:endParaRPr lang="en-IN" sz="1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Limitations </a:t>
            </a:r>
            <a:endParaRPr lang="en-IN" dirty="0"/>
          </a:p>
        </p:txBody>
      </p:sp>
      <p:sp>
        <p:nvSpPr>
          <p:cNvPr id="4" name="Rectangle 3"/>
          <p:cNvSpPr/>
          <p:nvPr/>
        </p:nvSpPr>
        <p:spPr>
          <a:xfrm>
            <a:off x="228600" y="6604084"/>
            <a:ext cx="6705600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1050" dirty="0" smtClean="0"/>
              <a:t>ABP- ABPs </a:t>
            </a:r>
            <a:r>
              <a:rPr lang="en-IN" sz="1050" dirty="0"/>
              <a:t>result from </a:t>
            </a:r>
            <a:r>
              <a:rPr lang="en-IN" sz="1050" dirty="0" err="1"/>
              <a:t>artifact</a:t>
            </a:r>
            <a:r>
              <a:rPr lang="en-IN" sz="1050" dirty="0"/>
              <a:t> introduced by the device’s attempt to compensate for poor noise-to-signal ratio.</a:t>
            </a:r>
          </a:p>
        </p:txBody>
      </p:sp>
    </p:spTree>
    <p:extLst>
      <p:ext uri="{BB962C8B-B14F-4D97-AF65-F5344CB8AC3E}">
        <p14:creationId xmlns:p14="http://schemas.microsoft.com/office/powerpoint/2010/main" val="3158208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RNFL measurements with GDX is highly reproducible in a long term </a:t>
            </a:r>
            <a:r>
              <a:rPr lang="en-IN" dirty="0" smtClean="0"/>
              <a:t>situation</a:t>
            </a:r>
          </a:p>
          <a:p>
            <a:endParaRPr lang="en-IN" dirty="0" smtClean="0"/>
          </a:p>
          <a:p>
            <a:r>
              <a:rPr lang="en-IN" dirty="0" smtClean="0"/>
              <a:t>Useful for longitudinal assessment of </a:t>
            </a:r>
            <a:r>
              <a:rPr lang="en-IN" dirty="0" smtClean="0"/>
              <a:t>RNFL</a:t>
            </a:r>
          </a:p>
          <a:p>
            <a:endParaRPr lang="en-IN" dirty="0" smtClean="0"/>
          </a:p>
          <a:p>
            <a:r>
              <a:rPr lang="en-IN" dirty="0" smtClean="0"/>
              <a:t>Useful adjunct for early diagnosis of glaucoma </a:t>
            </a:r>
            <a:r>
              <a:rPr lang="en-IN" dirty="0" smtClean="0"/>
              <a:t>cases</a:t>
            </a:r>
          </a:p>
          <a:p>
            <a:endParaRPr lang="en-IN" dirty="0" smtClean="0"/>
          </a:p>
          <a:p>
            <a:r>
              <a:rPr lang="en-IN" dirty="0" smtClean="0"/>
              <a:t>Limited use in management of advanced glaucoma </a:t>
            </a:r>
            <a:r>
              <a:rPr lang="en-IN" dirty="0" smtClean="0"/>
              <a:t>cases</a:t>
            </a:r>
          </a:p>
          <a:p>
            <a:endParaRPr lang="en-IN" dirty="0" smtClean="0"/>
          </a:p>
          <a:p>
            <a:r>
              <a:rPr lang="en-IN" dirty="0" smtClean="0"/>
              <a:t>Caution should be exercised when using for longitudinal evaluation of RNFL  in eyes with atypical retardation patterns.</a:t>
            </a: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Take home message for GDX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615644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676400"/>
            <a:ext cx="8915400" cy="4829175"/>
          </a:xfrm>
        </p:spPr>
        <p:txBody>
          <a:bodyPr>
            <a:normAutofit lnSpcReduction="10000"/>
          </a:bodyPr>
          <a:lstStyle/>
          <a:p>
            <a:r>
              <a:rPr lang="en-IN" sz="1800" dirty="0" smtClean="0">
                <a:solidFill>
                  <a:srgbClr val="C00000"/>
                </a:solidFill>
              </a:rPr>
              <a:t>Uses </a:t>
            </a:r>
            <a:r>
              <a:rPr lang="en-IN" sz="1800" dirty="0">
                <a:solidFill>
                  <a:srgbClr val="C00000"/>
                </a:solidFill>
              </a:rPr>
              <a:t>low-coherence interferometry to perform high-resolution cross-sectional </a:t>
            </a:r>
            <a:r>
              <a:rPr lang="en-IN" sz="1800" dirty="0" smtClean="0">
                <a:solidFill>
                  <a:srgbClr val="C00000"/>
                </a:solidFill>
              </a:rPr>
              <a:t>imaging of </a:t>
            </a:r>
            <a:r>
              <a:rPr lang="en-IN" sz="1800" dirty="0">
                <a:solidFill>
                  <a:srgbClr val="C00000"/>
                </a:solidFill>
              </a:rPr>
              <a:t>tissue morphology, providing an optical biopsy</a:t>
            </a:r>
            <a:r>
              <a:rPr lang="en-IN" sz="1800" dirty="0" smtClean="0">
                <a:solidFill>
                  <a:srgbClr val="C00000"/>
                </a:solidFill>
              </a:rPr>
              <a:t>.</a:t>
            </a:r>
          </a:p>
          <a:p>
            <a:pPr marL="45720" indent="0">
              <a:buNone/>
            </a:pPr>
            <a:r>
              <a:rPr lang="en-IN" sz="1800" dirty="0" smtClean="0"/>
              <a:t> </a:t>
            </a:r>
            <a:endParaRPr lang="en-IN" sz="1800" dirty="0" smtClean="0"/>
          </a:p>
          <a:p>
            <a:r>
              <a:rPr lang="en-IN" sz="1800" dirty="0" smtClean="0"/>
              <a:t>Permits </a:t>
            </a:r>
            <a:r>
              <a:rPr lang="en-IN" sz="1800" dirty="0" smtClean="0"/>
              <a:t>direct, real-time </a:t>
            </a:r>
            <a:r>
              <a:rPr lang="en-IN" sz="1800" dirty="0"/>
              <a:t>visualization of retinal </a:t>
            </a:r>
            <a:r>
              <a:rPr lang="en-IN" sz="1800" dirty="0" smtClean="0"/>
              <a:t>pathology</a:t>
            </a:r>
          </a:p>
          <a:p>
            <a:endParaRPr lang="en-IN" sz="1800" dirty="0" smtClean="0"/>
          </a:p>
          <a:p>
            <a:r>
              <a:rPr lang="en-IN" sz="1800" dirty="0" smtClean="0">
                <a:solidFill>
                  <a:srgbClr val="C00000"/>
                </a:solidFill>
              </a:rPr>
              <a:t>Provides quantitative measurements of </a:t>
            </a:r>
            <a:r>
              <a:rPr lang="en-IN" sz="1800" dirty="0" smtClean="0">
                <a:solidFill>
                  <a:srgbClr val="C00000"/>
                </a:solidFill>
              </a:rPr>
              <a:t>retinal </a:t>
            </a:r>
            <a:r>
              <a:rPr lang="en-IN" sz="1800" dirty="0">
                <a:solidFill>
                  <a:srgbClr val="C00000"/>
                </a:solidFill>
              </a:rPr>
              <a:t> </a:t>
            </a:r>
            <a:r>
              <a:rPr lang="en-IN" sz="1800" dirty="0" smtClean="0">
                <a:solidFill>
                  <a:srgbClr val="C00000"/>
                </a:solidFill>
              </a:rPr>
              <a:t>architecture </a:t>
            </a:r>
            <a:r>
              <a:rPr lang="en-IN" sz="1800" dirty="0">
                <a:solidFill>
                  <a:srgbClr val="C00000"/>
                </a:solidFill>
              </a:rPr>
              <a:t>at </a:t>
            </a:r>
            <a:r>
              <a:rPr lang="en-IN" sz="1800" dirty="0" smtClean="0">
                <a:solidFill>
                  <a:srgbClr val="C00000"/>
                </a:solidFill>
              </a:rPr>
              <a:t>higher resolutions than </a:t>
            </a:r>
            <a:r>
              <a:rPr lang="en-IN" sz="1800" dirty="0">
                <a:solidFill>
                  <a:srgbClr val="C00000"/>
                </a:solidFill>
              </a:rPr>
              <a:t>CSLO and </a:t>
            </a:r>
            <a:endParaRPr lang="en-IN" sz="1800" dirty="0" smtClean="0">
              <a:solidFill>
                <a:srgbClr val="C00000"/>
              </a:solidFill>
            </a:endParaRPr>
          </a:p>
          <a:p>
            <a:pPr marL="45720" indent="0">
              <a:buNone/>
            </a:pPr>
            <a:r>
              <a:rPr lang="en-IN" sz="1800" dirty="0">
                <a:solidFill>
                  <a:srgbClr val="C00000"/>
                </a:solidFill>
              </a:rPr>
              <a:t> </a:t>
            </a:r>
            <a:r>
              <a:rPr lang="en-IN" sz="1800" dirty="0" smtClean="0">
                <a:solidFill>
                  <a:srgbClr val="C00000"/>
                </a:solidFill>
              </a:rPr>
              <a:t> </a:t>
            </a:r>
            <a:r>
              <a:rPr lang="en-IN" sz="1800" dirty="0" smtClean="0">
                <a:solidFill>
                  <a:srgbClr val="C00000"/>
                </a:solidFill>
              </a:rPr>
              <a:t>SLP</a:t>
            </a:r>
            <a:r>
              <a:rPr lang="en-IN" sz="1800" dirty="0">
                <a:solidFill>
                  <a:srgbClr val="C00000"/>
                </a:solidFill>
              </a:rPr>
              <a:t>. </a:t>
            </a:r>
            <a:endParaRPr lang="en-IN" sz="1800" dirty="0" smtClean="0">
              <a:solidFill>
                <a:srgbClr val="C00000"/>
              </a:solidFill>
            </a:endParaRPr>
          </a:p>
          <a:p>
            <a:pPr marL="45720" indent="0">
              <a:buNone/>
            </a:pPr>
            <a:endParaRPr lang="en-IN" sz="1800" dirty="0"/>
          </a:p>
          <a:p>
            <a:r>
              <a:rPr lang="en-IN" sz="1800" dirty="0" smtClean="0"/>
              <a:t>The </a:t>
            </a:r>
            <a:r>
              <a:rPr lang="en-IN" sz="1800" dirty="0" smtClean="0"/>
              <a:t>commercially available </a:t>
            </a:r>
          </a:p>
          <a:p>
            <a:pPr marL="45720" indent="0">
              <a:buNone/>
            </a:pPr>
            <a:r>
              <a:rPr lang="en-IN" sz="1800" dirty="0" smtClean="0"/>
              <a:t>ophthalmic </a:t>
            </a:r>
            <a:r>
              <a:rPr lang="en-IN" sz="1800" dirty="0"/>
              <a:t>time </a:t>
            </a:r>
            <a:r>
              <a:rPr lang="en-IN" sz="1800" dirty="0" smtClean="0"/>
              <a:t>domain OCT </a:t>
            </a:r>
          </a:p>
          <a:p>
            <a:pPr marL="45720" indent="0">
              <a:buNone/>
            </a:pPr>
            <a:r>
              <a:rPr lang="en-IN" sz="1800" dirty="0" smtClean="0"/>
              <a:t>(</a:t>
            </a:r>
            <a:r>
              <a:rPr lang="en-IN" sz="1800" dirty="0"/>
              <a:t>Stratus OCT; Carl Zeiss </a:t>
            </a:r>
            <a:endParaRPr lang="en-IN" sz="1800" dirty="0" smtClean="0"/>
          </a:p>
          <a:p>
            <a:pPr marL="45720" indent="0">
              <a:buNone/>
            </a:pPr>
            <a:r>
              <a:rPr lang="en-IN" sz="1800" dirty="0" err="1" smtClean="0"/>
              <a:t>Meditec</a:t>
            </a:r>
            <a:r>
              <a:rPr lang="en-IN" sz="1800" dirty="0" smtClean="0"/>
              <a:t>, Inc., Dublin CA) </a:t>
            </a:r>
          </a:p>
          <a:p>
            <a:pPr marL="45720" indent="0">
              <a:buNone/>
            </a:pPr>
            <a:r>
              <a:rPr lang="en-IN" sz="1800" dirty="0" smtClean="0"/>
              <a:t>has </a:t>
            </a:r>
            <a:r>
              <a:rPr lang="en-IN" sz="1800" dirty="0"/>
              <a:t>~10-micron axial image </a:t>
            </a:r>
            <a:endParaRPr lang="en-IN" sz="1800" dirty="0" smtClean="0"/>
          </a:p>
          <a:p>
            <a:pPr marL="45720" indent="0">
              <a:buNone/>
            </a:pPr>
            <a:r>
              <a:rPr lang="en-IN" sz="1800" dirty="0" smtClean="0"/>
              <a:t>resolution</a:t>
            </a:r>
            <a:r>
              <a:rPr lang="en-IN" sz="1800" dirty="0"/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Optical coherence tomography (Oct)</a:t>
            </a:r>
            <a:endParaRPr lang="en-IN" dirty="0"/>
          </a:p>
        </p:txBody>
      </p:sp>
      <p:pic>
        <p:nvPicPr>
          <p:cNvPr id="3074" name="Picture 2" descr="http://www.drlenehan.ca/user-files/oct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3581400"/>
            <a:ext cx="4267200" cy="3152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2534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1" y="1719071"/>
            <a:ext cx="8636492" cy="4407408"/>
          </a:xfrm>
        </p:spPr>
        <p:txBody>
          <a:bodyPr>
            <a:normAutofit fontScale="92500" lnSpcReduction="10000"/>
          </a:bodyPr>
          <a:lstStyle/>
          <a:p>
            <a:r>
              <a:rPr lang="en-IN" dirty="0" smtClean="0"/>
              <a:t>RNFL analysis- </a:t>
            </a:r>
            <a:r>
              <a:rPr lang="en-IN" dirty="0" smtClean="0"/>
              <a:t>RNFL thickness measurements is graphed in a TSNIT orientation </a:t>
            </a:r>
            <a:r>
              <a:rPr lang="en-IN" dirty="0"/>
              <a:t>&amp;</a:t>
            </a:r>
            <a:r>
              <a:rPr lang="en-IN" dirty="0" smtClean="0"/>
              <a:t> </a:t>
            </a:r>
            <a:r>
              <a:rPr lang="en-IN" dirty="0" smtClean="0"/>
              <a:t>compared to age matched normative data. Decreased RNFL thickness represents glaucoma.</a:t>
            </a:r>
          </a:p>
          <a:p>
            <a:endParaRPr lang="en-IN" dirty="0"/>
          </a:p>
          <a:p>
            <a:r>
              <a:rPr lang="en-IN" dirty="0" smtClean="0"/>
              <a:t>ONH analysis- disc margins are objectively identified by using signal from and of RPE. Key parameters include cup to disc ratio and horizontal integrated rim volume</a:t>
            </a:r>
          </a:p>
          <a:p>
            <a:endParaRPr lang="en-IN" dirty="0"/>
          </a:p>
          <a:p>
            <a:r>
              <a:rPr lang="en-IN" dirty="0" smtClean="0"/>
              <a:t>Macular thickness analysis- </a:t>
            </a:r>
            <a:r>
              <a:rPr lang="en-IN" dirty="0" smtClean="0"/>
              <a:t>thinning </a:t>
            </a:r>
            <a:r>
              <a:rPr lang="en-IN" dirty="0" smtClean="0"/>
              <a:t>of macula may reflect glaucomatous loss</a:t>
            </a:r>
          </a:p>
          <a:p>
            <a:endParaRPr lang="en-IN" dirty="0"/>
          </a:p>
          <a:p>
            <a:r>
              <a:rPr lang="en-IN" dirty="0" smtClean="0"/>
              <a:t>A recent software upgrade of Stratus OCT (Stratus OCT Version 5.0) has included the Glaucoma Progression Analysis to evaluate the association between average RNFL thickness and age.</a:t>
            </a:r>
          </a:p>
          <a:p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Clinical applications of </a:t>
            </a:r>
            <a:r>
              <a:rPr lang="en-IN" dirty="0" err="1" smtClean="0"/>
              <a:t>oct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002821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304800" y="241007"/>
            <a:ext cx="4191000" cy="673394"/>
          </a:xfr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IN" dirty="0" smtClean="0"/>
              <a:t>advantages</a:t>
            </a:r>
            <a:endParaRPr lang="en-IN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4294967295"/>
          </p:nvPr>
        </p:nvSpPr>
        <p:spPr>
          <a:xfrm>
            <a:off x="76201" y="1142999"/>
            <a:ext cx="4648200" cy="5534055"/>
          </a:xfrm>
        </p:spPr>
        <p:txBody>
          <a:bodyPr>
            <a:noAutofit/>
          </a:bodyPr>
          <a:lstStyle/>
          <a:p>
            <a:endParaRPr lang="en-IN" sz="1600" dirty="0"/>
          </a:p>
          <a:p>
            <a:endParaRPr lang="en-IN" sz="16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4294967295"/>
          </p:nvPr>
        </p:nvSpPr>
        <p:spPr>
          <a:xfrm>
            <a:off x="4724400" y="1066800"/>
            <a:ext cx="4343400" cy="5791200"/>
          </a:xfrm>
        </p:spPr>
        <p:txBody>
          <a:bodyPr>
            <a:normAutofit/>
          </a:bodyPr>
          <a:lstStyle/>
          <a:p>
            <a:r>
              <a:rPr lang="en-IN" sz="1800" dirty="0" smtClean="0"/>
              <a:t>Localised </a:t>
            </a:r>
            <a:r>
              <a:rPr lang="en-IN" sz="1800" dirty="0" smtClean="0"/>
              <a:t>NRR/ optic cup </a:t>
            </a:r>
            <a:r>
              <a:rPr lang="en-IN" sz="1800" dirty="0" smtClean="0"/>
              <a:t>changes might </a:t>
            </a:r>
            <a:r>
              <a:rPr lang="en-IN" sz="1800" dirty="0" smtClean="0"/>
              <a:t>be missed by </a:t>
            </a:r>
            <a:r>
              <a:rPr lang="en-IN" sz="1800" dirty="0" smtClean="0"/>
              <a:t>interpolation algorithm</a:t>
            </a:r>
            <a:endParaRPr lang="en-IN" sz="1800" dirty="0" smtClean="0"/>
          </a:p>
          <a:p>
            <a:r>
              <a:rPr lang="en-IN" sz="1800" dirty="0" smtClean="0"/>
              <a:t>Depends on the skill of the operator</a:t>
            </a:r>
          </a:p>
          <a:p>
            <a:r>
              <a:rPr lang="en-IN" sz="1800" dirty="0" smtClean="0"/>
              <a:t>Poor image quality in dense media opacities</a:t>
            </a:r>
          </a:p>
          <a:p>
            <a:r>
              <a:rPr lang="en-IN" sz="1800" dirty="0" smtClean="0"/>
              <a:t>Difficult in </a:t>
            </a:r>
            <a:r>
              <a:rPr lang="en-IN" sz="1800" dirty="0" err="1" smtClean="0"/>
              <a:t>unco</a:t>
            </a:r>
            <a:r>
              <a:rPr lang="en-IN" sz="1800" dirty="0" smtClean="0"/>
              <a:t>-operative patients</a:t>
            </a:r>
          </a:p>
          <a:p>
            <a:r>
              <a:rPr lang="en-IN" sz="1800" dirty="0" smtClean="0"/>
              <a:t>Expensive instrumentation.</a:t>
            </a:r>
            <a:endParaRPr lang="en-IN" sz="1800" dirty="0"/>
          </a:p>
          <a:p>
            <a:r>
              <a:rPr lang="en-IN" sz="1800" dirty="0"/>
              <a:t>Automatic demarcation of </a:t>
            </a:r>
            <a:r>
              <a:rPr lang="en-IN" sz="1800" dirty="0" smtClean="0"/>
              <a:t>optic </a:t>
            </a:r>
            <a:r>
              <a:rPr lang="en-IN" sz="1800" dirty="0"/>
              <a:t>disc borders may be inaccurate in some cases which would </a:t>
            </a:r>
            <a:r>
              <a:rPr lang="en-IN" sz="1800" dirty="0" smtClean="0"/>
              <a:t>confound interpretation </a:t>
            </a:r>
            <a:r>
              <a:rPr lang="en-IN" sz="1800" dirty="0"/>
              <a:t>of optic disc topography</a:t>
            </a:r>
          </a:p>
          <a:p>
            <a:endParaRPr lang="en-IN" sz="1800" dirty="0"/>
          </a:p>
        </p:txBody>
      </p:sp>
      <p:sp>
        <p:nvSpPr>
          <p:cNvPr id="7" name="Title 3"/>
          <p:cNvSpPr txBox="1">
            <a:spLocks/>
          </p:cNvSpPr>
          <p:nvPr/>
        </p:nvSpPr>
        <p:spPr>
          <a:xfrm>
            <a:off x="4648200" y="241006"/>
            <a:ext cx="4191000" cy="673394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200" kern="1200" cap="all" spc="200" baseline="0">
                <a:ln>
                  <a:noFill/>
                </a:ln>
                <a:solidFill>
                  <a:schemeClr val="bg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IN" dirty="0" smtClean="0"/>
              <a:t>limitations</a:t>
            </a:r>
            <a:endParaRPr lang="en-IN" dirty="0"/>
          </a:p>
        </p:txBody>
      </p:sp>
      <p:sp>
        <p:nvSpPr>
          <p:cNvPr id="8" name="Rectangle 7"/>
          <p:cNvSpPr/>
          <p:nvPr/>
        </p:nvSpPr>
        <p:spPr>
          <a:xfrm>
            <a:off x="5029200" y="6477000"/>
            <a:ext cx="4114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1000" i="1" dirty="0" smtClean="0"/>
              <a:t>Reference- </a:t>
            </a:r>
            <a:r>
              <a:rPr lang="en-IN" sz="1000" i="1" dirty="0" err="1" smtClean="0"/>
              <a:t>Surv</a:t>
            </a:r>
            <a:r>
              <a:rPr lang="en-IN" sz="1000" i="1" dirty="0" smtClean="0"/>
              <a:t> </a:t>
            </a:r>
            <a:r>
              <a:rPr lang="en-IN" sz="1000" i="1" dirty="0"/>
              <a:t>Ophthalmol. 2008 November ; 53(SUPPL1): S17–S32</a:t>
            </a:r>
            <a:r>
              <a:rPr lang="en-IN" sz="1000" i="1" dirty="0" smtClean="0"/>
              <a:t>.</a:t>
            </a:r>
          </a:p>
          <a:p>
            <a:r>
              <a:rPr lang="en-IN" sz="1000" dirty="0"/>
              <a:t>Indian J Ophthalmol. 2011 Jan; 59(Suppl1): S59–S68.</a:t>
            </a:r>
            <a:endParaRPr lang="en-IN" sz="1000" i="1" dirty="0"/>
          </a:p>
        </p:txBody>
      </p:sp>
      <p:sp>
        <p:nvSpPr>
          <p:cNvPr id="9" name="Content Placeholder 5"/>
          <p:cNvSpPr txBox="1">
            <a:spLocks/>
          </p:cNvSpPr>
          <p:nvPr/>
        </p:nvSpPr>
        <p:spPr>
          <a:xfrm>
            <a:off x="228600" y="1066800"/>
            <a:ext cx="4343400" cy="5791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Char char=""/>
              <a:defRPr sz="2000" kern="1200" spc="15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1800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§"/>
              <a:defRPr sz="1600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 pitchFamily="2" charset="2"/>
              <a:buChar char="§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Wingdings" pitchFamily="2" charset="2"/>
              <a:buChar char="§"/>
              <a:defRPr sz="1300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82880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800" dirty="0" smtClean="0"/>
              <a:t>Easy </a:t>
            </a:r>
            <a:r>
              <a:rPr lang="en-IN" sz="1800" dirty="0"/>
              <a:t>to operate</a:t>
            </a:r>
          </a:p>
          <a:p>
            <a:r>
              <a:rPr lang="en-IN" sz="1800" dirty="0" smtClean="0"/>
              <a:t>Best </a:t>
            </a:r>
            <a:r>
              <a:rPr lang="en-IN" sz="1800" dirty="0"/>
              <a:t>resolution </a:t>
            </a:r>
            <a:r>
              <a:rPr lang="en-IN" sz="1800" dirty="0" smtClean="0"/>
              <a:t>amongst </a:t>
            </a:r>
            <a:r>
              <a:rPr lang="en-IN" sz="1800" dirty="0"/>
              <a:t>all </a:t>
            </a:r>
            <a:endParaRPr lang="en-IN" sz="1800" dirty="0" smtClean="0"/>
          </a:p>
          <a:p>
            <a:r>
              <a:rPr lang="en-IN" sz="1800" dirty="0" smtClean="0"/>
              <a:t>Rapid </a:t>
            </a:r>
            <a:r>
              <a:rPr lang="en-IN" sz="1800" dirty="0"/>
              <a:t>image acquisition time</a:t>
            </a:r>
          </a:p>
          <a:p>
            <a:r>
              <a:rPr lang="en-IN" sz="1800" dirty="0" smtClean="0"/>
              <a:t>Images are </a:t>
            </a:r>
            <a:r>
              <a:rPr lang="en-IN" sz="1800" dirty="0"/>
              <a:t>obtained without </a:t>
            </a:r>
            <a:r>
              <a:rPr lang="en-IN" sz="1800" dirty="0" smtClean="0"/>
              <a:t>undue </a:t>
            </a:r>
            <a:r>
              <a:rPr lang="en-IN" sz="1800" dirty="0"/>
              <a:t>discomfort </a:t>
            </a:r>
            <a:r>
              <a:rPr lang="en-IN" sz="1800" dirty="0" smtClean="0"/>
              <a:t>to </a:t>
            </a:r>
            <a:r>
              <a:rPr lang="en-IN" sz="1800" dirty="0"/>
              <a:t>patient (non-contact technique)</a:t>
            </a:r>
          </a:p>
          <a:p>
            <a:r>
              <a:rPr lang="en-IN" sz="1800" dirty="0"/>
              <a:t>Qualitative </a:t>
            </a:r>
            <a:r>
              <a:rPr lang="en-IN" sz="1800" dirty="0" smtClean="0"/>
              <a:t>&amp; quantitative </a:t>
            </a:r>
            <a:r>
              <a:rPr lang="en-IN" sz="1800" dirty="0"/>
              <a:t>data can be collected and analysed in an objective </a:t>
            </a:r>
            <a:r>
              <a:rPr lang="en-IN" sz="1800" dirty="0"/>
              <a:t>&amp;</a:t>
            </a:r>
            <a:r>
              <a:rPr lang="en-IN" sz="1800" dirty="0" smtClean="0"/>
              <a:t> </a:t>
            </a:r>
            <a:r>
              <a:rPr lang="en-IN" sz="1800" dirty="0"/>
              <a:t>reproducible </a:t>
            </a:r>
            <a:r>
              <a:rPr lang="en-IN" sz="1800" dirty="0" smtClean="0"/>
              <a:t>way</a:t>
            </a:r>
          </a:p>
          <a:p>
            <a:r>
              <a:rPr lang="en-IN" sz="1800" dirty="0" smtClean="0"/>
              <a:t>Only </a:t>
            </a:r>
            <a:r>
              <a:rPr lang="en-IN" sz="1800" dirty="0"/>
              <a:t>technology capable of imaging </a:t>
            </a:r>
            <a:r>
              <a:rPr lang="en-IN" sz="1800" dirty="0" smtClean="0"/>
              <a:t>the ONH, RNFL </a:t>
            </a:r>
            <a:r>
              <a:rPr lang="en-IN" sz="1800" dirty="0"/>
              <a:t>and macula</a:t>
            </a:r>
          </a:p>
          <a:p>
            <a:r>
              <a:rPr lang="en-IN" sz="1800" dirty="0"/>
              <a:t>Can obtain posterior segment images without pupillary dilation. </a:t>
            </a:r>
          </a:p>
          <a:p>
            <a:endParaRPr lang="en-IN" sz="1800" dirty="0" smtClean="0"/>
          </a:p>
          <a:p>
            <a:endParaRPr lang="en-IN" sz="1800" dirty="0"/>
          </a:p>
        </p:txBody>
      </p:sp>
    </p:spTree>
    <p:extLst>
      <p:ext uri="{BB962C8B-B14F-4D97-AF65-F5344CB8AC3E}">
        <p14:creationId xmlns:p14="http://schemas.microsoft.com/office/powerpoint/2010/main" val="869616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9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0999" y="1719070"/>
            <a:ext cx="8407893" cy="4910330"/>
          </a:xfrm>
        </p:spPr>
        <p:txBody>
          <a:bodyPr>
            <a:normAutofit lnSpcReduction="10000"/>
          </a:bodyPr>
          <a:lstStyle/>
          <a:p>
            <a:r>
              <a:rPr lang="en-IN" sz="1800" dirty="0" smtClean="0"/>
              <a:t>Non-invasive, non-contact method of producing high speed </a:t>
            </a:r>
            <a:r>
              <a:rPr lang="en-IN" sz="1800" dirty="0"/>
              <a:t>&amp;</a:t>
            </a:r>
            <a:r>
              <a:rPr lang="en-IN" sz="1800" dirty="0" smtClean="0"/>
              <a:t> </a:t>
            </a:r>
            <a:r>
              <a:rPr lang="en-IN" sz="1800" dirty="0" smtClean="0"/>
              <a:t>high resolution images</a:t>
            </a:r>
            <a:r>
              <a:rPr lang="en-IN" sz="1800" dirty="0" smtClean="0"/>
              <a:t>.</a:t>
            </a:r>
          </a:p>
          <a:p>
            <a:endParaRPr lang="en-IN" sz="1800" dirty="0" smtClean="0"/>
          </a:p>
          <a:p>
            <a:r>
              <a:rPr lang="en-IN" sz="1800" dirty="0" smtClean="0"/>
              <a:t>Can be used to produce anterior &amp; posterior segment imaging of retina, measure NFL thickness to evaluate </a:t>
            </a:r>
            <a:r>
              <a:rPr lang="en-IN" sz="1800" dirty="0" smtClean="0"/>
              <a:t>glaucoma.</a:t>
            </a:r>
          </a:p>
          <a:p>
            <a:endParaRPr lang="en-IN" sz="1800" dirty="0" smtClean="0"/>
          </a:p>
          <a:p>
            <a:r>
              <a:rPr lang="en-IN" sz="1800" dirty="0" smtClean="0">
                <a:solidFill>
                  <a:srgbClr val="C00000"/>
                </a:solidFill>
              </a:rPr>
              <a:t>Has good sensitivity </a:t>
            </a:r>
            <a:r>
              <a:rPr lang="en-IN" sz="1800" dirty="0">
                <a:solidFill>
                  <a:srgbClr val="C00000"/>
                </a:solidFill>
              </a:rPr>
              <a:t>&amp;</a:t>
            </a:r>
            <a:r>
              <a:rPr lang="en-IN" sz="1800" dirty="0" smtClean="0">
                <a:solidFill>
                  <a:srgbClr val="C00000"/>
                </a:solidFill>
              </a:rPr>
              <a:t> </a:t>
            </a:r>
            <a:r>
              <a:rPr lang="en-IN" sz="1800" dirty="0" smtClean="0">
                <a:solidFill>
                  <a:srgbClr val="C00000"/>
                </a:solidFill>
              </a:rPr>
              <a:t>specificity for differentiating normal from glaucomatous eyes</a:t>
            </a:r>
            <a:r>
              <a:rPr lang="en-IN" sz="1800" dirty="0" smtClean="0">
                <a:solidFill>
                  <a:srgbClr val="C00000"/>
                </a:solidFill>
              </a:rPr>
              <a:t>.</a:t>
            </a:r>
          </a:p>
          <a:p>
            <a:endParaRPr lang="en-IN" sz="1800" dirty="0" smtClean="0"/>
          </a:p>
          <a:p>
            <a:r>
              <a:rPr lang="en-IN" sz="1800" dirty="0" smtClean="0"/>
              <a:t>A new-generation OCT – frequency-domain OCT (also known as spectral-domain OCT or Fourier domain OCT) – has recently entered the market. </a:t>
            </a:r>
            <a:endParaRPr lang="en-IN" sz="1800" dirty="0" smtClean="0"/>
          </a:p>
          <a:p>
            <a:endParaRPr lang="en-IN" sz="1800" dirty="0" smtClean="0"/>
          </a:p>
          <a:p>
            <a:r>
              <a:rPr lang="en-IN" sz="1800" dirty="0" smtClean="0">
                <a:solidFill>
                  <a:srgbClr val="C00000"/>
                </a:solidFill>
              </a:rPr>
              <a:t>It </a:t>
            </a:r>
            <a:r>
              <a:rPr lang="en-IN" sz="1800" dirty="0">
                <a:solidFill>
                  <a:srgbClr val="C00000"/>
                </a:solidFill>
              </a:rPr>
              <a:t>holds great promise </a:t>
            </a:r>
            <a:r>
              <a:rPr lang="en-IN" sz="1800" dirty="0" smtClean="0">
                <a:solidFill>
                  <a:srgbClr val="C00000"/>
                </a:solidFill>
              </a:rPr>
              <a:t>for becoming </a:t>
            </a:r>
            <a:r>
              <a:rPr lang="en-IN" sz="1800" dirty="0">
                <a:solidFill>
                  <a:srgbClr val="C00000"/>
                </a:solidFill>
              </a:rPr>
              <a:t>the gold standard of structural imaging of glaucoma, </a:t>
            </a:r>
            <a:r>
              <a:rPr lang="en-IN" sz="1800" dirty="0" smtClean="0">
                <a:solidFill>
                  <a:srgbClr val="C00000"/>
                </a:solidFill>
              </a:rPr>
              <a:t>although the </a:t>
            </a:r>
            <a:r>
              <a:rPr lang="en-IN" sz="1800" dirty="0">
                <a:solidFill>
                  <a:srgbClr val="C00000"/>
                </a:solidFill>
              </a:rPr>
              <a:t>published data are still very limited.</a:t>
            </a:r>
            <a:endParaRPr lang="en-IN" sz="1800" dirty="0" smtClean="0">
              <a:solidFill>
                <a:srgbClr val="C00000"/>
              </a:solidFill>
            </a:endParaRPr>
          </a:p>
          <a:p>
            <a:endParaRPr lang="en-IN" sz="1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Take home message for OCT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158622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Currently used diagnostic techniques in glaucoma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66705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4258057"/>
              </p:ext>
            </p:extLst>
          </p:nvPr>
        </p:nvGraphicFramePr>
        <p:xfrm>
          <a:off x="254793" y="1752600"/>
          <a:ext cx="8736807" cy="3840480"/>
        </p:xfrm>
        <a:graphic>
          <a:graphicData uri="http://schemas.openxmlformats.org/drawingml/2006/table">
            <a:tbl>
              <a:tblPr/>
              <a:tblGrid>
                <a:gridCol w="1629139"/>
                <a:gridCol w="3767934"/>
                <a:gridCol w="3339734"/>
              </a:tblGrid>
              <a:tr h="45720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en-CA" sz="18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Analysis method</a:t>
                      </a:r>
                      <a:endParaRPr lang="en-CA" sz="1800" b="1" noProof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76" marR="68576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CA" sz="18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Merits</a:t>
                      </a:r>
                      <a:endParaRPr lang="en-CA" sz="1800" b="1" noProof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76" marR="68576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CA" sz="18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Limitations*</a:t>
                      </a:r>
                      <a:endParaRPr lang="en-CA" sz="1800" b="1" noProof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76" marR="68576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246">
                <a:tc>
                  <a:txBody>
                    <a:bodyPr/>
                    <a:lstStyle/>
                    <a:p>
                      <a:pPr marL="0" indent="0">
                        <a:buFont typeface="Arial" pitchFamily="34" charset="0"/>
                        <a:buNone/>
                      </a:pPr>
                      <a:r>
                        <a:rPr lang="en-CA" sz="18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ONH photography</a:t>
                      </a:r>
                      <a:endParaRPr lang="en-CA" sz="1800" b="0" kern="1200" baseline="0" noProof="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74320" indent="-274320">
                        <a:buFont typeface="Arial" pitchFamily="34" charset="0"/>
                        <a:buChar char="•"/>
                      </a:pPr>
                      <a:r>
                        <a:rPr lang="en-CA" sz="18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Evaluated in clinical trials and long clinical experience</a:t>
                      </a:r>
                    </a:p>
                    <a:p>
                      <a:pPr marL="274320" indent="-274320">
                        <a:buFont typeface="Arial" pitchFamily="34" charset="0"/>
                        <a:buChar char="•"/>
                      </a:pPr>
                      <a:r>
                        <a:rPr lang="en-CA" sz="18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Established technique that will not change over time</a:t>
                      </a:r>
                    </a:p>
                    <a:p>
                      <a:pPr marL="274320" indent="-274320">
                        <a:buFont typeface="Arial" pitchFamily="34" charset="0"/>
                        <a:buChar char="•"/>
                      </a:pPr>
                      <a:r>
                        <a:rPr lang="en-CA" sz="18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Excellent for educational purposes</a:t>
                      </a:r>
                    </a:p>
                    <a:p>
                      <a:pPr marL="274320" indent="-274320">
                        <a:buFont typeface="Arial" pitchFamily="34" charset="0"/>
                        <a:buChar char="•"/>
                      </a:pPr>
                      <a:r>
                        <a:rPr lang="en-CA" sz="18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Allows evaluation of details such as presence of disc hemorrhage</a:t>
                      </a:r>
                    </a:p>
                    <a:p>
                      <a:pPr marL="274320" indent="-274320">
                        <a:buFont typeface="Arial" pitchFamily="34" charset="0"/>
                        <a:buChar char="•"/>
                      </a:pPr>
                      <a:r>
                        <a:rPr lang="en-CA" sz="18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Useful as baseline even after cataract surgery</a:t>
                      </a:r>
                      <a:endParaRPr lang="en-CA" sz="1800" b="0" kern="1200" baseline="0" noProof="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74320" indent="-274320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en-CA" sz="1800" kern="1200" baseline="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Subjective interpretation dependent on clinical expertise</a:t>
                      </a:r>
                    </a:p>
                    <a:p>
                      <a:pPr marL="274320" indent="-274320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en-CA" sz="1800" kern="1200" baseline="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Poor agreement among experts in diagnosis and detection of change</a:t>
                      </a:r>
                    </a:p>
                    <a:p>
                      <a:pPr marL="274320" indent="-274320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en-CA" sz="1800" kern="1200" baseline="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Poorly tolerated by patients, usually requiring pupil dilation</a:t>
                      </a:r>
                    </a:p>
                  </a:txBody>
                  <a:tcPr marL="68576" marR="68576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4161">
                <a:tc>
                  <a:txBody>
                    <a:bodyPr/>
                    <a:lstStyle/>
                    <a:p>
                      <a:pPr marL="0" indent="0">
                        <a:buFont typeface="Arial" pitchFamily="34" charset="0"/>
                        <a:buNone/>
                      </a:pPr>
                      <a:r>
                        <a:rPr lang="en-CA" sz="18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RNFL photography</a:t>
                      </a:r>
                      <a:endParaRPr lang="en-CA" sz="1800" b="0" kern="1200" baseline="0" noProof="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74320" indent="-274320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en-CA" sz="18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Early detection of structural changes</a:t>
                      </a:r>
                    </a:p>
                  </a:txBody>
                  <a:tcPr marL="68576" marR="68576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74320" indent="-274320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en-CA" sz="18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Requires highly trained photographer</a:t>
                      </a:r>
                      <a:endParaRPr lang="en-CA" sz="1800" kern="1200" baseline="0" noProof="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188" name="TextBox 5"/>
          <p:cNvSpPr txBox="1">
            <a:spLocks noChangeArrowheads="1"/>
          </p:cNvSpPr>
          <p:nvPr/>
        </p:nvSpPr>
        <p:spPr bwMode="auto">
          <a:xfrm>
            <a:off x="419100" y="6243935"/>
            <a:ext cx="84201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CA" sz="1200" dirty="0"/>
              <a:t>*Some limitations to all techniques include the lack of widespread availability to the non-specialist, high price of the devices, and lack of consensus on how to interpret the </a:t>
            </a:r>
            <a:r>
              <a:rPr lang="en-CA" sz="1200" dirty="0" smtClean="0"/>
              <a:t>findings for </a:t>
            </a:r>
            <a:r>
              <a:rPr lang="en-CA" sz="1200" dirty="0"/>
              <a:t>diagnosis and progression.</a:t>
            </a:r>
          </a:p>
        </p:txBody>
      </p:sp>
      <p:sp>
        <p:nvSpPr>
          <p:cNvPr id="7189" name="Title 1"/>
          <p:cNvSpPr>
            <a:spLocks noGrp="1"/>
          </p:cNvSpPr>
          <p:nvPr>
            <p:ph type="title"/>
          </p:nvPr>
        </p:nvSpPr>
        <p:spPr>
          <a:xfrm>
            <a:off x="0" y="71438"/>
            <a:ext cx="9186863" cy="1143000"/>
          </a:xfrm>
        </p:spPr>
        <p:txBody>
          <a:bodyPr/>
          <a:lstStyle/>
          <a:p>
            <a:pPr eaLnBrk="1" hangingPunct="1"/>
            <a:r>
              <a:rPr lang="en-CA" sz="2600" dirty="0" smtClean="0"/>
              <a:t>Merits and limitations of ONH and RNFL</a:t>
            </a:r>
            <a:br>
              <a:rPr lang="en-CA" sz="2600" dirty="0" smtClean="0"/>
            </a:br>
            <a:r>
              <a:rPr lang="en-CA" sz="2600" dirty="0" smtClean="0"/>
              <a:t>analyzers and optic disc/RNFL photography</a:t>
            </a:r>
          </a:p>
        </p:txBody>
      </p:sp>
      <p:sp>
        <p:nvSpPr>
          <p:cNvPr id="7191" name="TextBox 4"/>
          <p:cNvSpPr txBox="1">
            <a:spLocks noChangeArrowheads="1"/>
          </p:cNvSpPr>
          <p:nvPr/>
        </p:nvSpPr>
        <p:spPr bwMode="auto">
          <a:xfrm>
            <a:off x="-228600" y="6611779"/>
            <a:ext cx="9301163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n-CA" sz="1000" i="1" dirty="0" smtClean="0"/>
              <a:t>Can </a:t>
            </a:r>
            <a:r>
              <a:rPr lang="en-CA" sz="1000" i="1" dirty="0"/>
              <a:t>J Ophthalmol</a:t>
            </a:r>
            <a:r>
              <a:rPr lang="en-CA" sz="1000" dirty="0"/>
              <a:t> 2009;</a:t>
            </a:r>
            <a:r>
              <a:rPr lang="nl-NL" sz="1000" dirty="0"/>
              <a:t>44(Suppl 1):S1</a:t>
            </a:r>
            <a:r>
              <a:rPr lang="nl-NL" sz="1000" dirty="0">
                <a:sym typeface="Symbol" pitchFamily="18" charset="2"/>
              </a:rPr>
              <a:t>S93.</a:t>
            </a:r>
            <a:endParaRPr lang="en-CA" sz="1000" dirty="0"/>
          </a:p>
        </p:txBody>
      </p:sp>
    </p:spTree>
    <p:extLst>
      <p:ext uri="{BB962C8B-B14F-4D97-AF65-F5344CB8AC3E}">
        <p14:creationId xmlns:p14="http://schemas.microsoft.com/office/powerpoint/2010/main" val="1427955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461273"/>
              </p:ext>
            </p:extLst>
          </p:nvPr>
        </p:nvGraphicFramePr>
        <p:xfrm>
          <a:off x="274637" y="1676400"/>
          <a:ext cx="8183563" cy="4114800"/>
        </p:xfrm>
        <a:graphic>
          <a:graphicData uri="http://schemas.openxmlformats.org/drawingml/2006/table">
            <a:tbl>
              <a:tblPr/>
              <a:tblGrid>
                <a:gridCol w="1526989"/>
                <a:gridCol w="3529447"/>
                <a:gridCol w="3127127"/>
              </a:tblGrid>
              <a:tr h="45720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en-CA" sz="18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Analysis method</a:t>
                      </a:r>
                      <a:endParaRPr lang="en-CA" sz="1800" b="1" noProof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CA" sz="18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Merits</a:t>
                      </a:r>
                      <a:endParaRPr lang="en-CA" sz="1800" b="1" noProof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CA" sz="18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Limitations*</a:t>
                      </a:r>
                      <a:endParaRPr lang="en-CA" sz="1800" b="1" noProof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1208">
                <a:tc>
                  <a:txBody>
                    <a:bodyPr/>
                    <a:lstStyle/>
                    <a:p>
                      <a:pPr marL="274320" indent="-274320" algn="l" defTabSz="914400" rtl="0" eaLnBrk="1" latinLnBrk="0" hangingPunct="1">
                        <a:buFont typeface="Arial" pitchFamily="34" charset="0"/>
                        <a:buNone/>
                      </a:pPr>
                      <a:r>
                        <a:rPr lang="en-CA" sz="18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CSLT</a:t>
                      </a:r>
                      <a:endParaRPr lang="en-CA" sz="1800" b="0" kern="1200" baseline="0" noProof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74320" indent="-274320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en-CA" sz="18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Long track record, stable technology</a:t>
                      </a:r>
                    </a:p>
                    <a:p>
                      <a:pPr marL="274320" indent="-274320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en-CA" sz="18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Diagnostic and progression software available and tested in clinical studies</a:t>
                      </a:r>
                    </a:p>
                    <a:p>
                      <a:pPr marL="274320" indent="-274320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en-CA" sz="18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Easy to acquire images through undilated pupils</a:t>
                      </a:r>
                    </a:p>
                    <a:p>
                      <a:pPr marL="274320" indent="-274320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en-CA" sz="18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Simultaneous evaluation of ONH and RNFL parameters</a:t>
                      </a:r>
                    </a:p>
                    <a:p>
                      <a:pPr marL="274320" indent="-274320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en-CA" sz="18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Easy-to-read printouts and interactive software (useful for progression)</a:t>
                      </a:r>
                    </a:p>
                    <a:p>
                      <a:pPr marL="274320" indent="-274320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en-CA" sz="18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Portable device (HRT 3)</a:t>
                      </a:r>
                      <a:endParaRPr lang="en-CA" sz="1800" b="0" kern="1200" baseline="0" noProof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74320" indent="-274320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en-CA" sz="18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Relatively low specificity for screening situations</a:t>
                      </a:r>
                    </a:p>
                    <a:p>
                      <a:pPr marL="274320" indent="-274320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en-CA" sz="18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Sometimes influenced by cataract surgery</a:t>
                      </a:r>
                    </a:p>
                    <a:p>
                      <a:pPr marL="274320" indent="-274320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en-CA" sz="18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Progression analysis not yet fully validated in long-term studies</a:t>
                      </a:r>
                    </a:p>
                    <a:p>
                      <a:pPr marL="274320" indent="-274320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en-CA" sz="18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Difficult to detect optic disc </a:t>
                      </a:r>
                      <a:r>
                        <a:rPr lang="en-CA" sz="1800" kern="1200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hemorrhages</a:t>
                      </a:r>
                      <a:endParaRPr lang="en-CA" sz="1800" kern="1200" baseline="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274320" indent="-274320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en-CA" sz="18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Relatively limited RNFL analysis</a:t>
                      </a:r>
                      <a:endParaRPr lang="en-CA" sz="1800" kern="1200" baseline="0" noProof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208" name="Title 1"/>
          <p:cNvSpPr>
            <a:spLocks noGrp="1"/>
          </p:cNvSpPr>
          <p:nvPr>
            <p:ph type="title"/>
          </p:nvPr>
        </p:nvSpPr>
        <p:spPr>
          <a:xfrm>
            <a:off x="78580" y="228600"/>
            <a:ext cx="9143999" cy="1143000"/>
          </a:xfrm>
        </p:spPr>
        <p:txBody>
          <a:bodyPr/>
          <a:lstStyle/>
          <a:p>
            <a:pPr eaLnBrk="1" hangingPunct="1"/>
            <a:r>
              <a:rPr lang="en-CA" sz="2400" dirty="0" smtClean="0"/>
              <a:t>Merits and limitations of ONH and RNFL</a:t>
            </a:r>
            <a:br>
              <a:rPr lang="en-CA" sz="2400" dirty="0" smtClean="0"/>
            </a:br>
            <a:r>
              <a:rPr lang="en-CA" sz="2400" dirty="0" smtClean="0"/>
              <a:t>analyzers and optic disc/RNFL photography (cont’d)</a:t>
            </a:r>
          </a:p>
        </p:txBody>
      </p:sp>
      <p:sp>
        <p:nvSpPr>
          <p:cNvPr id="8209" name="TextBox 5"/>
          <p:cNvSpPr txBox="1">
            <a:spLocks noChangeArrowheads="1"/>
          </p:cNvSpPr>
          <p:nvPr/>
        </p:nvSpPr>
        <p:spPr bwMode="auto">
          <a:xfrm>
            <a:off x="228599" y="6248400"/>
            <a:ext cx="88439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CA" sz="1200" dirty="0"/>
              <a:t>*Some limitations to all techniques include the lack of widespread availability to the non-specialist, high price of the devices, and lack of consensus on how to interpret the findings </a:t>
            </a:r>
            <a:r>
              <a:rPr lang="en-CA" sz="1200" dirty="0" smtClean="0"/>
              <a:t> for </a:t>
            </a:r>
            <a:r>
              <a:rPr lang="en-CA" sz="1200" dirty="0"/>
              <a:t>diagnosis and progression.</a:t>
            </a:r>
          </a:p>
        </p:txBody>
      </p:sp>
      <p:sp>
        <p:nvSpPr>
          <p:cNvPr id="8211" name="TextBox 4"/>
          <p:cNvSpPr txBox="1">
            <a:spLocks noChangeArrowheads="1"/>
          </p:cNvSpPr>
          <p:nvPr/>
        </p:nvSpPr>
        <p:spPr bwMode="auto">
          <a:xfrm>
            <a:off x="4143375" y="6629400"/>
            <a:ext cx="4929188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n-CA" sz="1000" i="1" dirty="0" smtClean="0"/>
              <a:t>Can </a:t>
            </a:r>
            <a:r>
              <a:rPr lang="en-CA" sz="1000" i="1" dirty="0"/>
              <a:t>J Ophthalmol</a:t>
            </a:r>
            <a:r>
              <a:rPr lang="en-CA" sz="1000" dirty="0"/>
              <a:t> 2009;</a:t>
            </a:r>
            <a:r>
              <a:rPr lang="nl-NL" sz="1000" dirty="0"/>
              <a:t>44(Suppl 1):S1</a:t>
            </a:r>
            <a:r>
              <a:rPr lang="nl-NL" sz="1000" dirty="0">
                <a:sym typeface="Symbol" pitchFamily="18" charset="2"/>
              </a:rPr>
              <a:t>S93.</a:t>
            </a:r>
            <a:endParaRPr lang="en-CA" sz="1000" dirty="0"/>
          </a:p>
        </p:txBody>
      </p:sp>
    </p:spTree>
    <p:extLst>
      <p:ext uri="{BB962C8B-B14F-4D97-AF65-F5344CB8AC3E}">
        <p14:creationId xmlns:p14="http://schemas.microsoft.com/office/powerpoint/2010/main" val="3202156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242888" y="228600"/>
            <a:ext cx="8686800" cy="1143000"/>
          </a:xfrm>
        </p:spPr>
        <p:txBody>
          <a:bodyPr/>
          <a:lstStyle/>
          <a:p>
            <a:pPr eaLnBrk="1" hangingPunct="1"/>
            <a:r>
              <a:rPr lang="en-CA" sz="2400" dirty="0" smtClean="0"/>
              <a:t>Merits and limitations of ONH and RNFL</a:t>
            </a:r>
            <a:br>
              <a:rPr lang="en-CA" sz="2400" dirty="0" smtClean="0"/>
            </a:br>
            <a:r>
              <a:rPr lang="en-CA" sz="2400" dirty="0" smtClean="0"/>
              <a:t>analyzers and optic disc/RNFL photography (cont’d)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7618233"/>
              </p:ext>
            </p:extLst>
          </p:nvPr>
        </p:nvGraphicFramePr>
        <p:xfrm>
          <a:off x="271390" y="1828800"/>
          <a:ext cx="8567810" cy="4114800"/>
        </p:xfrm>
        <a:graphic>
          <a:graphicData uri="http://schemas.openxmlformats.org/drawingml/2006/table">
            <a:tbl>
              <a:tblPr/>
              <a:tblGrid>
                <a:gridCol w="1255541"/>
                <a:gridCol w="3877110"/>
                <a:gridCol w="3435159"/>
              </a:tblGrid>
              <a:tr h="45720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en-CA" sz="18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Analysis method</a:t>
                      </a:r>
                      <a:endParaRPr lang="en-CA" sz="1800" b="1" noProof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76" marR="68576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CA" sz="18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Merits</a:t>
                      </a:r>
                      <a:endParaRPr lang="en-CA" sz="1800" b="1" noProof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76" marR="68576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CA" sz="18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Limitations*</a:t>
                      </a:r>
                      <a:endParaRPr lang="en-CA" sz="1800" b="1" noProof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76" marR="68576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1208">
                <a:tc>
                  <a:txBody>
                    <a:bodyPr/>
                    <a:lstStyle/>
                    <a:p>
                      <a:pPr marL="274320" indent="-274320" algn="l" defTabSz="914400" rtl="0" eaLnBrk="1" latinLnBrk="0" hangingPunct="1">
                        <a:buFont typeface="Arial" pitchFamily="34" charset="0"/>
                        <a:buNone/>
                      </a:pPr>
                      <a:r>
                        <a:rPr lang="en-CA" sz="18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SLP</a:t>
                      </a:r>
                      <a:endParaRPr lang="en-CA" sz="1800" b="0" kern="1200" baseline="0" noProof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74320" indent="-274320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en-CA" sz="18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Easy to acquire images through undilated pupils</a:t>
                      </a:r>
                    </a:p>
                    <a:p>
                      <a:pPr marL="274320" indent="-274320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en-CA" sz="18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Large normative database</a:t>
                      </a:r>
                    </a:p>
                    <a:p>
                      <a:pPr marL="274320" indent="-274320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en-CA" sz="18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Good specificity in most studies</a:t>
                      </a:r>
                    </a:p>
                    <a:p>
                      <a:pPr marL="274320" indent="-274320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en-CA" sz="18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Easy-to-read printouts</a:t>
                      </a:r>
                      <a:endParaRPr lang="en-CA" sz="1800" kern="1200" baseline="0" noProof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74320" indent="-274320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en-CA" sz="18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Evolving technology</a:t>
                      </a:r>
                    </a:p>
                    <a:p>
                      <a:pPr marL="274320" indent="-274320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en-CA" sz="18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Indirect measurement of RNFL</a:t>
                      </a:r>
                    </a:p>
                    <a:p>
                      <a:pPr marL="274320" indent="-274320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en-CA" sz="18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Restricted to RNFL evaluation</a:t>
                      </a:r>
                    </a:p>
                    <a:p>
                      <a:pPr marL="274320" indent="-274320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en-CA" sz="18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Lack of validated progression analysis</a:t>
                      </a:r>
                      <a:endParaRPr lang="en-CA" sz="1800" kern="1200" baseline="0" noProof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1208">
                <a:tc>
                  <a:txBody>
                    <a:bodyPr/>
                    <a:lstStyle/>
                    <a:p>
                      <a:pPr marL="274320" indent="-274320" algn="l" defTabSz="914400" rtl="0" eaLnBrk="1" latinLnBrk="0" hangingPunct="1">
                        <a:buFont typeface="Arial" pitchFamily="34" charset="0"/>
                        <a:buNone/>
                      </a:pPr>
                      <a:r>
                        <a:rPr lang="en-CA" sz="18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OCT</a:t>
                      </a:r>
                      <a:endParaRPr lang="en-CA" sz="1800" b="0" kern="1200" baseline="0" noProof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74320" indent="-274320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en-CA" sz="18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High axial resolution</a:t>
                      </a:r>
                    </a:p>
                    <a:p>
                      <a:pPr marL="274320" indent="-274320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en-CA" sz="18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Allows evaluation of RNFL and ONH</a:t>
                      </a:r>
                    </a:p>
                    <a:p>
                      <a:pPr marL="274320" indent="-274320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en-CA" sz="18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Large normative database</a:t>
                      </a:r>
                    </a:p>
                    <a:p>
                      <a:pPr marL="274320" indent="-274320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en-CA" sz="18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Easy-to-read printouts</a:t>
                      </a:r>
                      <a:endParaRPr lang="en-CA" sz="1800" kern="1200" baseline="0" noProof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74320" indent="-274320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en-CA" sz="18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Sometimes requires pupil dilation</a:t>
                      </a:r>
                    </a:p>
                    <a:p>
                      <a:pPr marL="274320" indent="-274320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en-CA" sz="18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Evolving technology</a:t>
                      </a:r>
                    </a:p>
                    <a:p>
                      <a:pPr marL="274320" indent="-274320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en-CA" sz="18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Lack of validated progression analysis</a:t>
                      </a:r>
                    </a:p>
                    <a:p>
                      <a:pPr marL="274320" indent="-274320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en-CA" sz="1800" kern="1200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Nonportable</a:t>
                      </a:r>
                      <a:r>
                        <a:rPr lang="en-CA" sz="18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device</a:t>
                      </a:r>
                      <a:endParaRPr lang="en-CA" sz="1800" kern="1200" baseline="0" noProof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237" name="TextBox 5"/>
          <p:cNvSpPr txBox="1">
            <a:spLocks noChangeArrowheads="1"/>
          </p:cNvSpPr>
          <p:nvPr/>
        </p:nvSpPr>
        <p:spPr bwMode="auto">
          <a:xfrm>
            <a:off x="228600" y="6243935"/>
            <a:ext cx="887167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CA" sz="1200" dirty="0"/>
              <a:t>*Some limitations to all techniques include the lack of widespread availability to the non-specialist, high price of the devices, and lack of consensus on how to interpret the </a:t>
            </a:r>
            <a:r>
              <a:rPr lang="en-CA" sz="1200" dirty="0" smtClean="0"/>
              <a:t>findings for </a:t>
            </a:r>
            <a:r>
              <a:rPr lang="en-CA" sz="1200" dirty="0"/>
              <a:t>diagnosis and progression.</a:t>
            </a:r>
          </a:p>
        </p:txBody>
      </p:sp>
      <p:sp>
        <p:nvSpPr>
          <p:cNvPr id="9239" name="TextBox 4"/>
          <p:cNvSpPr txBox="1">
            <a:spLocks noChangeArrowheads="1"/>
          </p:cNvSpPr>
          <p:nvPr/>
        </p:nvSpPr>
        <p:spPr bwMode="auto">
          <a:xfrm>
            <a:off x="4171084" y="6594028"/>
            <a:ext cx="4929188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n-CA" sz="1000" i="1" dirty="0" smtClean="0"/>
              <a:t>Can </a:t>
            </a:r>
            <a:r>
              <a:rPr lang="en-CA" sz="1000" i="1" dirty="0"/>
              <a:t>J Ophthalmol</a:t>
            </a:r>
            <a:r>
              <a:rPr lang="en-CA" sz="1000" dirty="0"/>
              <a:t> 2009;</a:t>
            </a:r>
            <a:r>
              <a:rPr lang="nl-NL" sz="1000" dirty="0"/>
              <a:t>44(Suppl 1):S1</a:t>
            </a:r>
            <a:r>
              <a:rPr lang="nl-NL" sz="1000" dirty="0">
                <a:sym typeface="Symbol" pitchFamily="18" charset="2"/>
              </a:rPr>
              <a:t>S93.</a:t>
            </a:r>
            <a:endParaRPr lang="en-CA" sz="1000" dirty="0"/>
          </a:p>
        </p:txBody>
      </p:sp>
    </p:spTree>
    <p:extLst>
      <p:ext uri="{BB962C8B-B14F-4D97-AF65-F5344CB8AC3E}">
        <p14:creationId xmlns:p14="http://schemas.microsoft.com/office/powerpoint/2010/main" val="2531689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0307" y="1719070"/>
            <a:ext cx="9017493" cy="4910329"/>
          </a:xfrm>
        </p:spPr>
        <p:txBody>
          <a:bodyPr>
            <a:noAutofit/>
          </a:bodyPr>
          <a:lstStyle/>
          <a:p>
            <a:r>
              <a:rPr lang="en-IN" sz="1800" dirty="0" smtClean="0"/>
              <a:t>Isolates </a:t>
            </a:r>
            <a:r>
              <a:rPr lang="en-IN" sz="1800" dirty="0"/>
              <a:t>short-wavelength-sensitive pathway </a:t>
            </a:r>
            <a:r>
              <a:rPr lang="en-IN" sz="1800" dirty="0"/>
              <a:t>&amp;</a:t>
            </a:r>
            <a:r>
              <a:rPr lang="en-IN" sz="1800" dirty="0" smtClean="0"/>
              <a:t> </a:t>
            </a:r>
            <a:r>
              <a:rPr lang="en-IN" sz="1800" dirty="0"/>
              <a:t>differs from conventional </a:t>
            </a:r>
            <a:r>
              <a:rPr lang="en-IN" sz="1800" dirty="0" err="1"/>
              <a:t>perimetry</a:t>
            </a:r>
            <a:r>
              <a:rPr lang="en-IN" sz="1800" dirty="0"/>
              <a:t> for its narrow-band blue-light stimulus </a:t>
            </a:r>
            <a:r>
              <a:rPr lang="en-IN" sz="1800" dirty="0"/>
              <a:t>&amp;</a:t>
            </a:r>
            <a:r>
              <a:rPr lang="en-IN" sz="1800" dirty="0" smtClean="0"/>
              <a:t> </a:t>
            </a:r>
            <a:r>
              <a:rPr lang="en-IN" sz="1800" dirty="0"/>
              <a:t>the yellow background </a:t>
            </a:r>
            <a:r>
              <a:rPr lang="en-IN" sz="1800" dirty="0" smtClean="0"/>
              <a:t>illumination</a:t>
            </a:r>
            <a:r>
              <a:rPr lang="en-IN" sz="1800" dirty="0" smtClean="0"/>
              <a:t>.</a:t>
            </a:r>
          </a:p>
          <a:p>
            <a:endParaRPr lang="en-IN" sz="1800" dirty="0" smtClean="0"/>
          </a:p>
          <a:p>
            <a:r>
              <a:rPr lang="en-IN" sz="1800" dirty="0" smtClean="0"/>
              <a:t>Can </a:t>
            </a:r>
            <a:r>
              <a:rPr lang="en-IN" sz="1800" dirty="0"/>
              <a:t>be installed on HFA </a:t>
            </a:r>
            <a:r>
              <a:rPr lang="en-IN" sz="1800" dirty="0" smtClean="0"/>
              <a:t>perimeters, </a:t>
            </a:r>
            <a:r>
              <a:rPr lang="en-IN" sz="1800" dirty="0"/>
              <a:t>similar to SAP, </a:t>
            </a:r>
            <a:r>
              <a:rPr lang="en-IN" sz="1800" dirty="0" smtClean="0"/>
              <a:t>uses </a:t>
            </a:r>
            <a:r>
              <a:rPr lang="en-IN" sz="1800" dirty="0"/>
              <a:t>SITA strategy that reduces the overall </a:t>
            </a:r>
            <a:r>
              <a:rPr lang="en-IN" sz="1800" dirty="0" smtClean="0"/>
              <a:t>test duration</a:t>
            </a:r>
          </a:p>
          <a:p>
            <a:endParaRPr lang="en-IN" sz="1800" dirty="0" smtClean="0"/>
          </a:p>
          <a:p>
            <a:r>
              <a:rPr lang="en-IN" sz="1800" dirty="0" smtClean="0"/>
              <a:t>More </a:t>
            </a:r>
            <a:r>
              <a:rPr lang="en-IN" sz="1800" dirty="0"/>
              <a:t>sensitive than SAP </a:t>
            </a:r>
            <a:r>
              <a:rPr lang="en-IN" sz="1800" dirty="0" smtClean="0"/>
              <a:t>for </a:t>
            </a:r>
            <a:r>
              <a:rPr lang="en-IN" sz="1800" dirty="0"/>
              <a:t>detection of early functional </a:t>
            </a:r>
            <a:r>
              <a:rPr lang="en-IN" sz="1800" dirty="0" smtClean="0"/>
              <a:t>deficits</a:t>
            </a:r>
          </a:p>
          <a:p>
            <a:endParaRPr lang="en-IN" sz="1800" dirty="0" smtClean="0"/>
          </a:p>
          <a:p>
            <a:r>
              <a:rPr lang="en-IN" sz="1800" dirty="0" smtClean="0"/>
              <a:t>SWAP </a:t>
            </a:r>
            <a:r>
              <a:rPr lang="en-IN" sz="1800" dirty="0"/>
              <a:t>defects may occur 3–5 years before abnormalities are seen on Full-threshold SAP</a:t>
            </a:r>
            <a:r>
              <a:rPr lang="en-IN" sz="1800" dirty="0" smtClean="0"/>
              <a:t>, </a:t>
            </a:r>
            <a:r>
              <a:rPr lang="en-IN" sz="1800" dirty="0"/>
              <a:t>they are predictive of both the onset </a:t>
            </a:r>
            <a:r>
              <a:rPr lang="en-IN" sz="1800" dirty="0"/>
              <a:t>&amp;</a:t>
            </a:r>
            <a:r>
              <a:rPr lang="en-IN" sz="1800" dirty="0" smtClean="0"/>
              <a:t> </a:t>
            </a:r>
            <a:r>
              <a:rPr lang="en-IN" sz="1800" dirty="0"/>
              <a:t>location of future SAP </a:t>
            </a:r>
            <a:r>
              <a:rPr lang="en-IN" sz="1800" dirty="0" smtClean="0"/>
              <a:t>defects</a:t>
            </a:r>
            <a:r>
              <a:rPr lang="en-IN" sz="1800" dirty="0" smtClean="0"/>
              <a:t>.</a:t>
            </a:r>
          </a:p>
          <a:p>
            <a:endParaRPr lang="en-IN" sz="1800" dirty="0" smtClean="0"/>
          </a:p>
          <a:p>
            <a:r>
              <a:rPr lang="en-IN" sz="1800" dirty="0" smtClean="0"/>
              <a:t>Traditionally </a:t>
            </a:r>
            <a:r>
              <a:rPr lang="en-IN" sz="1800" dirty="0"/>
              <a:t>indicated as a test to evaluate visual function in glaucoma suspects, especially younger ones</a:t>
            </a:r>
            <a:r>
              <a:rPr lang="en-IN" sz="1800" dirty="0" smtClean="0"/>
              <a:t>.</a:t>
            </a:r>
            <a:endParaRPr lang="en-IN" sz="1800" dirty="0" smtClean="0"/>
          </a:p>
        </p:txBody>
      </p:sp>
      <p:sp>
        <p:nvSpPr>
          <p:cNvPr id="4" name="Title 2"/>
          <p:cNvSpPr txBox="1">
            <a:spLocks/>
          </p:cNvSpPr>
          <p:nvPr/>
        </p:nvSpPr>
        <p:spPr>
          <a:xfrm>
            <a:off x="533400" y="5082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200" kern="1200" cap="all" spc="200" baseline="0">
                <a:ln>
                  <a:noFill/>
                </a:ln>
                <a:solidFill>
                  <a:schemeClr val="bg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IN" dirty="0" smtClean="0"/>
              <a:t>Short wavelength automated </a:t>
            </a:r>
            <a:r>
              <a:rPr lang="en-IN" dirty="0" err="1" smtClean="0"/>
              <a:t>perimetry</a:t>
            </a:r>
            <a:r>
              <a:rPr lang="en-IN" dirty="0" smtClean="0"/>
              <a:t> (SWAP)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06297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0999" y="1719070"/>
            <a:ext cx="8407893" cy="4834129"/>
          </a:xfrm>
        </p:spPr>
        <p:txBody>
          <a:bodyPr>
            <a:normAutofit lnSpcReduction="10000"/>
          </a:bodyPr>
          <a:lstStyle/>
          <a:p>
            <a:r>
              <a:rPr lang="en-IN" dirty="0" smtClean="0"/>
              <a:t>Any </a:t>
            </a:r>
            <a:r>
              <a:rPr lang="en-IN" dirty="0"/>
              <a:t>diffuse depression of </a:t>
            </a:r>
            <a:r>
              <a:rPr lang="en-IN" dirty="0" smtClean="0"/>
              <a:t>sensitivity on </a:t>
            </a:r>
            <a:r>
              <a:rPr lang="en-IN" dirty="0"/>
              <a:t>SWAP testing should be interpreted with </a:t>
            </a:r>
            <a:r>
              <a:rPr lang="en-IN" dirty="0" smtClean="0"/>
              <a:t>caution.</a:t>
            </a:r>
          </a:p>
          <a:p>
            <a:endParaRPr lang="en-IN" dirty="0" smtClean="0"/>
          </a:p>
          <a:p>
            <a:r>
              <a:rPr lang="en-IN" dirty="0" smtClean="0"/>
              <a:t>May not be sensitive enough to monitor progression in more advanced cases</a:t>
            </a:r>
          </a:p>
          <a:p>
            <a:endParaRPr lang="en-IN" dirty="0" smtClean="0"/>
          </a:p>
          <a:p>
            <a:r>
              <a:rPr lang="en-IN" dirty="0" smtClean="0"/>
              <a:t>Associated </a:t>
            </a:r>
            <a:r>
              <a:rPr lang="en-IN" dirty="0"/>
              <a:t>with higher test-retest variability than SAP; SWAP-SITA decreases testing time and inter-test </a:t>
            </a:r>
            <a:r>
              <a:rPr lang="en-IN" dirty="0" smtClean="0"/>
              <a:t>variability</a:t>
            </a:r>
          </a:p>
          <a:p>
            <a:endParaRPr lang="en-IN" dirty="0"/>
          </a:p>
          <a:p>
            <a:r>
              <a:rPr lang="en-IN" dirty="0"/>
              <a:t>It is important to explain the appearance of the SWAP </a:t>
            </a:r>
            <a:r>
              <a:rPr lang="en-IN" dirty="0" smtClean="0"/>
              <a:t>target </a:t>
            </a:r>
            <a:r>
              <a:rPr lang="en-IN" dirty="0"/>
              <a:t>and to give practice before performing the patient’s first SWAP examination. </a:t>
            </a:r>
            <a:endParaRPr lang="en-IN" dirty="0" smtClean="0"/>
          </a:p>
          <a:p>
            <a:endParaRPr lang="en-IN" dirty="0"/>
          </a:p>
          <a:p>
            <a:r>
              <a:rPr lang="en-IN" dirty="0"/>
              <a:t>Results are more heavily influenced by ocular media opacities than SAP, complicating diagnosis in elderly patients.</a:t>
            </a:r>
          </a:p>
          <a:p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limitations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51138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SWAP is mainly useful in-</a:t>
            </a:r>
          </a:p>
          <a:p>
            <a:pPr>
              <a:buFont typeface="Wingdings" pitchFamily="2" charset="2"/>
              <a:buChar char="Ø"/>
            </a:pPr>
            <a:r>
              <a:rPr lang="en-IN" dirty="0" smtClean="0"/>
              <a:t>Glaucoma suspects with a normal white on white </a:t>
            </a:r>
            <a:r>
              <a:rPr lang="en-IN" dirty="0" err="1" smtClean="0"/>
              <a:t>perimetry</a:t>
            </a:r>
            <a:endParaRPr lang="en-IN" dirty="0" smtClean="0"/>
          </a:p>
          <a:p>
            <a:pPr>
              <a:buFont typeface="Wingdings" pitchFamily="2" charset="2"/>
              <a:buChar char="Ø"/>
            </a:pPr>
            <a:r>
              <a:rPr lang="en-IN" dirty="0" smtClean="0"/>
              <a:t>Ocular hypertension</a:t>
            </a:r>
          </a:p>
          <a:p>
            <a:pPr>
              <a:buFont typeface="Wingdings" pitchFamily="2" charset="2"/>
              <a:buChar char="Ø"/>
            </a:pPr>
            <a:r>
              <a:rPr lang="en-IN" dirty="0" smtClean="0"/>
              <a:t>Glaucoma subjects with mid visual field loss</a:t>
            </a:r>
          </a:p>
          <a:p>
            <a:pPr marL="45720" indent="0">
              <a:buNone/>
            </a:pPr>
            <a:endParaRPr lang="en-IN" dirty="0" smtClean="0"/>
          </a:p>
          <a:p>
            <a:r>
              <a:rPr lang="en-IN" dirty="0" smtClean="0"/>
              <a:t>Has limited use in moderate and advanced glaucoma</a:t>
            </a: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Take home message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605709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719071"/>
            <a:ext cx="8077199" cy="4910329"/>
          </a:xfrm>
        </p:spPr>
        <p:txBody>
          <a:bodyPr>
            <a:normAutofit lnSpcReduction="10000"/>
          </a:bodyPr>
          <a:lstStyle/>
          <a:p>
            <a:r>
              <a:rPr lang="en-IN" dirty="0" smtClean="0"/>
              <a:t>Determines </a:t>
            </a:r>
            <a:r>
              <a:rPr lang="en-IN" dirty="0"/>
              <a:t>the contrast sensitivity for detecting the frequency doubling stimulus. </a:t>
            </a:r>
            <a:endParaRPr lang="en-IN" dirty="0" smtClean="0"/>
          </a:p>
          <a:p>
            <a:endParaRPr lang="en-IN" dirty="0" smtClean="0"/>
          </a:p>
          <a:p>
            <a:r>
              <a:rPr lang="en-IN" dirty="0" smtClean="0"/>
              <a:t>Portable &amp; </a:t>
            </a:r>
            <a:r>
              <a:rPr lang="en-IN" dirty="0"/>
              <a:t>considerably easier to use for both </a:t>
            </a:r>
            <a:r>
              <a:rPr lang="en-IN" dirty="0" smtClean="0"/>
              <a:t>technician &amp; patient</a:t>
            </a:r>
          </a:p>
          <a:p>
            <a:endParaRPr lang="en-IN" dirty="0" smtClean="0"/>
          </a:p>
          <a:p>
            <a:r>
              <a:rPr lang="en-IN" dirty="0" smtClean="0"/>
              <a:t>The </a:t>
            </a:r>
            <a:r>
              <a:rPr lang="en-IN" dirty="0"/>
              <a:t>exam is faster than SAP </a:t>
            </a:r>
            <a:r>
              <a:rPr lang="en-IN" dirty="0"/>
              <a:t>&amp;</a:t>
            </a:r>
            <a:r>
              <a:rPr lang="en-IN" dirty="0" smtClean="0"/>
              <a:t> more </a:t>
            </a:r>
            <a:r>
              <a:rPr lang="en-IN" dirty="0"/>
              <a:t>resistant to blurring </a:t>
            </a:r>
            <a:r>
              <a:rPr lang="en-IN" dirty="0" smtClean="0"/>
              <a:t>effects</a:t>
            </a:r>
            <a:endParaRPr lang="en-IN" dirty="0"/>
          </a:p>
          <a:p>
            <a:endParaRPr lang="en-IN" dirty="0" smtClean="0"/>
          </a:p>
          <a:p>
            <a:r>
              <a:rPr lang="en-IN" dirty="0" smtClean="0"/>
              <a:t>The </a:t>
            </a:r>
            <a:r>
              <a:rPr lang="en-IN" dirty="0"/>
              <a:t>FDT Matrix (</a:t>
            </a:r>
            <a:r>
              <a:rPr lang="en-IN" dirty="0" smtClean="0"/>
              <a:t>Carl-Zeiss </a:t>
            </a:r>
            <a:r>
              <a:rPr lang="en-IN" dirty="0" err="1" smtClean="0"/>
              <a:t>Meditec</a:t>
            </a:r>
            <a:r>
              <a:rPr lang="en-IN" dirty="0"/>
              <a:t>) is </a:t>
            </a:r>
            <a:r>
              <a:rPr lang="en-IN" dirty="0" smtClean="0"/>
              <a:t>latest commercially </a:t>
            </a:r>
            <a:r>
              <a:rPr lang="en-IN" dirty="0"/>
              <a:t>version </a:t>
            </a:r>
            <a:r>
              <a:rPr lang="en-IN" dirty="0" smtClean="0"/>
              <a:t>offering </a:t>
            </a:r>
            <a:r>
              <a:rPr lang="en-IN" dirty="0"/>
              <a:t>a new additional testing program </a:t>
            </a:r>
            <a:r>
              <a:rPr lang="en-IN" dirty="0" err="1" smtClean="0"/>
              <a:t>alongwith</a:t>
            </a:r>
            <a:r>
              <a:rPr lang="en-IN" dirty="0"/>
              <a:t> </a:t>
            </a:r>
            <a:r>
              <a:rPr lang="en-IN" dirty="0" smtClean="0"/>
              <a:t>previous </a:t>
            </a:r>
            <a:r>
              <a:rPr lang="en-IN" dirty="0"/>
              <a:t>versions of this </a:t>
            </a:r>
            <a:r>
              <a:rPr lang="en-IN" dirty="0" smtClean="0"/>
              <a:t>technology</a:t>
            </a:r>
          </a:p>
          <a:p>
            <a:endParaRPr lang="en-IN" dirty="0" smtClean="0"/>
          </a:p>
          <a:p>
            <a:r>
              <a:rPr lang="en-IN" dirty="0"/>
              <a:t>High sensitivity &amp; specificity to discriminate glaucomatous patients from normal subjects</a:t>
            </a:r>
          </a:p>
          <a:p>
            <a:endParaRPr lang="en-IN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Frequency doubling </a:t>
            </a:r>
            <a:r>
              <a:rPr lang="en-IN" dirty="0" err="1" smtClean="0"/>
              <a:t>perimetry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15758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676400"/>
            <a:ext cx="8458200" cy="5138929"/>
          </a:xfrm>
        </p:spPr>
        <p:txBody>
          <a:bodyPr>
            <a:normAutofit/>
          </a:bodyPr>
          <a:lstStyle/>
          <a:p>
            <a:endParaRPr lang="en-IN" dirty="0" smtClean="0"/>
          </a:p>
          <a:p>
            <a:r>
              <a:rPr lang="en-IN" dirty="0" smtClean="0"/>
              <a:t>Results predict </a:t>
            </a:r>
            <a:r>
              <a:rPr lang="en-IN" dirty="0"/>
              <a:t>future onset </a:t>
            </a:r>
            <a:r>
              <a:rPr lang="en-IN" dirty="0"/>
              <a:t>&amp;</a:t>
            </a:r>
            <a:r>
              <a:rPr lang="en-IN" dirty="0" smtClean="0"/>
              <a:t> </a:t>
            </a:r>
            <a:r>
              <a:rPr lang="en-IN" dirty="0"/>
              <a:t>location of functional loss assessed by SAP </a:t>
            </a:r>
            <a:r>
              <a:rPr lang="en-IN" dirty="0" smtClean="0"/>
              <a:t>in glaucoma suspects</a:t>
            </a:r>
          </a:p>
          <a:p>
            <a:endParaRPr lang="en-IN" dirty="0" smtClean="0"/>
          </a:p>
          <a:p>
            <a:r>
              <a:rPr lang="en-IN" dirty="0"/>
              <a:t>FDT Matrix is a promising </a:t>
            </a:r>
            <a:r>
              <a:rPr lang="en-IN" dirty="0" smtClean="0"/>
              <a:t>instrument providing </a:t>
            </a:r>
            <a:r>
              <a:rPr lang="en-IN" dirty="0"/>
              <a:t>early diagnosis of glaucomatous functional </a:t>
            </a:r>
            <a:r>
              <a:rPr lang="en-IN" dirty="0" smtClean="0"/>
              <a:t>loss, especially </a:t>
            </a:r>
            <a:r>
              <a:rPr lang="en-IN" dirty="0"/>
              <a:t>helpful for subjects unable </a:t>
            </a:r>
            <a:r>
              <a:rPr lang="en-IN" dirty="0" smtClean="0"/>
              <a:t>to perform SAP</a:t>
            </a:r>
          </a:p>
          <a:p>
            <a:endParaRPr lang="en-IN" dirty="0" smtClean="0"/>
          </a:p>
          <a:p>
            <a:r>
              <a:rPr lang="en-IN" dirty="0"/>
              <a:t>Advantages are lower test-retest variability compared to SAP 22 &amp; SWAP</a:t>
            </a:r>
            <a:r>
              <a:rPr lang="en-IN" dirty="0" smtClean="0"/>
              <a:t>.</a:t>
            </a:r>
          </a:p>
          <a:p>
            <a:endParaRPr lang="en-IN" dirty="0"/>
          </a:p>
          <a:p>
            <a:r>
              <a:rPr lang="en-IN" dirty="0"/>
              <a:t>Disadvantages- unreliable FDT testing results seen in patients with age-related and posterior sub-capsular cataracts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Frequency doubling </a:t>
            </a:r>
            <a:r>
              <a:rPr lang="en-IN" dirty="0" err="1" smtClean="0"/>
              <a:t>perimetry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50509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41750281"/>
              </p:ext>
            </p:extLst>
          </p:nvPr>
        </p:nvGraphicFramePr>
        <p:xfrm>
          <a:off x="228600" y="1785938"/>
          <a:ext cx="8610600" cy="43100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12431"/>
                <a:gridCol w="3527969"/>
                <a:gridCol w="2870200"/>
              </a:tblGrid>
              <a:tr h="396764">
                <a:tc>
                  <a:txBody>
                    <a:bodyPr/>
                    <a:lstStyle/>
                    <a:p>
                      <a:r>
                        <a:rPr lang="en-CA" sz="2000" b="0" dirty="0" smtClean="0"/>
                        <a:t>Perimetry Type</a:t>
                      </a:r>
                      <a:endParaRPr lang="en-CA" sz="2000" b="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r>
                        <a:rPr lang="en-CA" sz="2000" b="0" dirty="0" smtClean="0"/>
                        <a:t>Advantages</a:t>
                      </a:r>
                      <a:endParaRPr lang="en-CA" sz="2000" b="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r>
                        <a:rPr lang="en-CA" sz="2000" b="0" dirty="0" smtClean="0"/>
                        <a:t>Disadvantages</a:t>
                      </a:r>
                      <a:endParaRPr lang="en-CA" sz="2000" b="0" dirty="0"/>
                    </a:p>
                  </a:txBody>
                  <a:tcPr marT="45727" marB="45727"/>
                </a:tc>
              </a:tr>
              <a:tr h="978324">
                <a:tc>
                  <a:txBody>
                    <a:bodyPr/>
                    <a:lstStyle/>
                    <a:p>
                      <a:r>
                        <a:rPr lang="en-CA" sz="1800" dirty="0" smtClean="0"/>
                        <a:t>Manual (i.e., Goldmann)</a:t>
                      </a:r>
                      <a:endParaRPr lang="en-CA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pPr marL="274320" indent="-274320">
                        <a:buFont typeface="Arial" pitchFamily="34" charset="0"/>
                        <a:buChar char="•"/>
                      </a:pPr>
                      <a:r>
                        <a:rPr lang="en-CA" sz="1800" dirty="0" smtClean="0"/>
                        <a:t>Long track record</a:t>
                      </a:r>
                    </a:p>
                    <a:p>
                      <a:pPr marL="274320" indent="-274320">
                        <a:buFont typeface="Arial" pitchFamily="34" charset="0"/>
                        <a:buChar char="•"/>
                      </a:pPr>
                      <a:r>
                        <a:rPr lang="en-CA" sz="1800" dirty="0" smtClean="0"/>
                        <a:t>Easier to do than SAP</a:t>
                      </a:r>
                      <a:endParaRPr lang="en-CA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pPr marL="274320" indent="-274320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en-CA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Nonstandardized</a:t>
                      </a:r>
                      <a:endParaRPr lang="en-CA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74320" indent="-274320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en-CA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Well-trained technician required</a:t>
                      </a:r>
                      <a:endParaRPr lang="en-CA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/>
                </a:tc>
              </a:tr>
              <a:tr h="1271821">
                <a:tc>
                  <a:txBody>
                    <a:bodyPr/>
                    <a:lstStyle/>
                    <a:p>
                      <a:r>
                        <a:rPr lang="en-CA" sz="1800" dirty="0" smtClean="0"/>
                        <a:t>SAP</a:t>
                      </a:r>
                      <a:endParaRPr lang="en-CA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pPr marL="274320" indent="-274320">
                        <a:buFont typeface="Arial" pitchFamily="34" charset="0"/>
                        <a:buChar char="•"/>
                      </a:pPr>
                      <a:r>
                        <a:rPr lang="en-CA" sz="1800" dirty="0" smtClean="0"/>
                        <a:t>Quantitative and standardized algorithms</a:t>
                      </a:r>
                    </a:p>
                    <a:p>
                      <a:pPr marL="274320" indent="-274320">
                        <a:buFont typeface="Arial" pitchFamily="34" charset="0"/>
                        <a:buChar char="•"/>
                      </a:pPr>
                      <a:r>
                        <a:rPr lang="en-CA" sz="1800" dirty="0" smtClean="0"/>
                        <a:t>Diagnostic and progression statistics available</a:t>
                      </a:r>
                      <a:endParaRPr lang="en-CA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pPr marL="274320" indent="-274320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en-CA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Expensive and </a:t>
                      </a:r>
                      <a:r>
                        <a:rPr lang="en-CA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nonportable</a:t>
                      </a:r>
                      <a:r>
                        <a:rPr lang="en-CA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equipment</a:t>
                      </a:r>
                      <a:endParaRPr lang="en-CA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/>
                </a:tc>
              </a:tr>
              <a:tr h="684827">
                <a:tc>
                  <a:txBody>
                    <a:bodyPr/>
                    <a:lstStyle/>
                    <a:p>
                      <a:r>
                        <a:rPr lang="en-CA" sz="1800" dirty="0" smtClean="0"/>
                        <a:t>SWAP</a:t>
                      </a:r>
                      <a:endParaRPr lang="en-CA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pPr marL="274320" indent="-274320">
                        <a:buFont typeface="Arial" pitchFamily="34" charset="0"/>
                        <a:buChar char="•"/>
                      </a:pPr>
                      <a:r>
                        <a:rPr lang="en-CA" sz="1800" dirty="0" smtClean="0"/>
                        <a:t>May detect defects and change earlier than SAP</a:t>
                      </a:r>
                      <a:endParaRPr lang="en-CA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pPr marL="274320" indent="-274320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en-CA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More influenced by cataract</a:t>
                      </a:r>
                      <a:endParaRPr lang="en-CA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/>
                </a:tc>
              </a:tr>
              <a:tr h="978324">
                <a:tc>
                  <a:txBody>
                    <a:bodyPr/>
                    <a:lstStyle/>
                    <a:p>
                      <a:r>
                        <a:rPr lang="en-CA" sz="1800" dirty="0" smtClean="0"/>
                        <a:t>FDT</a:t>
                      </a:r>
                      <a:endParaRPr lang="en-CA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pPr marL="274320" indent="-274320">
                        <a:buFont typeface="Arial" pitchFamily="34" charset="0"/>
                        <a:buChar char="•"/>
                      </a:pPr>
                      <a:r>
                        <a:rPr lang="en-CA" sz="1800" dirty="0" smtClean="0"/>
                        <a:t>Sensitive to early changes</a:t>
                      </a:r>
                    </a:p>
                    <a:p>
                      <a:pPr marL="274320" indent="-274320">
                        <a:buFont typeface="Arial" pitchFamily="34" charset="0"/>
                        <a:buChar char="•"/>
                      </a:pPr>
                      <a:r>
                        <a:rPr lang="en-CA" sz="1800" dirty="0" smtClean="0"/>
                        <a:t>Good patient acceptance</a:t>
                      </a:r>
                    </a:p>
                    <a:p>
                      <a:pPr marL="274320" indent="-274320">
                        <a:buFont typeface="Arial" pitchFamily="34" charset="0"/>
                        <a:buChar char="•"/>
                      </a:pPr>
                      <a:r>
                        <a:rPr lang="en-CA" sz="1800" dirty="0" smtClean="0"/>
                        <a:t>Portable — screening tool</a:t>
                      </a:r>
                      <a:endParaRPr lang="en-CA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pPr marL="274320" indent="-274320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en-CA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 progression software available</a:t>
                      </a:r>
                      <a:endParaRPr lang="en-CA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/>
                </a:tc>
              </a:tr>
            </a:tbl>
          </a:graphicData>
        </a:graphic>
      </p:graphicFrame>
      <p:sp>
        <p:nvSpPr>
          <p:cNvPr id="14364" name="Title 4"/>
          <p:cNvSpPr>
            <a:spLocks noGrp="1"/>
          </p:cNvSpPr>
          <p:nvPr>
            <p:ph type="title"/>
          </p:nvPr>
        </p:nvSpPr>
        <p:spPr>
          <a:xfrm>
            <a:off x="485775" y="142875"/>
            <a:ext cx="8229600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CA" sz="3600" dirty="0" smtClean="0"/>
              <a:t>Merits and limitations of manual perimetry, SAP, SWAP, and FDT</a:t>
            </a:r>
          </a:p>
        </p:txBody>
      </p:sp>
      <p:sp>
        <p:nvSpPr>
          <p:cNvPr id="12318" name="TextBox 4"/>
          <p:cNvSpPr txBox="1">
            <a:spLocks noChangeArrowheads="1"/>
          </p:cNvSpPr>
          <p:nvPr/>
        </p:nvSpPr>
        <p:spPr bwMode="auto">
          <a:xfrm>
            <a:off x="228600" y="6334780"/>
            <a:ext cx="884396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r>
              <a:rPr lang="en-CA" sz="1400" dirty="0"/>
              <a:t>Canadian Ophthalmological Society evidence-based clinical  practice guidelines for the management of glaucoma in the adult eye. </a:t>
            </a:r>
            <a:r>
              <a:rPr lang="en-CA" sz="1400" i="1" dirty="0"/>
              <a:t>Can J Ophthalmol</a:t>
            </a:r>
            <a:r>
              <a:rPr lang="en-CA" sz="1400" dirty="0"/>
              <a:t> 2009;</a:t>
            </a:r>
            <a:r>
              <a:rPr lang="nl-NL" sz="1400" dirty="0"/>
              <a:t>44(Suppl 1):S1</a:t>
            </a:r>
            <a:r>
              <a:rPr lang="nl-NL" sz="1400" dirty="0">
                <a:sym typeface="Symbol" pitchFamily="18" charset="2"/>
              </a:rPr>
              <a:t>S93.</a:t>
            </a:r>
            <a:endParaRPr lang="en-CA" sz="1400" dirty="0"/>
          </a:p>
        </p:txBody>
      </p:sp>
    </p:spTree>
    <p:extLst>
      <p:ext uri="{BB962C8B-B14F-4D97-AF65-F5344CB8AC3E}">
        <p14:creationId xmlns:p14="http://schemas.microsoft.com/office/powerpoint/2010/main" val="3290765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771525" y="71438"/>
            <a:ext cx="8229600" cy="1143000"/>
          </a:xfrm>
        </p:spPr>
        <p:txBody>
          <a:bodyPr/>
          <a:lstStyle/>
          <a:p>
            <a:pPr eaLnBrk="1" hangingPunct="1"/>
            <a:r>
              <a:rPr lang="en-CA" sz="3600" smtClean="0"/>
              <a:t>Visual field testing in glaucoma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953000"/>
          </a:xfrm>
        </p:spPr>
        <p:txBody>
          <a:bodyPr>
            <a:normAutofit/>
          </a:bodyPr>
          <a:lstStyle/>
          <a:p>
            <a:pPr marL="0" indent="0" algn="ctr" eaLnBrk="1" hangingPunct="1">
              <a:buFont typeface="Arial" pitchFamily="34" charset="0"/>
              <a:buNone/>
            </a:pPr>
            <a:r>
              <a:rPr lang="en-CA" sz="2800" b="1" dirty="0" smtClean="0"/>
              <a:t>Recommendation</a:t>
            </a:r>
          </a:p>
          <a:p>
            <a:pPr marL="0" indent="0" algn="ctr" eaLnBrk="1" hangingPunct="1">
              <a:buFont typeface="Arial" pitchFamily="34" charset="0"/>
              <a:buNone/>
            </a:pPr>
            <a:endParaRPr lang="en-CA" sz="2800" b="1" dirty="0" smtClean="0"/>
          </a:p>
          <a:p>
            <a:pPr marL="0" indent="0" eaLnBrk="1" hangingPunct="1">
              <a:buFont typeface="Arial" pitchFamily="34" charset="0"/>
              <a:buNone/>
            </a:pPr>
            <a:r>
              <a:rPr lang="en-CA" dirty="0" smtClean="0"/>
              <a:t>SAP </a:t>
            </a:r>
            <a:r>
              <a:rPr lang="en-CA" dirty="0" smtClean="0"/>
              <a:t>be used as the standard for VF testing for glaucoma diagnosis </a:t>
            </a:r>
            <a:r>
              <a:rPr lang="en-CA" dirty="0"/>
              <a:t>&amp;</a:t>
            </a:r>
            <a:r>
              <a:rPr lang="en-CA" dirty="0" smtClean="0"/>
              <a:t> </a:t>
            </a:r>
            <a:r>
              <a:rPr lang="en-CA" dirty="0" smtClean="0"/>
              <a:t>monitoring. </a:t>
            </a:r>
            <a:r>
              <a:rPr lang="en-CA" dirty="0" smtClean="0"/>
              <a:t>SITA </a:t>
            </a:r>
            <a:r>
              <a:rPr lang="en-CA" dirty="0" smtClean="0"/>
              <a:t>Standard is recommended as the preferred choice for following patients with glaucoma, while SITA Fast could be considered for screening and </a:t>
            </a:r>
            <a:r>
              <a:rPr lang="en-CA" dirty="0" smtClean="0"/>
              <a:t>diagnosis. </a:t>
            </a:r>
            <a:r>
              <a:rPr lang="en-CA" dirty="0" smtClean="0"/>
              <a:t>Newer psychophysical tests such as SWAP and FDT </a:t>
            </a:r>
            <a:r>
              <a:rPr lang="en-CA" dirty="0" err="1" smtClean="0"/>
              <a:t>perimetry</a:t>
            </a:r>
            <a:r>
              <a:rPr lang="en-CA" dirty="0" smtClean="0"/>
              <a:t> technology might be useful in some </a:t>
            </a:r>
            <a:r>
              <a:rPr lang="en-CA" dirty="0" smtClean="0"/>
              <a:t>cases, </a:t>
            </a:r>
            <a:r>
              <a:rPr lang="en-CA" dirty="0" smtClean="0"/>
              <a:t>but their role in glaucoma management has not been fully assessed.</a:t>
            </a:r>
          </a:p>
        </p:txBody>
      </p:sp>
      <p:sp>
        <p:nvSpPr>
          <p:cNvPr id="16388" name="TextBox 3"/>
          <p:cNvSpPr txBox="1">
            <a:spLocks noChangeArrowheads="1"/>
          </p:cNvSpPr>
          <p:nvPr/>
        </p:nvSpPr>
        <p:spPr bwMode="auto">
          <a:xfrm>
            <a:off x="0" y="6172200"/>
            <a:ext cx="449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CA" sz="1200"/>
              <a:t>1. </a:t>
            </a:r>
            <a:r>
              <a:rPr lang="es-ES" sz="1200"/>
              <a:t>Artes PH, et al. </a:t>
            </a:r>
            <a:r>
              <a:rPr lang="en-CA" sz="1200" i="1"/>
              <a:t>Invest Ophthalmol Vis Sci </a:t>
            </a:r>
            <a:r>
              <a:rPr lang="en-CA" sz="1200"/>
              <a:t>2002;43:2654–9.</a:t>
            </a:r>
          </a:p>
          <a:p>
            <a:pPr eaLnBrk="1" hangingPunct="1"/>
            <a:r>
              <a:rPr lang="en-CA" sz="1200"/>
              <a:t>2. Artes PH, et al. </a:t>
            </a:r>
            <a:r>
              <a:rPr lang="en-CA" sz="1200" i="1"/>
              <a:t>Invest Ophthalmol Vis Sci </a:t>
            </a:r>
            <a:r>
              <a:rPr lang="en-CA" sz="1200"/>
              <a:t>2005;46:2451–7.</a:t>
            </a:r>
          </a:p>
        </p:txBody>
      </p:sp>
      <p:sp>
        <p:nvSpPr>
          <p:cNvPr id="16390" name="TextBox 4"/>
          <p:cNvSpPr txBox="1">
            <a:spLocks noChangeArrowheads="1"/>
          </p:cNvSpPr>
          <p:nvPr/>
        </p:nvSpPr>
        <p:spPr bwMode="auto">
          <a:xfrm>
            <a:off x="4143375" y="6119813"/>
            <a:ext cx="4929188" cy="66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n-CA" sz="1200"/>
              <a:t>Canadian Ophthalmological Society evidence-based clinical  practice guidelines for the management of glaucoma in the adult eye. </a:t>
            </a:r>
            <a:r>
              <a:rPr lang="en-CA" sz="1200" i="1"/>
              <a:t>Can J Ophthalmol</a:t>
            </a:r>
            <a:r>
              <a:rPr lang="en-CA" sz="1200"/>
              <a:t> 2009;</a:t>
            </a:r>
            <a:r>
              <a:rPr lang="nl-NL" sz="1200"/>
              <a:t>44(Suppl 1):S1</a:t>
            </a:r>
            <a:r>
              <a:rPr lang="nl-NL" sz="1200">
                <a:sym typeface="Symbol" pitchFamily="18" charset="2"/>
              </a:rPr>
              <a:t>S93</a:t>
            </a:r>
            <a:r>
              <a:rPr lang="nl-NL" sz="1400">
                <a:sym typeface="Symbol" pitchFamily="18" charset="2"/>
              </a:rPr>
              <a:t>.</a:t>
            </a:r>
            <a:endParaRPr lang="en-CA" sz="1400"/>
          </a:p>
        </p:txBody>
      </p:sp>
    </p:spTree>
    <p:extLst>
      <p:ext uri="{BB962C8B-B14F-4D97-AF65-F5344CB8AC3E}">
        <p14:creationId xmlns:p14="http://schemas.microsoft.com/office/powerpoint/2010/main" val="2919521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linklaterwarren.co.uk/images/Pachymet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3962400"/>
            <a:ext cx="2590800" cy="21336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6" name="TextBox 5"/>
          <p:cNvSpPr txBox="1"/>
          <p:nvPr/>
        </p:nvSpPr>
        <p:spPr>
          <a:xfrm>
            <a:off x="152400" y="6096000"/>
            <a:ext cx="2590800" cy="7078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000" dirty="0" smtClean="0"/>
              <a:t>Pachymetry-measure corneal thickness. </a:t>
            </a:r>
            <a:endParaRPr lang="en-IN" sz="2000" dirty="0"/>
          </a:p>
        </p:txBody>
      </p:sp>
      <p:pic>
        <p:nvPicPr>
          <p:cNvPr id="1028" name="Picture 4" descr="http://www.gutsehen.de/gfx/diagnostik_perimetri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53200" y="4267200"/>
            <a:ext cx="2514600" cy="1762126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8" name="TextBox 7"/>
          <p:cNvSpPr txBox="1"/>
          <p:nvPr/>
        </p:nvSpPr>
        <p:spPr>
          <a:xfrm>
            <a:off x="6553200" y="6073914"/>
            <a:ext cx="2514600" cy="7078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000" dirty="0" smtClean="0"/>
              <a:t>Perimetry-measure extent of vision loss. </a:t>
            </a:r>
            <a:endParaRPr lang="en-IN" sz="2000" dirty="0"/>
          </a:p>
        </p:txBody>
      </p:sp>
      <p:pic>
        <p:nvPicPr>
          <p:cNvPr id="1030" name="Picture 6" descr="http://www.sunayanaeyehospital.com/images/Gonioscopy%20to%20evaluate%20angle%20of%20antirior%20chamber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86100" y="3864114"/>
            <a:ext cx="2933700" cy="22098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34" name="Picture 10" descr="http://www.glaucoma-eye-info.com/images/Linita-Exam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305175" y="0"/>
            <a:ext cx="2714625" cy="2114551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13" name="TextBox 12"/>
          <p:cNvSpPr txBox="1"/>
          <p:nvPr/>
        </p:nvSpPr>
        <p:spPr>
          <a:xfrm>
            <a:off x="3124200" y="6073914"/>
            <a:ext cx="2743200" cy="7078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000" dirty="0" err="1" smtClean="0"/>
              <a:t>gonioscopy</a:t>
            </a:r>
            <a:r>
              <a:rPr lang="en-IN" sz="2000" dirty="0" smtClean="0"/>
              <a:t>-measure </a:t>
            </a:r>
            <a:r>
              <a:rPr lang="en-IN" sz="2000" dirty="0" err="1" smtClean="0"/>
              <a:t>irido</a:t>
            </a:r>
            <a:r>
              <a:rPr lang="en-IN" sz="2000" dirty="0" smtClean="0"/>
              <a:t>-corneal angle. </a:t>
            </a:r>
            <a:endParaRPr lang="en-IN" sz="2000" dirty="0"/>
          </a:p>
        </p:txBody>
      </p:sp>
      <p:pic>
        <p:nvPicPr>
          <p:cNvPr id="1036" name="Picture 12" descr="http://www.welchallyn.com/images/corporate/0509_wa_bmurf/011810xx1PanOpticRedHe.jpg"/>
          <p:cNvPicPr>
            <a:picLocks noChangeAspect="1" noChangeArrowheads="1"/>
          </p:cNvPicPr>
          <p:nvPr/>
        </p:nvPicPr>
        <p:blipFill>
          <a:blip r:embed="rId6" cstate="print"/>
          <a:srcRect b="12727"/>
          <a:stretch>
            <a:fillRect/>
          </a:stretch>
        </p:blipFill>
        <p:spPr bwMode="auto">
          <a:xfrm>
            <a:off x="6324600" y="76200"/>
            <a:ext cx="2743200" cy="18288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16" name="TextBox 15"/>
          <p:cNvSpPr txBox="1"/>
          <p:nvPr/>
        </p:nvSpPr>
        <p:spPr>
          <a:xfrm>
            <a:off x="6324600" y="1879937"/>
            <a:ext cx="2819400" cy="101566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000" dirty="0" smtClean="0"/>
              <a:t>ophthalmoscope-examine interior of eye. (lens, retina, optic nerve) </a:t>
            </a:r>
            <a:endParaRPr lang="en-IN" sz="2000" dirty="0"/>
          </a:p>
        </p:txBody>
      </p:sp>
      <p:pic>
        <p:nvPicPr>
          <p:cNvPr id="1038" name="Picture 14" descr="http://www.ophthalmologybirmingham.co.uk/Images2/ocal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9050" y="0"/>
            <a:ext cx="3028950" cy="219075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18" name="TextBox 17"/>
          <p:cNvSpPr txBox="1"/>
          <p:nvPr/>
        </p:nvSpPr>
        <p:spPr>
          <a:xfrm>
            <a:off x="76200" y="2209800"/>
            <a:ext cx="2971800" cy="7078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000" dirty="0" smtClean="0"/>
              <a:t>Refraction- test short/long sighted vision </a:t>
            </a:r>
            <a:endParaRPr lang="en-IN" sz="2000" dirty="0"/>
          </a:p>
        </p:txBody>
      </p:sp>
      <p:sp>
        <p:nvSpPr>
          <p:cNvPr id="19" name="TextBox 18"/>
          <p:cNvSpPr txBox="1"/>
          <p:nvPr/>
        </p:nvSpPr>
        <p:spPr>
          <a:xfrm>
            <a:off x="3505200" y="3087469"/>
            <a:ext cx="2133600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3600" b="1" dirty="0" smtClean="0">
                <a:solidFill>
                  <a:srgbClr val="FF0000"/>
                </a:solidFill>
              </a:rPr>
              <a:t>Diagnosis </a:t>
            </a:r>
            <a:endParaRPr lang="en-IN" sz="3600" b="1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934200" y="3200400"/>
            <a:ext cx="1981200" cy="7078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IN" sz="2000" dirty="0" smtClean="0"/>
              <a:t>Slit-lamp examination.</a:t>
            </a:r>
            <a:endParaRPr lang="en-IN" sz="2000" dirty="0"/>
          </a:p>
        </p:txBody>
      </p:sp>
      <p:sp>
        <p:nvSpPr>
          <p:cNvPr id="21" name="TextBox 20"/>
          <p:cNvSpPr txBox="1"/>
          <p:nvPr/>
        </p:nvSpPr>
        <p:spPr>
          <a:xfrm>
            <a:off x="304800" y="3333690"/>
            <a:ext cx="1371600" cy="40011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IN" sz="2000" dirty="0" smtClean="0"/>
              <a:t>History </a:t>
            </a:r>
            <a:endParaRPr lang="en-IN" sz="2000" dirty="0"/>
          </a:p>
        </p:txBody>
      </p:sp>
      <p:sp>
        <p:nvSpPr>
          <p:cNvPr id="17" name="TextBox 16"/>
          <p:cNvSpPr txBox="1"/>
          <p:nvPr/>
        </p:nvSpPr>
        <p:spPr>
          <a:xfrm>
            <a:off x="3657600" y="2187714"/>
            <a:ext cx="1981200" cy="7078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IN" sz="2000" dirty="0" err="1" smtClean="0"/>
              <a:t>Tonometry</a:t>
            </a:r>
            <a:r>
              <a:rPr lang="en-IN" sz="2000" dirty="0" smtClean="0"/>
              <a:t>-measure IOP. </a:t>
            </a:r>
            <a:endParaRPr lang="en-IN" sz="2000" dirty="0"/>
          </a:p>
        </p:txBody>
      </p:sp>
      <p:sp>
        <p:nvSpPr>
          <p:cNvPr id="22" name="TextBox 21"/>
          <p:cNvSpPr txBox="1"/>
          <p:nvPr/>
        </p:nvSpPr>
        <p:spPr>
          <a:xfrm>
            <a:off x="1905000" y="4724400"/>
            <a:ext cx="762000" cy="38100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82763856"/>
      </p:ext>
    </p:extLst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3" grpId="0" animBg="1"/>
      <p:bldP spid="16" grpId="0" animBg="1"/>
      <p:bldP spid="18" grpId="0" animBg="1"/>
      <p:bldP spid="20" grpId="0" animBg="1"/>
      <p:bldP spid="21" grpId="0" animBg="1"/>
      <p:bldP spid="17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02708" y="1719070"/>
            <a:ext cx="8788892" cy="5138929"/>
          </a:xfrm>
        </p:spPr>
        <p:txBody>
          <a:bodyPr>
            <a:normAutofit/>
          </a:bodyPr>
          <a:lstStyle/>
          <a:p>
            <a:r>
              <a:rPr lang="en-IN" sz="1800" dirty="0" smtClean="0"/>
              <a:t>There is no gold standard for presence or progression of glaucoma</a:t>
            </a:r>
          </a:p>
          <a:p>
            <a:endParaRPr lang="en-IN" sz="1800" dirty="0"/>
          </a:p>
          <a:p>
            <a:r>
              <a:rPr lang="en-IN" sz="1800" dirty="0" smtClean="0"/>
              <a:t>Relative </a:t>
            </a:r>
            <a:r>
              <a:rPr lang="en-IN" sz="1800" dirty="0"/>
              <a:t>sensitivities &amp;</a:t>
            </a:r>
            <a:r>
              <a:rPr lang="en-IN" sz="1800" dirty="0" smtClean="0"/>
              <a:t> </a:t>
            </a:r>
            <a:r>
              <a:rPr lang="en-IN" sz="1800" dirty="0"/>
              <a:t>specificities </a:t>
            </a:r>
            <a:r>
              <a:rPr lang="en-IN" sz="1800" dirty="0" smtClean="0"/>
              <a:t>of </a:t>
            </a:r>
            <a:r>
              <a:rPr lang="en-IN" sz="1800" dirty="0"/>
              <a:t>current structural or functional </a:t>
            </a:r>
            <a:r>
              <a:rPr lang="en-IN" sz="1800" dirty="0" smtClean="0"/>
              <a:t>techniques are uncertain</a:t>
            </a:r>
          </a:p>
          <a:p>
            <a:pPr marL="45720" indent="0">
              <a:buNone/>
            </a:pPr>
            <a:endParaRPr lang="en-IN" sz="1800" dirty="0" smtClean="0"/>
          </a:p>
          <a:p>
            <a:r>
              <a:rPr lang="en-IN" sz="1800" dirty="0" smtClean="0"/>
              <a:t>Advances </a:t>
            </a:r>
            <a:r>
              <a:rPr lang="en-IN" sz="1800" dirty="0"/>
              <a:t>in </a:t>
            </a:r>
            <a:r>
              <a:rPr lang="en-IN" sz="1800" dirty="0" smtClean="0"/>
              <a:t>evaluation techniques </a:t>
            </a:r>
            <a:r>
              <a:rPr lang="en-IN" sz="1800" dirty="0"/>
              <a:t>provide more </a:t>
            </a:r>
            <a:r>
              <a:rPr lang="en-IN" sz="1800" dirty="0" smtClean="0"/>
              <a:t>objective documentation &amp; </a:t>
            </a:r>
            <a:r>
              <a:rPr lang="en-IN" sz="1800" dirty="0"/>
              <a:t>precision for diagnosis and </a:t>
            </a:r>
            <a:r>
              <a:rPr lang="en-IN" sz="1800" dirty="0" smtClean="0"/>
              <a:t>progression detection</a:t>
            </a:r>
          </a:p>
          <a:p>
            <a:endParaRPr lang="en-IN" sz="1800" dirty="0" smtClean="0"/>
          </a:p>
          <a:p>
            <a:r>
              <a:rPr lang="en-IN" sz="1800" dirty="0" smtClean="0">
                <a:solidFill>
                  <a:srgbClr val="C00000"/>
                </a:solidFill>
              </a:rPr>
              <a:t>It is essential that clinicians understand the strengths and limitations of each instrument and interpret the data accordingly.</a:t>
            </a:r>
          </a:p>
          <a:p>
            <a:endParaRPr lang="en-IN" sz="1800" dirty="0" smtClean="0"/>
          </a:p>
          <a:p>
            <a:r>
              <a:rPr lang="en-IN" sz="1800" dirty="0" smtClean="0">
                <a:solidFill>
                  <a:srgbClr val="C00000"/>
                </a:solidFill>
              </a:rPr>
              <a:t>Use good quality images in conjunction with a complete clinical examination &amp; assessment of visual function for patient management</a:t>
            </a:r>
            <a:r>
              <a:rPr lang="en-IN" sz="1800" dirty="0" smtClean="0"/>
              <a:t>.</a:t>
            </a:r>
            <a:endParaRPr lang="en-IN" sz="1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To conclude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56761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Need for newer diagnostic techniques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dirty="0" smtClean="0"/>
              <a:t>Glaucoma detection relies on examination </a:t>
            </a:r>
            <a:r>
              <a:rPr lang="en-IN" dirty="0"/>
              <a:t>of structural damage </a:t>
            </a:r>
            <a:r>
              <a:rPr lang="en-IN" dirty="0" smtClean="0"/>
              <a:t>to </a:t>
            </a:r>
            <a:r>
              <a:rPr lang="en-IN" dirty="0" smtClean="0"/>
              <a:t>optic </a:t>
            </a:r>
            <a:r>
              <a:rPr lang="en-IN" dirty="0"/>
              <a:t>nerve </a:t>
            </a:r>
            <a:r>
              <a:rPr lang="en-IN" dirty="0"/>
              <a:t>&amp;</a:t>
            </a:r>
            <a:r>
              <a:rPr lang="en-IN" dirty="0" smtClean="0"/>
              <a:t> </a:t>
            </a:r>
            <a:r>
              <a:rPr lang="en-IN" dirty="0" smtClean="0"/>
              <a:t>measurements </a:t>
            </a:r>
            <a:r>
              <a:rPr lang="en-IN" dirty="0"/>
              <a:t>of visual function. </a:t>
            </a:r>
            <a:endParaRPr lang="en-IN" dirty="0" smtClean="0"/>
          </a:p>
          <a:p>
            <a:endParaRPr lang="en-IN" dirty="0" smtClean="0"/>
          </a:p>
          <a:p>
            <a:r>
              <a:rPr lang="en-IN" dirty="0" smtClean="0"/>
              <a:t>Clinical examinations are </a:t>
            </a:r>
            <a:r>
              <a:rPr lang="en-IN" dirty="0" smtClean="0"/>
              <a:t>subjective, </a:t>
            </a:r>
            <a:r>
              <a:rPr lang="en-IN" dirty="0" smtClean="0"/>
              <a:t>thus </a:t>
            </a:r>
            <a:r>
              <a:rPr lang="en-IN" dirty="0"/>
              <a:t>prone to </a:t>
            </a:r>
            <a:r>
              <a:rPr lang="en-IN" dirty="0" err="1" smtClean="0"/>
              <a:t>variabilit</a:t>
            </a:r>
            <a:endParaRPr lang="en-IN" dirty="0" smtClean="0"/>
          </a:p>
          <a:p>
            <a:endParaRPr lang="en-IN" dirty="0"/>
          </a:p>
          <a:p>
            <a:r>
              <a:rPr lang="en-IN" dirty="0" smtClean="0"/>
              <a:t>Recent </a:t>
            </a:r>
            <a:r>
              <a:rPr lang="en-IN" dirty="0"/>
              <a:t>research has </a:t>
            </a:r>
            <a:r>
              <a:rPr lang="en-IN" dirty="0" smtClean="0"/>
              <a:t>focused on </a:t>
            </a:r>
            <a:r>
              <a:rPr lang="en-IN" dirty="0"/>
              <a:t>objective methods to aid in </a:t>
            </a:r>
            <a:r>
              <a:rPr lang="en-IN" dirty="0" smtClean="0"/>
              <a:t>glaucoma diagnosis</a:t>
            </a:r>
          </a:p>
          <a:p>
            <a:endParaRPr lang="en-IN" dirty="0" smtClean="0"/>
          </a:p>
          <a:p>
            <a:r>
              <a:rPr lang="en-IN" dirty="0" smtClean="0"/>
              <a:t>Newer techniques have been extensively studies as adjuncts to the existing techniques  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0" y="6642739"/>
            <a:ext cx="4572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IN" sz="1000" i="1" dirty="0" smtClean="0"/>
              <a:t>Reference- </a:t>
            </a:r>
            <a:r>
              <a:rPr lang="en-IN" sz="1000" i="1" dirty="0" err="1" smtClean="0"/>
              <a:t>Surv</a:t>
            </a:r>
            <a:r>
              <a:rPr lang="en-IN" sz="1000" i="1" dirty="0" smtClean="0"/>
              <a:t> </a:t>
            </a:r>
            <a:r>
              <a:rPr lang="en-IN" sz="1000" i="1" dirty="0"/>
              <a:t>Ophthalmol. 2008 November ; 53(SUPPL1): S17–S32.</a:t>
            </a:r>
          </a:p>
        </p:txBody>
      </p:sp>
    </p:spTree>
    <p:extLst>
      <p:ext uri="{BB962C8B-B14F-4D97-AF65-F5344CB8AC3E}">
        <p14:creationId xmlns:p14="http://schemas.microsoft.com/office/powerpoint/2010/main" val="3649123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4092195"/>
              </p:ext>
            </p:extLst>
          </p:nvPr>
        </p:nvGraphicFramePr>
        <p:xfrm>
          <a:off x="152400" y="1600200"/>
          <a:ext cx="8763000" cy="5165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Newer techniques for glaucoma evaluation </a:t>
            </a:r>
            <a:endParaRPr lang="en-IN" dirty="0"/>
          </a:p>
        </p:txBody>
      </p:sp>
      <p:sp>
        <p:nvSpPr>
          <p:cNvPr id="5" name="Rectangle 4"/>
          <p:cNvSpPr/>
          <p:nvPr/>
        </p:nvSpPr>
        <p:spPr>
          <a:xfrm>
            <a:off x="4572000" y="6642739"/>
            <a:ext cx="4572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IN" sz="1000" i="1" dirty="0" smtClean="0"/>
              <a:t>Reference- </a:t>
            </a:r>
            <a:r>
              <a:rPr lang="en-IN" sz="1000" i="1" dirty="0" err="1" smtClean="0"/>
              <a:t>Surv</a:t>
            </a:r>
            <a:r>
              <a:rPr lang="en-IN" sz="1000" i="1" dirty="0" smtClean="0"/>
              <a:t> </a:t>
            </a:r>
            <a:r>
              <a:rPr lang="en-IN" sz="1000" i="1" dirty="0"/>
              <a:t>Ophthalmol. 2008 November ; 53(SUPPL1): S17–S32.</a:t>
            </a:r>
          </a:p>
        </p:txBody>
      </p:sp>
    </p:spTree>
    <p:extLst>
      <p:ext uri="{BB962C8B-B14F-4D97-AF65-F5344CB8AC3E}">
        <p14:creationId xmlns:p14="http://schemas.microsoft.com/office/powerpoint/2010/main" val="3759280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DEEFA74-20E3-4976-A515-0267320D13A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4B8B26A-79D0-41DB-BAFE-0251C4B1CC1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50E540D-4FEC-4AB5-A35B-C4F31D4FDCA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EDD1E8C-2A13-4FCD-92E2-C2C1AE14352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58A8C17-25FC-473C-8C17-8652926B90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C0FA8FA-AF23-4818-AABE-72A385ADB01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0946131-B695-40E9-A9E5-EC12270D0A4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9D2B10E-AEA2-4577-BFE1-225BB71E8DC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09AC6C4-8AF9-4DF3-985A-42D84873D19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4E96E79-98CA-4C9B-8D8F-A84E41C202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CBA5E62-762E-4543-AFD0-C825B5E228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1111FB6-A657-43AB-8EA8-FA11BC89DDF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lvlOne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499" y="304800"/>
            <a:ext cx="8001001" cy="1054394"/>
          </a:xfrm>
        </p:spPr>
        <p:txBody>
          <a:bodyPr/>
          <a:lstStyle/>
          <a:p>
            <a:r>
              <a:rPr lang="en-IN" dirty="0" smtClean="0"/>
              <a:t>Confocal scanning laser ophthalmoscopy (CSLO)</a:t>
            </a:r>
            <a:endParaRPr lang="en-IN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52400" y="1676400"/>
            <a:ext cx="8763000" cy="4905656"/>
          </a:xfrm>
        </p:spPr>
        <p:txBody>
          <a:bodyPr>
            <a:normAutofit/>
          </a:bodyPr>
          <a:lstStyle/>
          <a:p>
            <a:r>
              <a:rPr lang="en-IN" sz="1800" dirty="0" smtClean="0"/>
              <a:t>Available for glaucoma detection since </a:t>
            </a:r>
            <a:r>
              <a:rPr lang="en-IN" sz="1800" dirty="0" smtClean="0"/>
              <a:t>1992</a:t>
            </a:r>
          </a:p>
          <a:p>
            <a:endParaRPr lang="en-IN" sz="1800" dirty="0" smtClean="0"/>
          </a:p>
          <a:p>
            <a:r>
              <a:rPr lang="en-IN" sz="1800" dirty="0" smtClean="0">
                <a:solidFill>
                  <a:srgbClr val="C00000"/>
                </a:solidFill>
              </a:rPr>
              <a:t>Provides </a:t>
            </a:r>
            <a:r>
              <a:rPr lang="en-IN" sz="1800" dirty="0" smtClean="0">
                <a:solidFill>
                  <a:srgbClr val="C00000"/>
                </a:solidFill>
              </a:rPr>
              <a:t>quantitative </a:t>
            </a:r>
            <a:r>
              <a:rPr lang="en-IN" sz="1800" dirty="0" smtClean="0">
                <a:solidFill>
                  <a:srgbClr val="C00000"/>
                </a:solidFill>
              </a:rPr>
              <a:t>3D</a:t>
            </a:r>
            <a:r>
              <a:rPr lang="en-IN" sz="1800" dirty="0">
                <a:solidFill>
                  <a:srgbClr val="C00000"/>
                </a:solidFill>
              </a:rPr>
              <a:t> </a:t>
            </a:r>
            <a:r>
              <a:rPr lang="en-IN" sz="1800" dirty="0" smtClean="0">
                <a:solidFill>
                  <a:srgbClr val="C00000"/>
                </a:solidFill>
              </a:rPr>
              <a:t>composite </a:t>
            </a:r>
            <a:r>
              <a:rPr lang="en-IN" sz="1800" dirty="0">
                <a:solidFill>
                  <a:srgbClr val="C00000"/>
                </a:solidFill>
              </a:rPr>
              <a:t>image of </a:t>
            </a:r>
            <a:r>
              <a:rPr lang="en-IN" sz="1800" dirty="0" smtClean="0">
                <a:solidFill>
                  <a:srgbClr val="C00000"/>
                </a:solidFill>
              </a:rPr>
              <a:t>ONH &amp; </a:t>
            </a:r>
            <a:r>
              <a:rPr lang="en-IN" sz="1800" dirty="0">
                <a:solidFill>
                  <a:srgbClr val="C00000"/>
                </a:solidFill>
              </a:rPr>
              <a:t>posterior </a:t>
            </a:r>
            <a:r>
              <a:rPr lang="en-IN" sz="1800" dirty="0" smtClean="0">
                <a:solidFill>
                  <a:srgbClr val="C00000"/>
                </a:solidFill>
              </a:rPr>
              <a:t>segment</a:t>
            </a:r>
          </a:p>
          <a:p>
            <a:endParaRPr lang="en-IN" sz="1800" dirty="0" smtClean="0">
              <a:solidFill>
                <a:srgbClr val="C00000"/>
              </a:solidFill>
            </a:endParaRPr>
          </a:p>
          <a:p>
            <a:r>
              <a:rPr lang="en-IN" sz="1800" dirty="0" smtClean="0"/>
              <a:t>Commercially available </a:t>
            </a:r>
            <a:r>
              <a:rPr lang="en-IN" sz="1800" dirty="0" smtClean="0"/>
              <a:t>instrument, HRT</a:t>
            </a:r>
          </a:p>
          <a:p>
            <a:endParaRPr lang="en-IN" sz="1800" dirty="0" smtClean="0"/>
          </a:p>
          <a:p>
            <a:r>
              <a:rPr lang="en-IN" sz="1800" dirty="0" smtClean="0"/>
              <a:t>Uses </a:t>
            </a:r>
            <a:r>
              <a:rPr lang="en-IN" sz="1800" dirty="0" smtClean="0"/>
              <a:t>confocal optics to obtain </a:t>
            </a:r>
            <a:r>
              <a:rPr lang="en-IN" sz="1800" dirty="0" smtClean="0"/>
              <a:t>multiple </a:t>
            </a:r>
          </a:p>
          <a:p>
            <a:pPr marL="45720" indent="0">
              <a:buNone/>
            </a:pPr>
            <a:r>
              <a:rPr lang="en-IN" sz="1800" dirty="0" smtClean="0"/>
              <a:t>measures </a:t>
            </a:r>
            <a:r>
              <a:rPr lang="en-IN" sz="1800" dirty="0" smtClean="0"/>
              <a:t>of retinal heights </a:t>
            </a:r>
            <a:r>
              <a:rPr lang="en-IN" sz="1800" dirty="0" smtClean="0"/>
              <a:t>at </a:t>
            </a:r>
            <a:r>
              <a:rPr lang="en-IN" sz="1800" dirty="0" smtClean="0"/>
              <a:t>consecutive </a:t>
            </a:r>
            <a:endParaRPr lang="en-IN" sz="1800" dirty="0" smtClean="0"/>
          </a:p>
          <a:p>
            <a:pPr marL="45720" indent="0">
              <a:buNone/>
            </a:pPr>
            <a:r>
              <a:rPr lang="en-IN" sz="1800" dirty="0" smtClean="0"/>
              <a:t>focal planes.</a:t>
            </a:r>
          </a:p>
          <a:p>
            <a:pPr marL="45720" indent="0">
              <a:buNone/>
            </a:pPr>
            <a:endParaRPr lang="en-IN" sz="1800" dirty="0" smtClean="0"/>
          </a:p>
          <a:p>
            <a:r>
              <a:rPr lang="en-IN" sz="1800" dirty="0" smtClean="0">
                <a:solidFill>
                  <a:srgbClr val="C00000"/>
                </a:solidFill>
              </a:rPr>
              <a:t>Provides </a:t>
            </a:r>
            <a:r>
              <a:rPr lang="en-IN" sz="1800" dirty="0" smtClean="0">
                <a:solidFill>
                  <a:srgbClr val="C00000"/>
                </a:solidFill>
              </a:rPr>
              <a:t>a </a:t>
            </a:r>
            <a:r>
              <a:rPr lang="en-IN" sz="1800" dirty="0">
                <a:solidFill>
                  <a:srgbClr val="C00000"/>
                </a:solidFill>
              </a:rPr>
              <a:t> </a:t>
            </a:r>
            <a:r>
              <a:rPr lang="en-IN" sz="1800" dirty="0" smtClean="0">
                <a:solidFill>
                  <a:srgbClr val="C00000"/>
                </a:solidFill>
              </a:rPr>
              <a:t>topographic </a:t>
            </a:r>
            <a:r>
              <a:rPr lang="en-IN" sz="1800" dirty="0" smtClean="0">
                <a:solidFill>
                  <a:srgbClr val="C00000"/>
                </a:solidFill>
              </a:rPr>
              <a:t>map extending </a:t>
            </a:r>
            <a:endParaRPr lang="en-IN" sz="1800" dirty="0" smtClean="0">
              <a:solidFill>
                <a:srgbClr val="C00000"/>
              </a:solidFill>
            </a:endParaRPr>
          </a:p>
          <a:p>
            <a:pPr marL="45720" indent="0">
              <a:buNone/>
            </a:pPr>
            <a:r>
              <a:rPr lang="en-IN" sz="1800" dirty="0" smtClean="0">
                <a:solidFill>
                  <a:srgbClr val="C00000"/>
                </a:solidFill>
              </a:rPr>
              <a:t>from lamina </a:t>
            </a:r>
            <a:r>
              <a:rPr lang="en-IN" sz="1800" dirty="0" err="1" smtClean="0">
                <a:solidFill>
                  <a:srgbClr val="C00000"/>
                </a:solidFill>
              </a:rPr>
              <a:t>cribosa</a:t>
            </a:r>
            <a:r>
              <a:rPr lang="en-IN" sz="1800" dirty="0" smtClean="0">
                <a:solidFill>
                  <a:srgbClr val="C00000"/>
                </a:solidFill>
              </a:rPr>
              <a:t> to the retinal anterior </a:t>
            </a:r>
            <a:endParaRPr lang="en-IN" sz="1800" dirty="0" smtClean="0">
              <a:solidFill>
                <a:srgbClr val="C00000"/>
              </a:solidFill>
            </a:endParaRPr>
          </a:p>
          <a:p>
            <a:pPr marL="45720" indent="0">
              <a:buNone/>
            </a:pPr>
            <a:r>
              <a:rPr lang="en-IN" sz="1800" dirty="0" smtClean="0">
                <a:solidFill>
                  <a:srgbClr val="C00000"/>
                </a:solidFill>
              </a:rPr>
              <a:t>surface.</a:t>
            </a:r>
            <a:endParaRPr lang="en-IN" sz="1800" dirty="0" smtClean="0">
              <a:solidFill>
                <a:srgbClr val="C0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0" y="6642739"/>
            <a:ext cx="4572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IN" sz="1000" i="1" dirty="0" smtClean="0"/>
              <a:t>Reference- </a:t>
            </a:r>
            <a:r>
              <a:rPr lang="en-IN" sz="1000" i="1" dirty="0" err="1" smtClean="0"/>
              <a:t>Surv</a:t>
            </a:r>
            <a:r>
              <a:rPr lang="en-IN" sz="1000" i="1" dirty="0" smtClean="0"/>
              <a:t> </a:t>
            </a:r>
            <a:r>
              <a:rPr lang="en-IN" sz="1000" i="1" dirty="0"/>
              <a:t>Ophthalmol. 2008 November ; 53(SUPPL1): S17–S32.</a:t>
            </a:r>
          </a:p>
        </p:txBody>
      </p:sp>
      <p:pic>
        <p:nvPicPr>
          <p:cNvPr id="1026" name="Picture 2" descr="hrt1.jpg (45167 bytes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2819400"/>
            <a:ext cx="3390900" cy="350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28600" y="6611779"/>
            <a:ext cx="4114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000" dirty="0" smtClean="0"/>
              <a:t>HRT- Heidelberg retinal tomography</a:t>
            </a:r>
            <a:endParaRPr lang="en-IN" sz="1000" dirty="0"/>
          </a:p>
        </p:txBody>
      </p:sp>
    </p:spTree>
    <p:extLst>
      <p:ext uri="{BB962C8B-B14F-4D97-AF65-F5344CB8AC3E}">
        <p14:creationId xmlns:p14="http://schemas.microsoft.com/office/powerpoint/2010/main" val="2881074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1" y="1719070"/>
            <a:ext cx="8636492" cy="4834129"/>
          </a:xfrm>
        </p:spPr>
        <p:txBody>
          <a:bodyPr>
            <a:normAutofit/>
          </a:bodyPr>
          <a:lstStyle/>
          <a:p>
            <a:r>
              <a:rPr lang="en-IN" sz="1800" dirty="0"/>
              <a:t>Parameters generated by CSLO- rim </a:t>
            </a:r>
            <a:r>
              <a:rPr lang="en-IN" sz="1800" dirty="0" smtClean="0"/>
              <a:t>area, rim </a:t>
            </a:r>
            <a:r>
              <a:rPr lang="en-IN" sz="1800" dirty="0"/>
              <a:t>volume, cup shape measure, linear </a:t>
            </a:r>
            <a:r>
              <a:rPr lang="en-IN" sz="1800" dirty="0" smtClean="0"/>
              <a:t> cup/disk </a:t>
            </a:r>
            <a:r>
              <a:rPr lang="en-IN" sz="1800" dirty="0"/>
              <a:t>(C/D) ratio, retinal height </a:t>
            </a:r>
            <a:r>
              <a:rPr lang="en-IN" sz="1800" dirty="0" smtClean="0"/>
              <a:t> variation </a:t>
            </a:r>
            <a:r>
              <a:rPr lang="en-IN" sz="1800" dirty="0"/>
              <a:t>along the contour line &amp; RNFL </a:t>
            </a:r>
            <a:r>
              <a:rPr lang="en-IN" sz="1800" dirty="0" smtClean="0"/>
              <a:t> thickness</a:t>
            </a:r>
          </a:p>
          <a:p>
            <a:endParaRPr lang="en-IN" sz="1800" dirty="0"/>
          </a:p>
          <a:p>
            <a:endParaRPr lang="en-IN" sz="1800" dirty="0" smtClean="0"/>
          </a:p>
          <a:p>
            <a:r>
              <a:rPr lang="en-IN" sz="1800" dirty="0" smtClean="0"/>
              <a:t>HRT </a:t>
            </a:r>
            <a:r>
              <a:rPr lang="en-IN" sz="1800" dirty="0"/>
              <a:t>assessments of the ONH are capable </a:t>
            </a:r>
            <a:r>
              <a:rPr lang="en-IN" sz="1800" dirty="0" smtClean="0"/>
              <a:t>of distinguishing </a:t>
            </a:r>
            <a:r>
              <a:rPr lang="en-IN" sz="1800" dirty="0"/>
              <a:t>between healthy </a:t>
            </a:r>
            <a:r>
              <a:rPr lang="en-IN" sz="1800" dirty="0" smtClean="0"/>
              <a:t>and glaucomatous </a:t>
            </a:r>
            <a:r>
              <a:rPr lang="en-IN" sz="1800" dirty="0" smtClean="0"/>
              <a:t>eyes, </a:t>
            </a:r>
            <a:r>
              <a:rPr lang="en-IN" sz="1800" dirty="0">
                <a:solidFill>
                  <a:srgbClr val="C00000"/>
                </a:solidFill>
              </a:rPr>
              <a:t>with </a:t>
            </a:r>
            <a:r>
              <a:rPr lang="en-IN" sz="1800" dirty="0" smtClean="0">
                <a:solidFill>
                  <a:srgbClr val="C00000"/>
                </a:solidFill>
              </a:rPr>
              <a:t>a range </a:t>
            </a:r>
            <a:r>
              <a:rPr lang="en-IN" sz="1800" dirty="0">
                <a:solidFill>
                  <a:srgbClr val="C00000"/>
                </a:solidFill>
              </a:rPr>
              <a:t>of sensitivities from 51–97% and a range of specificities from 75–95</a:t>
            </a:r>
            <a:r>
              <a:rPr lang="en-IN" sz="1800" dirty="0" smtClean="0">
                <a:solidFill>
                  <a:srgbClr val="C00000"/>
                </a:solidFill>
              </a:rPr>
              <a:t>%</a:t>
            </a:r>
          </a:p>
          <a:p>
            <a:endParaRPr lang="en-IN" sz="1800" dirty="0"/>
          </a:p>
          <a:p>
            <a:r>
              <a:rPr lang="en-IN" sz="1800" dirty="0" smtClean="0"/>
              <a:t>Amongst the many HRT parameters associated with glaucoma development </a:t>
            </a:r>
            <a:r>
              <a:rPr lang="en-IN" sz="1800" dirty="0" smtClean="0">
                <a:solidFill>
                  <a:srgbClr val="C00000"/>
                </a:solidFill>
              </a:rPr>
              <a:t>the </a:t>
            </a:r>
            <a:r>
              <a:rPr lang="en-IN" sz="1800" dirty="0">
                <a:solidFill>
                  <a:srgbClr val="C00000"/>
                </a:solidFill>
              </a:rPr>
              <a:t>most predictive </a:t>
            </a:r>
            <a:r>
              <a:rPr lang="en-IN" sz="1800" dirty="0" smtClean="0">
                <a:solidFill>
                  <a:srgbClr val="C00000"/>
                </a:solidFill>
              </a:rPr>
              <a:t>values were </a:t>
            </a:r>
            <a:r>
              <a:rPr lang="en-IN" sz="1800" dirty="0">
                <a:solidFill>
                  <a:srgbClr val="C00000"/>
                </a:solidFill>
              </a:rPr>
              <a:t>mean height contour, rim area, and mean cup depth.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HRT parameters &amp; assessments</a:t>
            </a:r>
            <a:endParaRPr lang="en-IN" dirty="0"/>
          </a:p>
        </p:txBody>
      </p:sp>
      <p:sp>
        <p:nvSpPr>
          <p:cNvPr id="4" name="Rectangle 3"/>
          <p:cNvSpPr/>
          <p:nvPr/>
        </p:nvSpPr>
        <p:spPr>
          <a:xfrm>
            <a:off x="4572000" y="6642739"/>
            <a:ext cx="4572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IN" sz="1000" i="1" dirty="0" smtClean="0"/>
              <a:t>Reference- </a:t>
            </a:r>
            <a:r>
              <a:rPr lang="en-IN" sz="1000" i="1" dirty="0" err="1" smtClean="0"/>
              <a:t>Surv</a:t>
            </a:r>
            <a:r>
              <a:rPr lang="en-IN" sz="1000" i="1" dirty="0" smtClean="0"/>
              <a:t> </a:t>
            </a:r>
            <a:r>
              <a:rPr lang="en-IN" sz="1000" i="1" dirty="0"/>
              <a:t>Ophthalmol. 2008 November ; 53(SUPPL1): S17–S32.</a:t>
            </a:r>
          </a:p>
        </p:txBody>
      </p:sp>
    </p:spTree>
    <p:extLst>
      <p:ext uri="{BB962C8B-B14F-4D97-AF65-F5344CB8AC3E}">
        <p14:creationId xmlns:p14="http://schemas.microsoft.com/office/powerpoint/2010/main" val="1111058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304800" y="241007"/>
            <a:ext cx="4191000" cy="673394"/>
          </a:xfr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IN" dirty="0" smtClean="0"/>
              <a:t>strengths</a:t>
            </a:r>
            <a:endParaRPr lang="en-IN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4294967295"/>
          </p:nvPr>
        </p:nvSpPr>
        <p:spPr>
          <a:xfrm>
            <a:off x="76201" y="1142999"/>
            <a:ext cx="4648200" cy="5534055"/>
          </a:xfrm>
        </p:spPr>
        <p:txBody>
          <a:bodyPr>
            <a:noAutofit/>
          </a:bodyPr>
          <a:lstStyle/>
          <a:p>
            <a:r>
              <a:rPr lang="en-IN" sz="1600" dirty="0"/>
              <a:t>Good image quality through </a:t>
            </a:r>
            <a:r>
              <a:rPr lang="en-IN" sz="1600" dirty="0" err="1"/>
              <a:t>undilated</a:t>
            </a:r>
            <a:r>
              <a:rPr lang="en-IN" sz="1600" dirty="0"/>
              <a:t> pupils</a:t>
            </a:r>
          </a:p>
          <a:p>
            <a:endParaRPr lang="en-IN" sz="1600" dirty="0"/>
          </a:p>
          <a:p>
            <a:r>
              <a:rPr lang="en-IN" sz="1600" dirty="0"/>
              <a:t>Ability to upgrade existing machines with newer software, allowing </a:t>
            </a:r>
            <a:r>
              <a:rPr lang="en-IN" sz="1600" dirty="0" smtClean="0"/>
              <a:t>to </a:t>
            </a:r>
            <a:r>
              <a:rPr lang="en-IN" sz="1600" dirty="0"/>
              <a:t>build upon long-term databases.</a:t>
            </a:r>
          </a:p>
          <a:p>
            <a:endParaRPr lang="en-IN" sz="1600" dirty="0" smtClean="0"/>
          </a:p>
          <a:p>
            <a:r>
              <a:rPr lang="en-IN" sz="1600" dirty="0" smtClean="0"/>
              <a:t>Superimposing </a:t>
            </a:r>
            <a:r>
              <a:rPr lang="en-IN" sz="1600" dirty="0"/>
              <a:t>baseline &amp;</a:t>
            </a:r>
            <a:r>
              <a:rPr lang="en-IN" sz="1600" dirty="0" smtClean="0"/>
              <a:t> </a:t>
            </a:r>
            <a:r>
              <a:rPr lang="en-IN" sz="1600" dirty="0"/>
              <a:t>follow-up images allows for automated detection of ONH changes </a:t>
            </a:r>
          </a:p>
          <a:p>
            <a:endParaRPr lang="en-IN" sz="1600" dirty="0"/>
          </a:p>
          <a:p>
            <a:r>
              <a:rPr lang="en-IN" sz="1600" dirty="0" smtClean="0"/>
              <a:t>HRT use in ancillary </a:t>
            </a:r>
            <a:r>
              <a:rPr lang="en-IN" sz="1600" dirty="0"/>
              <a:t>study to OHTS has resulted in a well-characterized data set, beneficial for future investigations of this technique.</a:t>
            </a:r>
          </a:p>
          <a:p>
            <a:endParaRPr lang="en-IN" sz="1600" dirty="0"/>
          </a:p>
          <a:p>
            <a:r>
              <a:rPr lang="en-IN" sz="1600" dirty="0"/>
              <a:t>An additional improvement to the HRT version 3.0 software is a larger and ethnicity-specific normative database.</a:t>
            </a:r>
          </a:p>
          <a:p>
            <a:endParaRPr lang="en-IN" sz="1600" dirty="0"/>
          </a:p>
          <a:p>
            <a:endParaRPr lang="en-IN" sz="16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4294967295"/>
          </p:nvPr>
        </p:nvSpPr>
        <p:spPr>
          <a:xfrm>
            <a:off x="4724400" y="1066800"/>
            <a:ext cx="4343400" cy="4648200"/>
          </a:xfrm>
        </p:spPr>
        <p:txBody>
          <a:bodyPr>
            <a:normAutofit/>
          </a:bodyPr>
          <a:lstStyle/>
          <a:p>
            <a:r>
              <a:rPr lang="en-IN" sz="1600" dirty="0"/>
              <a:t>Some topographic measurements are based on a reference plane constructed from a user-drawn contour line, so that operator input is required for particular analyses</a:t>
            </a:r>
            <a:r>
              <a:rPr lang="en-IN" sz="1600" dirty="0" smtClean="0"/>
              <a:t>.</a:t>
            </a:r>
          </a:p>
          <a:p>
            <a:endParaRPr lang="en-IN" sz="1600" dirty="0"/>
          </a:p>
          <a:p>
            <a:r>
              <a:rPr lang="en-IN" sz="1600" dirty="0"/>
              <a:t>Topographic change analysis &amp; GPS don’t require a user-drawn contour line. </a:t>
            </a:r>
            <a:endParaRPr lang="en-IN" sz="1600" dirty="0" smtClean="0"/>
          </a:p>
          <a:p>
            <a:endParaRPr lang="en-IN" sz="1600" dirty="0"/>
          </a:p>
          <a:p>
            <a:r>
              <a:rPr lang="en-IN" sz="1600" dirty="0"/>
              <a:t>In some eyes, IOP can significantly influence HRT measurements</a:t>
            </a:r>
          </a:p>
          <a:p>
            <a:endParaRPr lang="en-IN" sz="1600" dirty="0"/>
          </a:p>
        </p:txBody>
      </p:sp>
      <p:sp>
        <p:nvSpPr>
          <p:cNvPr id="7" name="Title 3"/>
          <p:cNvSpPr txBox="1">
            <a:spLocks/>
          </p:cNvSpPr>
          <p:nvPr/>
        </p:nvSpPr>
        <p:spPr>
          <a:xfrm>
            <a:off x="4648200" y="241006"/>
            <a:ext cx="4191000" cy="673394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200" kern="1200" cap="all" spc="200" baseline="0">
                <a:ln>
                  <a:noFill/>
                </a:ln>
                <a:solidFill>
                  <a:schemeClr val="bg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IN" dirty="0" smtClean="0"/>
              <a:t>limitations</a:t>
            </a:r>
            <a:endParaRPr lang="en-IN" dirty="0"/>
          </a:p>
        </p:txBody>
      </p:sp>
      <p:sp>
        <p:nvSpPr>
          <p:cNvPr id="8" name="Rectangle 7"/>
          <p:cNvSpPr/>
          <p:nvPr/>
        </p:nvSpPr>
        <p:spPr>
          <a:xfrm>
            <a:off x="5029200" y="6477000"/>
            <a:ext cx="4114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1000" i="1" dirty="0" smtClean="0"/>
              <a:t>Reference- </a:t>
            </a:r>
            <a:r>
              <a:rPr lang="en-IN" sz="1000" i="1" dirty="0" err="1" smtClean="0"/>
              <a:t>Surv</a:t>
            </a:r>
            <a:r>
              <a:rPr lang="en-IN" sz="1000" i="1" dirty="0" smtClean="0"/>
              <a:t> </a:t>
            </a:r>
            <a:r>
              <a:rPr lang="en-IN" sz="1000" i="1" dirty="0"/>
              <a:t>Ophthalmol. 2008 November ; 53(SUPPL1): S17–S32</a:t>
            </a:r>
            <a:r>
              <a:rPr lang="en-IN" sz="1000" i="1" dirty="0" smtClean="0"/>
              <a:t>.</a:t>
            </a:r>
          </a:p>
          <a:p>
            <a:r>
              <a:rPr lang="en-IN" sz="1000" dirty="0"/>
              <a:t>Indian J Ophthalmol. 2011 Jan; 59(Suppl1): S59–S68.</a:t>
            </a:r>
            <a:endParaRPr lang="en-IN" sz="1000" i="1" dirty="0"/>
          </a:p>
        </p:txBody>
      </p:sp>
    </p:spTree>
    <p:extLst>
      <p:ext uri="{BB962C8B-B14F-4D97-AF65-F5344CB8AC3E}">
        <p14:creationId xmlns:p14="http://schemas.microsoft.com/office/powerpoint/2010/main" val="3170226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Take home message on HRT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Provides </a:t>
            </a:r>
            <a:r>
              <a:rPr lang="en-IN" dirty="0"/>
              <a:t>localized, objective and quantitative information on the volume, area and depth of retinal height changes </a:t>
            </a:r>
            <a:endParaRPr lang="en-IN" dirty="0" smtClean="0"/>
          </a:p>
          <a:p>
            <a:endParaRPr lang="en-IN" dirty="0" smtClean="0"/>
          </a:p>
          <a:p>
            <a:r>
              <a:rPr lang="en-IN" dirty="0" smtClean="0"/>
              <a:t>Uses sophisticated </a:t>
            </a:r>
            <a:r>
              <a:rPr lang="en-IN" dirty="0"/>
              <a:t>statistical analysis that automatically identifies repeatable change greater than the variability of the </a:t>
            </a:r>
            <a:r>
              <a:rPr lang="en-IN" dirty="0" err="1"/>
              <a:t>superpixels</a:t>
            </a:r>
            <a:r>
              <a:rPr lang="en-IN" dirty="0"/>
              <a:t> comprising an individual’s images. </a:t>
            </a:r>
            <a:endParaRPr lang="en-IN" dirty="0" smtClean="0"/>
          </a:p>
          <a:p>
            <a:endParaRPr lang="en-IN" dirty="0" smtClean="0"/>
          </a:p>
          <a:p>
            <a:r>
              <a:rPr lang="en-IN" dirty="0" smtClean="0"/>
              <a:t>Is </a:t>
            </a:r>
            <a:r>
              <a:rPr lang="en-IN" dirty="0"/>
              <a:t>a promising tool for early glaucoma diagnosis.</a:t>
            </a:r>
          </a:p>
          <a:p>
            <a:endParaRPr lang="en-IN" dirty="0"/>
          </a:p>
        </p:txBody>
      </p:sp>
      <p:sp>
        <p:nvSpPr>
          <p:cNvPr id="4" name="Rectangle 3"/>
          <p:cNvSpPr/>
          <p:nvPr/>
        </p:nvSpPr>
        <p:spPr>
          <a:xfrm>
            <a:off x="5029200" y="6494621"/>
            <a:ext cx="41148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1000" i="1" dirty="0" smtClean="0"/>
              <a:t>Reference- </a:t>
            </a:r>
            <a:r>
              <a:rPr lang="en-IN" sz="1000" i="1" dirty="0" err="1" smtClean="0"/>
              <a:t>Surv</a:t>
            </a:r>
            <a:r>
              <a:rPr lang="en-IN" sz="1000" i="1" dirty="0" smtClean="0"/>
              <a:t> </a:t>
            </a:r>
            <a:r>
              <a:rPr lang="en-IN" sz="1000" i="1" dirty="0"/>
              <a:t>Ophthalmol. 2008 November ; 53(SUPPL1): S17–S32</a:t>
            </a:r>
            <a:r>
              <a:rPr lang="en-IN" sz="1000" i="1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08356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id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843</TotalTime>
  <Words>2668</Words>
  <Application>Microsoft Office PowerPoint</Application>
  <PresentationFormat>On-screen Show (4:3)</PresentationFormat>
  <Paragraphs>375</Paragraphs>
  <Slides>30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Grid</vt:lpstr>
      <vt:lpstr>Role of newer diagnostic tools in evaluation of glaucoma  </vt:lpstr>
      <vt:lpstr>Currently used diagnostic techniques in glaucoma</vt:lpstr>
      <vt:lpstr>PowerPoint Presentation</vt:lpstr>
      <vt:lpstr>Need for newer diagnostic techniques</vt:lpstr>
      <vt:lpstr>Newer techniques for glaucoma evaluation </vt:lpstr>
      <vt:lpstr>Confocal scanning laser ophthalmoscopy (CSLO)</vt:lpstr>
      <vt:lpstr>HRT parameters &amp; assessments</vt:lpstr>
      <vt:lpstr>strengths</vt:lpstr>
      <vt:lpstr>Take home message on HRT</vt:lpstr>
      <vt:lpstr>Scanning laser polarimetry (SLP)</vt:lpstr>
      <vt:lpstr>Commercially available SLP instruments</vt:lpstr>
      <vt:lpstr>Indications </vt:lpstr>
      <vt:lpstr>PowerPoint Presentation</vt:lpstr>
      <vt:lpstr>Limitations </vt:lpstr>
      <vt:lpstr>Take home message for GDX</vt:lpstr>
      <vt:lpstr>Optical coherence tomography (Oct)</vt:lpstr>
      <vt:lpstr>Clinical applications of oct</vt:lpstr>
      <vt:lpstr>advantages</vt:lpstr>
      <vt:lpstr>Take home message for OCT</vt:lpstr>
      <vt:lpstr>Merits and limitations of ONH and RNFL analyzers and optic disc/RNFL photography</vt:lpstr>
      <vt:lpstr>Merits and limitations of ONH and RNFL analyzers and optic disc/RNFL photography (cont’d)</vt:lpstr>
      <vt:lpstr>Merits and limitations of ONH and RNFL analyzers and optic disc/RNFL photography (cont’d)</vt:lpstr>
      <vt:lpstr>PowerPoint Presentation</vt:lpstr>
      <vt:lpstr>limitations</vt:lpstr>
      <vt:lpstr>Take home message</vt:lpstr>
      <vt:lpstr>Frequency doubling perimetry</vt:lpstr>
      <vt:lpstr>Frequency doubling perimetry</vt:lpstr>
      <vt:lpstr>Merits and limitations of manual perimetry, SAP, SWAP, and FDT</vt:lpstr>
      <vt:lpstr>Visual field testing in glaucoma</vt:lpstr>
      <vt:lpstr>To conclude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Role of newer diagnostic tools in evaluation of glaucoma  </dc:title>
  <dc:creator>Bhakti Trivedi/MED SERV/PBP</dc:creator>
  <cp:lastModifiedBy>Bhakti Trivedi</cp:lastModifiedBy>
  <cp:revision>53</cp:revision>
  <dcterms:created xsi:type="dcterms:W3CDTF">2006-08-16T00:00:00Z</dcterms:created>
  <dcterms:modified xsi:type="dcterms:W3CDTF">2015-03-02T09:30:02Z</dcterms:modified>
</cp:coreProperties>
</file>