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3"/>
  </p:notesMasterIdLst>
  <p:sldIdLst>
    <p:sldId id="256" r:id="rId2"/>
    <p:sldId id="319" r:id="rId3"/>
    <p:sldId id="320" r:id="rId4"/>
    <p:sldId id="257" r:id="rId5"/>
    <p:sldId id="315" r:id="rId6"/>
    <p:sldId id="260" r:id="rId7"/>
    <p:sldId id="258" r:id="rId8"/>
    <p:sldId id="262" r:id="rId9"/>
    <p:sldId id="263" r:id="rId10"/>
    <p:sldId id="264" r:id="rId11"/>
    <p:sldId id="265" r:id="rId12"/>
    <p:sldId id="268" r:id="rId13"/>
    <p:sldId id="269" r:id="rId14"/>
    <p:sldId id="270" r:id="rId15"/>
    <p:sldId id="271" r:id="rId16"/>
    <p:sldId id="272" r:id="rId17"/>
    <p:sldId id="276" r:id="rId18"/>
    <p:sldId id="277" r:id="rId19"/>
    <p:sldId id="278" r:id="rId20"/>
    <p:sldId id="279" r:id="rId21"/>
    <p:sldId id="281" r:id="rId22"/>
    <p:sldId id="280" r:id="rId23"/>
    <p:sldId id="282" r:id="rId24"/>
    <p:sldId id="285" r:id="rId25"/>
    <p:sldId id="286" r:id="rId26"/>
    <p:sldId id="283" r:id="rId27"/>
    <p:sldId id="284" r:id="rId28"/>
    <p:sldId id="287" r:id="rId29"/>
    <p:sldId id="322"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8" r:id="rId48"/>
    <p:sldId id="309" r:id="rId49"/>
    <p:sldId id="305" r:id="rId50"/>
    <p:sldId id="310" r:id="rId51"/>
    <p:sldId id="311" r:id="rId52"/>
    <p:sldId id="313" r:id="rId53"/>
    <p:sldId id="314" r:id="rId54"/>
    <p:sldId id="316" r:id="rId55"/>
    <p:sldId id="288" r:id="rId56"/>
    <p:sldId id="317" r:id="rId57"/>
    <p:sldId id="318" r:id="rId58"/>
    <p:sldId id="324" r:id="rId59"/>
    <p:sldId id="323" r:id="rId60"/>
    <p:sldId id="325" r:id="rId61"/>
    <p:sldId id="32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F497A-3365-4B8C-93C8-47AC6B7A4B2A}" type="datetimeFigureOut">
              <a:rPr lang="en-IN" smtClean="0"/>
              <a:t>04-07-2014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58827-102E-4EB3-8811-3438A51224F7}" type="slidenum">
              <a:rPr lang="en-IN" smtClean="0"/>
              <a:t>‹#›</a:t>
            </a:fld>
            <a:endParaRPr lang="en-IN"/>
          </a:p>
        </p:txBody>
      </p:sp>
    </p:spTree>
    <p:extLst>
      <p:ext uri="{BB962C8B-B14F-4D97-AF65-F5344CB8AC3E}">
        <p14:creationId xmlns:p14="http://schemas.microsoft.com/office/powerpoint/2010/main" val="27734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u="sng">
                <a:solidFill>
                  <a:schemeClr val="tx1"/>
                </a:solidFill>
                <a:latin typeface="Arial" pitchFamily="34" charset="0"/>
              </a:defRPr>
            </a:lvl1pPr>
            <a:lvl2pPr marL="742950" indent="-285750" eaLnBrk="0" hangingPunct="0">
              <a:defRPr u="sng">
                <a:solidFill>
                  <a:schemeClr val="tx1"/>
                </a:solidFill>
                <a:latin typeface="Arial" pitchFamily="34" charset="0"/>
              </a:defRPr>
            </a:lvl2pPr>
            <a:lvl3pPr marL="1143000" indent="-228600" eaLnBrk="0" hangingPunct="0">
              <a:defRPr u="sng">
                <a:solidFill>
                  <a:schemeClr val="tx1"/>
                </a:solidFill>
                <a:latin typeface="Arial" pitchFamily="34" charset="0"/>
              </a:defRPr>
            </a:lvl3pPr>
            <a:lvl4pPr marL="1600200" indent="-228600" eaLnBrk="0" hangingPunct="0">
              <a:defRPr u="sng">
                <a:solidFill>
                  <a:schemeClr val="tx1"/>
                </a:solidFill>
                <a:latin typeface="Arial" pitchFamily="34" charset="0"/>
              </a:defRPr>
            </a:lvl4pPr>
            <a:lvl5pPr marL="2057400" indent="-228600" eaLnBrk="0" hangingPunct="0">
              <a:defRPr u="sng">
                <a:solidFill>
                  <a:schemeClr val="tx1"/>
                </a:solidFill>
                <a:latin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defRPr>
            </a:lvl9pPr>
          </a:lstStyle>
          <a:p>
            <a:pPr eaLnBrk="1" hangingPunct="1"/>
            <a:fld id="{12BDE4C4-CEE8-41E5-9E3E-074F2F464A3C}" type="slidenum">
              <a:rPr lang="en-US" smtClean="0"/>
              <a:pPr eaLnBrk="1" hangingPunct="1"/>
              <a:t>6</a:t>
            </a:fld>
            <a:endParaRPr lang="en-US" smtClean="0"/>
          </a:p>
        </p:txBody>
      </p:sp>
      <p:sp>
        <p:nvSpPr>
          <p:cNvPr id="6144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AD5D8BD-2FCC-450C-A913-AA2C8A5D65B3}" type="slidenum">
              <a:rPr lang="en-US"/>
              <a:pPr/>
              <a:t>18</a:t>
            </a:fld>
            <a:endParaRPr lang="en-US"/>
          </a:p>
        </p:txBody>
      </p:sp>
      <p:sp>
        <p:nvSpPr>
          <p:cNvPr id="41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3BC02E9-50F3-46E4-9CE9-77098ABE8954}" type="slidenum">
              <a:rPr lang="en-US"/>
              <a:pPr/>
              <a:t>20</a:t>
            </a:fld>
            <a:endParaRPr lang="en-US"/>
          </a:p>
        </p:txBody>
      </p:sp>
      <p:sp>
        <p:nvSpPr>
          <p:cNvPr id="4505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ACFABED-2EBA-418C-8C0C-8B0C6E99A3E0}" type="slidenum">
              <a:rPr lang="en-US"/>
              <a:pPr/>
              <a:t>23</a:t>
            </a:fld>
            <a:endParaRPr lang="en-US"/>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1D8BD707-D9CF-40AE-B4C6-C98DA3205C09}" type="datetimeFigureOut">
              <a:rPr lang="en-US" smtClean="0"/>
              <a:pPr/>
              <a:t>7/4/2014</a:t>
            </a:fld>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5282-D117-46F2-8D07-DAD4287EAB81}" type="slidenum">
              <a:rPr lang="en-US"/>
              <a:pPr>
                <a:defRPr/>
              </a:pPr>
              <a:t>‹#›</a:t>
            </a:fld>
            <a:endParaRPr lang="en-US"/>
          </a:p>
        </p:txBody>
      </p:sp>
    </p:spTree>
    <p:extLst>
      <p:ext uri="{BB962C8B-B14F-4D97-AF65-F5344CB8AC3E}">
        <p14:creationId xmlns:p14="http://schemas.microsoft.com/office/powerpoint/2010/main" val="424560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B54502-AE25-4711-87C3-EA1B31BBF81A}" type="slidenum">
              <a:rPr lang="en-US"/>
              <a:pPr>
                <a:defRPr/>
              </a:pPr>
              <a:t>‹#›</a:t>
            </a:fld>
            <a:endParaRPr lang="en-US"/>
          </a:p>
        </p:txBody>
      </p:sp>
    </p:spTree>
    <p:extLst>
      <p:ext uri="{BB962C8B-B14F-4D97-AF65-F5344CB8AC3E}">
        <p14:creationId xmlns:p14="http://schemas.microsoft.com/office/powerpoint/2010/main" val="2486296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32C1ED8-CA79-422A-8E35-F21552D9C994}" type="slidenum">
              <a:rPr lang="en-US"/>
              <a:pPr>
                <a:defRPr/>
              </a:pPr>
              <a:t>‹#›</a:t>
            </a:fld>
            <a:endParaRPr lang="en-US"/>
          </a:p>
        </p:txBody>
      </p:sp>
    </p:spTree>
    <p:extLst>
      <p:ext uri="{BB962C8B-B14F-4D97-AF65-F5344CB8AC3E}">
        <p14:creationId xmlns:p14="http://schemas.microsoft.com/office/powerpoint/2010/main" val="14351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1D8BD707-D9CF-40AE-B4C6-C98DA3205C09}" type="datetimeFigureOut">
              <a:rPr lang="en-US" smtClean="0"/>
              <a:pPr/>
              <a:t>7/4/2014</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1D8BD707-D9CF-40AE-B4C6-C98DA3205C09}" type="datetimeFigureOut">
              <a:rPr lang="en-US" smtClean="0"/>
              <a:pPr/>
              <a:t>7/4/2014</a:t>
            </a:fld>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1D8BD707-D9CF-40AE-B4C6-C98DA3205C09}" type="datetimeFigureOut">
              <a:rPr lang="en-US" smtClean="0"/>
              <a:pPr/>
              <a:t>7/4/2014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1D8BD707-D9CF-40AE-B4C6-C98DA3205C09}" type="datetimeFigureOut">
              <a:rPr lang="en-US" smtClean="0"/>
              <a:pPr/>
              <a:t>7/4/2014</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1D8BD707-D9CF-40AE-B4C6-C98DA3205C09}" type="datetimeFigureOut">
              <a:rPr lang="en-US" smtClean="0"/>
              <a:pPr/>
              <a:t>7/4/2014</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1D8BD707-D9CF-40AE-B4C6-C98DA3205C09}" type="datetimeFigureOut">
              <a:rPr lang="en-US" smtClean="0"/>
              <a:pPr/>
              <a:t>7/4/2014</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1D8BD707-D9CF-40AE-B4C6-C98DA3205C09}" type="datetimeFigureOut">
              <a:rPr lang="en-US" smtClean="0"/>
              <a:pPr/>
              <a:t>7/4/2014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1D8BD707-D9CF-40AE-B4C6-C98DA3205C09}" type="datetimeFigureOut">
              <a:rPr lang="en-US" smtClean="0"/>
              <a:pPr/>
              <a:t>7/4/2014</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1D8BD707-D9CF-40AE-B4C6-C98DA3205C09}" type="datetimeFigureOut">
              <a:rPr lang="en-US" smtClean="0"/>
              <a:pPr/>
              <a:t>7/4/2014</a:t>
            </a:fld>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3.jpe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Glaucoma diagnosis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08381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r>
              <a:rPr lang="en-US">
                <a:solidFill>
                  <a:schemeClr val="accent1"/>
                </a:solidFill>
              </a:rPr>
              <a:t>Errors in Measurement</a:t>
            </a:r>
          </a:p>
        </p:txBody>
      </p:sp>
      <p:sp>
        <p:nvSpPr>
          <p:cNvPr id="18435" name="Rectangle 3"/>
          <p:cNvSpPr>
            <a:spLocks noGrp="1" noChangeArrowheads="1"/>
          </p:cNvSpPr>
          <p:nvPr>
            <p:ph idx="1"/>
          </p:nvPr>
        </p:nvSpPr>
        <p:spPr>
          <a:noFill/>
          <a:ln/>
        </p:spPr>
        <p:txBody>
          <a:bodyPr>
            <a:normAutofit/>
          </a:bodyPr>
          <a:lstStyle/>
          <a:p>
            <a:r>
              <a:rPr lang="en-US" sz="2800" dirty="0"/>
              <a:t>The fluorescein ring is too wide or too narrow:</a:t>
            </a:r>
          </a:p>
          <a:p>
            <a:r>
              <a:rPr lang="en-US" sz="2800" dirty="0"/>
              <a:t>Too wide: occurs if prism not dried after cleaning or lids touch prism.</a:t>
            </a:r>
            <a:r>
              <a:rPr lang="en-US" sz="2800" b="1" dirty="0"/>
              <a:t>  Overestimates </a:t>
            </a:r>
            <a:r>
              <a:rPr lang="en-US" sz="2800" dirty="0"/>
              <a:t>IOP.  Solution: dry prism</a:t>
            </a:r>
          </a:p>
          <a:p>
            <a:r>
              <a:rPr lang="en-US" sz="2800" dirty="0"/>
              <a:t>Too narrow: </a:t>
            </a:r>
            <a:r>
              <a:rPr lang="en-US" sz="2800" dirty="0" err="1"/>
              <a:t>inadequte</a:t>
            </a:r>
            <a:r>
              <a:rPr lang="en-US" sz="2800" dirty="0"/>
              <a:t> fluorescein concentration may cause </a:t>
            </a:r>
            <a:r>
              <a:rPr lang="en-US" sz="2800" dirty="0" err="1"/>
              <a:t>hypofluorescence</a:t>
            </a:r>
            <a:r>
              <a:rPr lang="en-US" sz="2800" dirty="0"/>
              <a:t>. </a:t>
            </a:r>
            <a:r>
              <a:rPr lang="en-US" sz="2800" b="1" dirty="0"/>
              <a:t>Underestimates </a:t>
            </a:r>
            <a:r>
              <a:rPr lang="en-US" sz="2800" dirty="0"/>
              <a:t>IOP.  Solution: patient blinks or additional fluorescein added.</a:t>
            </a:r>
          </a:p>
        </p:txBody>
      </p:sp>
    </p:spTree>
    <p:extLst>
      <p:ext uri="{BB962C8B-B14F-4D97-AF65-F5344CB8AC3E}">
        <p14:creationId xmlns:p14="http://schemas.microsoft.com/office/powerpoint/2010/main" val="3985350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a:solidFill>
                  <a:schemeClr val="accent1"/>
                </a:solidFill>
              </a:rPr>
              <a:t>Errors (cont.)</a:t>
            </a:r>
          </a:p>
        </p:txBody>
      </p:sp>
      <p:sp>
        <p:nvSpPr>
          <p:cNvPr id="19459" name="Rectangle 3"/>
          <p:cNvSpPr>
            <a:spLocks noGrp="1" noChangeArrowheads="1"/>
          </p:cNvSpPr>
          <p:nvPr>
            <p:ph idx="1"/>
          </p:nvPr>
        </p:nvSpPr>
        <p:spPr>
          <a:noFill/>
          <a:ln/>
        </p:spPr>
        <p:txBody>
          <a:bodyPr>
            <a:normAutofit/>
          </a:bodyPr>
          <a:lstStyle/>
          <a:p>
            <a:r>
              <a:rPr lang="en-US" sz="2800" dirty="0" smtClean="0"/>
              <a:t>Thin </a:t>
            </a:r>
            <a:r>
              <a:rPr lang="en-US" sz="2800" dirty="0"/>
              <a:t>corneas produces </a:t>
            </a:r>
            <a:r>
              <a:rPr lang="en-US" sz="2800" b="1" dirty="0"/>
              <a:t>underestimate</a:t>
            </a:r>
          </a:p>
          <a:p>
            <a:r>
              <a:rPr lang="en-US" sz="2800" dirty="0" smtClean="0"/>
              <a:t>Thick </a:t>
            </a:r>
            <a:r>
              <a:rPr lang="en-US" sz="2800" dirty="0"/>
              <a:t>cornea d/t increased collagen gives </a:t>
            </a:r>
            <a:r>
              <a:rPr lang="en-US" sz="2800" b="1" dirty="0"/>
              <a:t>overestimate</a:t>
            </a:r>
            <a:r>
              <a:rPr lang="en-US" sz="2800" dirty="0"/>
              <a:t>, if d/t edema gives </a:t>
            </a:r>
            <a:r>
              <a:rPr lang="en-US" sz="2800" b="1" dirty="0"/>
              <a:t>underestimate</a:t>
            </a:r>
            <a:r>
              <a:rPr lang="en-US" sz="2800" dirty="0"/>
              <a:t>.</a:t>
            </a:r>
          </a:p>
          <a:p>
            <a:r>
              <a:rPr lang="en-US" sz="2800" dirty="0" smtClean="0"/>
              <a:t>Inadequate </a:t>
            </a:r>
            <a:r>
              <a:rPr lang="en-US" sz="2800" dirty="0"/>
              <a:t>vertical alignment of semicircles leads to </a:t>
            </a:r>
            <a:r>
              <a:rPr lang="en-US" sz="2800" b="1" dirty="0" err="1"/>
              <a:t>overstimate</a:t>
            </a:r>
            <a:r>
              <a:rPr lang="en-US" sz="2800" dirty="0"/>
              <a:t> of IOP.</a:t>
            </a:r>
          </a:p>
          <a:p>
            <a:r>
              <a:rPr lang="en-US" sz="2800" dirty="0" smtClean="0"/>
              <a:t>Distortion </a:t>
            </a:r>
            <a:r>
              <a:rPr lang="en-US" sz="2800" dirty="0"/>
              <a:t>d/t irregular cornea influences accuracy, less useful with corneal scarring.</a:t>
            </a:r>
          </a:p>
        </p:txBody>
      </p:sp>
    </p:spTree>
    <p:extLst>
      <p:ext uri="{BB962C8B-B14F-4D97-AF65-F5344CB8AC3E}">
        <p14:creationId xmlns:p14="http://schemas.microsoft.com/office/powerpoint/2010/main" val="4034132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r>
              <a:rPr lang="en-US">
                <a:solidFill>
                  <a:schemeClr val="accent1"/>
                </a:solidFill>
              </a:rPr>
              <a:t>Errors (cont.)</a:t>
            </a:r>
          </a:p>
        </p:txBody>
      </p:sp>
      <p:sp>
        <p:nvSpPr>
          <p:cNvPr id="20483" name="Rectangle 3"/>
          <p:cNvSpPr>
            <a:spLocks noGrp="1" noChangeArrowheads="1"/>
          </p:cNvSpPr>
          <p:nvPr>
            <p:ph idx="1"/>
          </p:nvPr>
        </p:nvSpPr>
        <p:spPr>
          <a:noFill/>
          <a:ln/>
        </p:spPr>
        <p:txBody>
          <a:bodyPr/>
          <a:lstStyle/>
          <a:p>
            <a:r>
              <a:rPr lang="en-US" dirty="0" smtClean="0"/>
              <a:t>Squeezing </a:t>
            </a:r>
            <a:r>
              <a:rPr lang="en-US" dirty="0"/>
              <a:t>of eyelids, breath holding or other </a:t>
            </a:r>
            <a:r>
              <a:rPr lang="en-US" dirty="0" err="1"/>
              <a:t>Valsalva</a:t>
            </a:r>
            <a:r>
              <a:rPr lang="en-US" dirty="0"/>
              <a:t> maneuvers, pressure on globe, excessive EOM force applied to restricted globe, vertical gaze, tight collars, retreating patient, inaccurately calibrated tonometer.</a:t>
            </a:r>
          </a:p>
          <a:p>
            <a:r>
              <a:rPr lang="en-US" dirty="0" smtClean="0"/>
              <a:t>Repeated </a:t>
            </a:r>
            <a:r>
              <a:rPr lang="en-US" dirty="0"/>
              <a:t>tonometry may induce decline in estimated IOP.</a:t>
            </a:r>
          </a:p>
        </p:txBody>
      </p:sp>
    </p:spTree>
    <p:extLst>
      <p:ext uri="{BB962C8B-B14F-4D97-AF65-F5344CB8AC3E}">
        <p14:creationId xmlns:p14="http://schemas.microsoft.com/office/powerpoint/2010/main" val="2885675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normAutofit/>
          </a:bodyPr>
          <a:lstStyle/>
          <a:p>
            <a:r>
              <a:rPr lang="en-US">
                <a:solidFill>
                  <a:schemeClr val="accent1"/>
                </a:solidFill>
              </a:rPr>
              <a:t>Error d/t corneal curvature</a:t>
            </a:r>
          </a:p>
        </p:txBody>
      </p:sp>
      <p:sp>
        <p:nvSpPr>
          <p:cNvPr id="21507" name="Rectangle 3"/>
          <p:cNvSpPr>
            <a:spLocks noGrp="1" noChangeArrowheads="1"/>
          </p:cNvSpPr>
          <p:nvPr>
            <p:ph idx="1"/>
          </p:nvPr>
        </p:nvSpPr>
        <p:spPr>
          <a:noFill/>
          <a:ln/>
        </p:spPr>
        <p:txBody>
          <a:bodyPr>
            <a:normAutofit/>
          </a:bodyPr>
          <a:lstStyle/>
          <a:p>
            <a:r>
              <a:rPr lang="en-US" sz="2800" dirty="0" smtClean="0"/>
              <a:t>Increase </a:t>
            </a:r>
            <a:r>
              <a:rPr lang="en-US" sz="2800" dirty="0"/>
              <a:t>of 1 mmHg for every 3D increase in corneal power.</a:t>
            </a:r>
          </a:p>
          <a:p>
            <a:r>
              <a:rPr lang="en-US" sz="2800" dirty="0" smtClean="0"/>
              <a:t>More </a:t>
            </a:r>
            <a:r>
              <a:rPr lang="en-US" sz="2800" dirty="0"/>
              <a:t>fluid displaced under steep cornea, increases contribution of ocular rigidity in overestimating IOP.</a:t>
            </a:r>
          </a:p>
          <a:p>
            <a:r>
              <a:rPr lang="en-US" sz="2800" dirty="0" smtClean="0"/>
              <a:t>The </a:t>
            </a:r>
            <a:r>
              <a:rPr lang="en-US" sz="2800" dirty="0"/>
              <a:t>steeper the cornea, the more cornea must be indented to produce standard area of contact.</a:t>
            </a:r>
          </a:p>
          <a:p>
            <a:r>
              <a:rPr lang="en-US" sz="2800" dirty="0"/>
              <a:t>&gt;3D astigmatism produces elliptical rather than circular area</a:t>
            </a:r>
          </a:p>
        </p:txBody>
      </p:sp>
    </p:spTree>
    <p:extLst>
      <p:ext uri="{BB962C8B-B14F-4D97-AF65-F5344CB8AC3E}">
        <p14:creationId xmlns:p14="http://schemas.microsoft.com/office/powerpoint/2010/main" val="3093991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normAutofit/>
          </a:bodyPr>
          <a:lstStyle/>
          <a:p>
            <a:r>
              <a:rPr lang="en-US">
                <a:solidFill>
                  <a:schemeClr val="accent1"/>
                </a:solidFill>
              </a:rPr>
              <a:t>Correction for astigmatism</a:t>
            </a:r>
          </a:p>
        </p:txBody>
      </p:sp>
      <p:sp>
        <p:nvSpPr>
          <p:cNvPr id="22531" name="Rectangle 3"/>
          <p:cNvSpPr>
            <a:spLocks noGrp="1" noChangeArrowheads="1"/>
          </p:cNvSpPr>
          <p:nvPr>
            <p:ph idx="1"/>
          </p:nvPr>
        </p:nvSpPr>
        <p:spPr>
          <a:noFill/>
          <a:ln/>
        </p:spPr>
        <p:txBody>
          <a:bodyPr>
            <a:normAutofit/>
          </a:bodyPr>
          <a:lstStyle/>
          <a:p>
            <a:r>
              <a:rPr lang="en-US" sz="2800" dirty="0"/>
              <a:t>With semicircles displaced horizontally, IOP </a:t>
            </a:r>
            <a:r>
              <a:rPr lang="en-US" sz="2800" b="1" dirty="0"/>
              <a:t>underestimated</a:t>
            </a:r>
            <a:r>
              <a:rPr lang="en-US" sz="2800" dirty="0"/>
              <a:t> by 1 mmHg for every 4D of WTR astigmatism, vice versa for ATR astigmatism</a:t>
            </a:r>
            <a:r>
              <a:rPr lang="en-US" dirty="0"/>
              <a:t>.</a:t>
            </a:r>
          </a:p>
          <a:p>
            <a:r>
              <a:rPr lang="en-US" sz="2800" dirty="0"/>
              <a:t>To minimize, prisms should be rotated so that axis of least corneal curvature is opposite red line on prism holder (i.e. align </a:t>
            </a:r>
            <a:r>
              <a:rPr lang="en-US" sz="2800" b="1" dirty="0"/>
              <a:t>negative</a:t>
            </a:r>
            <a:r>
              <a:rPr lang="en-US" sz="2800" dirty="0"/>
              <a:t> cylinder axis).</a:t>
            </a:r>
          </a:p>
          <a:p>
            <a:r>
              <a:rPr lang="en-US" sz="2800" dirty="0"/>
              <a:t>Can average reading with vertical and horizontal alignment of prism.</a:t>
            </a:r>
          </a:p>
        </p:txBody>
      </p:sp>
    </p:spTree>
    <p:extLst>
      <p:ext uri="{BB962C8B-B14F-4D97-AF65-F5344CB8AC3E}">
        <p14:creationId xmlns:p14="http://schemas.microsoft.com/office/powerpoint/2010/main" val="2852460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solidFill>
                  <a:schemeClr val="accent1"/>
                </a:solidFill>
              </a:rPr>
              <a:t>Sterilization</a:t>
            </a:r>
          </a:p>
        </p:txBody>
      </p:sp>
      <p:sp>
        <p:nvSpPr>
          <p:cNvPr id="23555" name="Rectangle 3"/>
          <p:cNvSpPr>
            <a:spLocks noGrp="1" noChangeArrowheads="1"/>
          </p:cNvSpPr>
          <p:nvPr>
            <p:ph idx="1"/>
          </p:nvPr>
        </p:nvSpPr>
        <p:spPr>
          <a:noFill/>
          <a:ln/>
        </p:spPr>
        <p:txBody>
          <a:bodyPr/>
          <a:lstStyle/>
          <a:p>
            <a:r>
              <a:rPr lang="en-US" dirty="0"/>
              <a:t>CDC recommendation  (HIV, HSV, and adenovirus): wipe tip clean and disinfect tip only with bleach (1:10 dilution x 5”, changed once daily).</a:t>
            </a:r>
          </a:p>
          <a:p>
            <a:r>
              <a:rPr lang="en-US" dirty="0"/>
              <a:t>Alternative is 3% H2O2, changed at least twice daily (affects tip less than bleach or ETOH).</a:t>
            </a:r>
          </a:p>
          <a:p>
            <a:r>
              <a:rPr lang="en-US" dirty="0"/>
              <a:t>Alternative #2: wiping tip with 70% ETOH</a:t>
            </a:r>
          </a:p>
        </p:txBody>
      </p:sp>
    </p:spTree>
    <p:extLst>
      <p:ext uri="{BB962C8B-B14F-4D97-AF65-F5344CB8AC3E}">
        <p14:creationId xmlns:p14="http://schemas.microsoft.com/office/powerpoint/2010/main" val="3761458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Gonioscopy </a:t>
            </a:r>
            <a:endParaRPr lang="en-IN" dirty="0"/>
          </a:p>
        </p:txBody>
      </p:sp>
      <p:sp>
        <p:nvSpPr>
          <p:cNvPr id="4" name="Rectangle 3"/>
          <p:cNvSpPr/>
          <p:nvPr/>
        </p:nvSpPr>
        <p:spPr>
          <a:xfrm>
            <a:off x="3733800" y="6522974"/>
            <a:ext cx="5257800" cy="246221"/>
          </a:xfrm>
          <a:prstGeom prst="rect">
            <a:avLst/>
          </a:prstGeom>
        </p:spPr>
        <p:txBody>
          <a:bodyPr wrap="square">
            <a:spAutoFit/>
          </a:bodyPr>
          <a:lstStyle/>
          <a:p>
            <a:r>
              <a:rPr lang="en-IN" sz="1000" i="1" dirty="0"/>
              <a:t>http://www.apglaucomasociety.org/toc/Gonioscopy(NM).</a:t>
            </a:r>
            <a:r>
              <a:rPr lang="en-IN" sz="1000" i="1" dirty="0" smtClean="0"/>
              <a:t>pdf. Last accessed 3</a:t>
            </a:r>
            <a:r>
              <a:rPr lang="en-IN" sz="1000" i="1" baseline="30000" dirty="0" smtClean="0"/>
              <a:t>rd</a:t>
            </a:r>
            <a:r>
              <a:rPr lang="en-IN" sz="1000" i="1" dirty="0" smtClean="0"/>
              <a:t> July 2014.</a:t>
            </a:r>
            <a:endParaRPr lang="en-IN" sz="1000" i="1" dirty="0"/>
          </a:p>
        </p:txBody>
      </p:sp>
      <p:sp>
        <p:nvSpPr>
          <p:cNvPr id="9" name="Content Placeholder 2"/>
          <p:cNvSpPr txBox="1">
            <a:spLocks/>
          </p:cNvSpPr>
          <p:nvPr/>
        </p:nvSpPr>
        <p:spPr>
          <a:xfrm>
            <a:off x="6096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smtClean="0"/>
              <a:t>Fundamental part of ophthalmic evaluation</a:t>
            </a:r>
          </a:p>
          <a:p>
            <a:r>
              <a:rPr lang="en-IN" dirty="0" smtClean="0"/>
              <a:t>Conformation of normal angle structures</a:t>
            </a:r>
          </a:p>
          <a:p>
            <a:r>
              <a:rPr lang="en-IN" dirty="0" smtClean="0"/>
              <a:t>Determination of narrowness or closure of anterior chamber angle</a:t>
            </a:r>
          </a:p>
          <a:p>
            <a:r>
              <a:rPr lang="en-IN" dirty="0" smtClean="0"/>
              <a:t>Grading of angle width</a:t>
            </a:r>
          </a:p>
          <a:p>
            <a:r>
              <a:rPr lang="en-IN" dirty="0" smtClean="0"/>
              <a:t>Pathological findings</a:t>
            </a:r>
          </a:p>
          <a:p>
            <a:r>
              <a:rPr lang="en-IN" dirty="0" smtClean="0"/>
              <a:t>Needs to be performed routinely to avoid misdiagnosis</a:t>
            </a:r>
            <a:endParaRPr lang="en-IN" dirty="0"/>
          </a:p>
        </p:txBody>
      </p:sp>
    </p:spTree>
    <p:extLst>
      <p:ext uri="{BB962C8B-B14F-4D97-AF65-F5344CB8AC3E}">
        <p14:creationId xmlns:p14="http://schemas.microsoft.com/office/powerpoint/2010/main" val="42429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4800" y="1301750"/>
            <a:ext cx="8153400"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900" dirty="0" smtClean="0">
                <a:latin typeface="Palatino Linotype" pitchFamily="18" charset="0"/>
                <a:cs typeface="Times New Roman" pitchFamily="18" charset="0"/>
              </a:rPr>
              <a:t>The </a:t>
            </a:r>
            <a:r>
              <a:rPr lang="en-US" sz="1900" dirty="0">
                <a:latin typeface="Palatino Linotype" pitchFamily="18" charset="0"/>
                <a:cs typeface="Times New Roman" pitchFamily="18" charset="0"/>
              </a:rPr>
              <a:t>anterior curve of the </a:t>
            </a:r>
            <a:r>
              <a:rPr lang="en-US" sz="1900" dirty="0" err="1">
                <a:latin typeface="Palatino Linotype" pitchFamily="18" charset="0"/>
                <a:cs typeface="Times New Roman" pitchFamily="18" charset="0"/>
              </a:rPr>
              <a:t>goniolens</a:t>
            </a:r>
            <a:r>
              <a:rPr lang="en-US" sz="1900" dirty="0">
                <a:latin typeface="Palatino Linotype" pitchFamily="18" charset="0"/>
                <a:cs typeface="Times New Roman" pitchFamily="18" charset="0"/>
              </a:rPr>
              <a:t> is such that the critical angle is not reached, and light rays are refracted at the contact lens- air interface</a:t>
            </a:r>
          </a:p>
          <a:p>
            <a:pPr eaLnBrk="0" hangingPunct="0"/>
            <a:endParaRPr lang="en-US" sz="2000" dirty="0">
              <a:cs typeface="Times New Roman" pitchFamily="18" charset="0"/>
            </a:endParaRPr>
          </a:p>
          <a:p>
            <a:pPr eaLnBrk="0" hangingPunct="0"/>
            <a:r>
              <a:rPr lang="da-DK" sz="1900" dirty="0">
                <a:latin typeface="Palatino Linotype" pitchFamily="18" charset="0"/>
                <a:cs typeface="Times New Roman" pitchFamily="18" charset="0"/>
              </a:rPr>
              <a:t>EG: Koeppe, Shaffer, Layden, Barkan, Thorpe, Swan Jacob</a:t>
            </a:r>
          </a:p>
          <a:p>
            <a:pPr eaLnBrk="0" hangingPunct="0"/>
            <a:endParaRPr lang="en-US" sz="2000" dirty="0">
              <a:cs typeface="Times New Roman" pitchFamily="18" charset="0"/>
            </a:endParaRPr>
          </a:p>
          <a:p>
            <a:pPr eaLnBrk="0" hangingPunct="0"/>
            <a:r>
              <a:rPr lang="en-US" sz="1900" b="1" dirty="0">
                <a:latin typeface="Palatino Linotype" pitchFamily="18" charset="0"/>
                <a:cs typeface="Times New Roman" pitchFamily="18" charset="0"/>
              </a:rPr>
              <a:t>Advantages</a:t>
            </a:r>
            <a:r>
              <a:rPr lang="en-US" sz="1900" dirty="0">
                <a:latin typeface="Palatino Linotype" pitchFamily="18" charset="0"/>
                <a:cs typeface="Times New Roman" pitchFamily="18" charset="0"/>
              </a:rPr>
              <a:t>: An erect and panoramic view.</a:t>
            </a:r>
          </a:p>
          <a:p>
            <a:pPr eaLnBrk="0" hangingPunct="0"/>
            <a:r>
              <a:rPr lang="en-US" sz="1900" dirty="0">
                <a:latin typeface="Palatino Linotype" pitchFamily="18" charset="0"/>
                <a:cs typeface="Times New Roman" pitchFamily="18" charset="0"/>
              </a:rPr>
              <a:t> Can be performed on both eyes simultaneously</a:t>
            </a:r>
            <a:r>
              <a:rPr lang="en-US" sz="1900" dirty="0" smtClean="0">
                <a:latin typeface="Palatino Linotype" pitchFamily="18" charset="0"/>
                <a:cs typeface="Times New Roman" pitchFamily="18" charset="0"/>
              </a:rPr>
              <a:t>.</a:t>
            </a:r>
          </a:p>
          <a:p>
            <a:pPr eaLnBrk="0" hangingPunct="0"/>
            <a:endParaRPr lang="en-US" sz="2000" dirty="0">
              <a:cs typeface="Times New Roman" pitchFamily="18" charset="0"/>
            </a:endParaRPr>
          </a:p>
          <a:p>
            <a:pPr eaLnBrk="0" hangingPunct="0"/>
            <a:r>
              <a:rPr lang="en-US" sz="1900" b="1" dirty="0">
                <a:latin typeface="Palatino Linotype" pitchFamily="18" charset="0"/>
                <a:cs typeface="Times New Roman" pitchFamily="18" charset="0"/>
              </a:rPr>
              <a:t>Disadvantages</a:t>
            </a:r>
            <a:r>
              <a:rPr lang="en-US" sz="1900" dirty="0">
                <a:latin typeface="Palatino Linotype" pitchFamily="18" charset="0"/>
                <a:cs typeface="Times New Roman" pitchFamily="18" charset="0"/>
              </a:rPr>
              <a:t>: Difficulty of learning technique. Instrumentation expensive and difficult to obtain.</a:t>
            </a:r>
          </a:p>
          <a:p>
            <a:pPr eaLnBrk="0" hangingPunct="0"/>
            <a:r>
              <a:rPr lang="en-US" sz="1900" dirty="0">
                <a:latin typeface="Palatino Linotype" pitchFamily="18" charset="0"/>
                <a:cs typeface="Times New Roman" pitchFamily="18" charset="0"/>
              </a:rPr>
              <a:t>Less magnification </a:t>
            </a:r>
          </a:p>
          <a:p>
            <a:pPr eaLnBrk="0" hangingPunct="0"/>
            <a:r>
              <a:rPr lang="en-US" sz="1900" dirty="0">
                <a:latin typeface="Palatino Linotype" pitchFamily="18" charset="0"/>
                <a:cs typeface="Times New Roman" pitchFamily="18" charset="0"/>
              </a:rPr>
              <a:t>Also need for the patient to be supine</a:t>
            </a:r>
            <a:r>
              <a:rPr lang="en-US" sz="1900" dirty="0" smtClean="0">
                <a:latin typeface="Palatino Linotype" pitchFamily="18" charset="0"/>
                <a:cs typeface="Times New Roman" pitchFamily="18" charset="0"/>
              </a:rPr>
              <a:t>.</a:t>
            </a:r>
          </a:p>
          <a:p>
            <a:pPr eaLnBrk="0" hangingPunct="0"/>
            <a:endParaRPr lang="en-US" sz="2000" dirty="0">
              <a:cs typeface="Times New Roman" pitchFamily="18" charset="0"/>
            </a:endParaRPr>
          </a:p>
          <a:p>
            <a:pPr eaLnBrk="0" hangingPunct="0"/>
            <a:r>
              <a:rPr lang="en-US" sz="1900" b="1" dirty="0">
                <a:latin typeface="Palatino Linotype" pitchFamily="18" charset="0"/>
                <a:cs typeface="Times New Roman" pitchFamily="18" charset="0"/>
              </a:rPr>
              <a:t>Uses: S</a:t>
            </a:r>
            <a:r>
              <a:rPr lang="en-US" sz="1900" dirty="0">
                <a:latin typeface="Palatino Linotype" pitchFamily="18" charset="0"/>
                <a:cs typeface="Times New Roman" pitchFamily="18" charset="0"/>
              </a:rPr>
              <a:t>urgical </a:t>
            </a:r>
            <a:r>
              <a:rPr lang="en-US" sz="1900" dirty="0" err="1">
                <a:latin typeface="Palatino Linotype" pitchFamily="18" charset="0"/>
                <a:cs typeface="Times New Roman" pitchFamily="18" charset="0"/>
              </a:rPr>
              <a:t>goniolenses</a:t>
            </a:r>
            <a:r>
              <a:rPr lang="en-US" sz="1900" dirty="0">
                <a:latin typeface="Palatino Linotype" pitchFamily="18" charset="0"/>
                <a:cs typeface="Times New Roman" pitchFamily="18" charset="0"/>
              </a:rPr>
              <a:t> used at the time of angle surgery, e.g. </a:t>
            </a:r>
            <a:r>
              <a:rPr lang="en-US" sz="1900" dirty="0" err="1">
                <a:latin typeface="Palatino Linotype" pitchFamily="18" charset="0"/>
                <a:cs typeface="Times New Roman" pitchFamily="18" charset="0"/>
              </a:rPr>
              <a:t>goniotomy</a:t>
            </a:r>
            <a:r>
              <a:rPr lang="en-US" sz="1900" dirty="0">
                <a:latin typeface="Palatino Linotype" pitchFamily="18" charset="0"/>
                <a:cs typeface="Times New Roman" pitchFamily="18" charset="0"/>
              </a:rPr>
              <a:t>, and for Gonioscopy in infants for diagnostic purposes.</a:t>
            </a:r>
            <a:endParaRPr lang="en-US" sz="2000" dirty="0">
              <a:cs typeface="Times New Roman" pitchFamily="18" charset="0"/>
            </a:endParaRPr>
          </a:p>
          <a:p>
            <a:pPr eaLnBrk="0" hangingPunct="0"/>
            <a:endParaRPr lang="en-US" sz="4000" dirty="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smtClean="0"/>
              <a:t>Direct Gonioscopy </a:t>
            </a:r>
            <a:endParaRPr lang="en-IN" dirty="0"/>
          </a:p>
        </p:txBody>
      </p:sp>
    </p:spTree>
    <p:extLst>
      <p:ext uri="{BB962C8B-B14F-4D97-AF65-F5344CB8AC3E}">
        <p14:creationId xmlns:p14="http://schemas.microsoft.com/office/powerpoint/2010/main" val="34595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38200" y="2286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dirty="0">
                <a:solidFill>
                  <a:schemeClr val="tx2"/>
                </a:solidFill>
              </a:rPr>
              <a:t>Various Diagnostic </a:t>
            </a:r>
            <a:r>
              <a:rPr lang="en-US" sz="3200" b="1" dirty="0" err="1">
                <a:solidFill>
                  <a:schemeClr val="tx2"/>
                </a:solidFill>
              </a:rPr>
              <a:t>Gonio</a:t>
            </a:r>
            <a:r>
              <a:rPr lang="en-US" sz="3200" b="1" dirty="0">
                <a:solidFill>
                  <a:schemeClr val="tx2"/>
                </a:solidFill>
              </a:rPr>
              <a:t> Lenses and Specifications</a:t>
            </a:r>
          </a:p>
        </p:txBody>
      </p:sp>
      <p:sp>
        <p:nvSpPr>
          <p:cNvPr id="40963" name="Text Box 3"/>
          <p:cNvSpPr txBox="1">
            <a:spLocks noChangeArrowheads="1"/>
          </p:cNvSpPr>
          <p:nvPr/>
        </p:nvSpPr>
        <p:spPr bwMode="auto">
          <a:xfrm>
            <a:off x="4114800" y="1447800"/>
            <a:ext cx="4191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u="sng" dirty="0">
                <a:solidFill>
                  <a:schemeClr val="folHlink"/>
                </a:solidFill>
              </a:rPr>
              <a:t>Direct </a:t>
            </a:r>
            <a:r>
              <a:rPr lang="en-US" b="1" u="sng" dirty="0" err="1">
                <a:solidFill>
                  <a:schemeClr val="folHlink"/>
                </a:solidFill>
              </a:rPr>
              <a:t>Goniolenses</a:t>
            </a:r>
            <a:r>
              <a:rPr lang="en-US" b="1" u="sng" dirty="0"/>
              <a:t>:</a:t>
            </a:r>
          </a:p>
          <a:p>
            <a:pPr eaLnBrk="0" hangingPunct="0">
              <a:spcBef>
                <a:spcPct val="50000"/>
              </a:spcBef>
              <a:buFontTx/>
              <a:buChar char="-"/>
            </a:pPr>
            <a:r>
              <a:rPr lang="en-US" b="1" i="1" dirty="0" err="1"/>
              <a:t>Koeppe</a:t>
            </a:r>
            <a:r>
              <a:rPr lang="en-US" dirty="0"/>
              <a:t>-  Prototype</a:t>
            </a:r>
          </a:p>
          <a:p>
            <a:pPr eaLnBrk="0" hangingPunct="0">
              <a:spcBef>
                <a:spcPct val="50000"/>
              </a:spcBef>
              <a:buFontTx/>
              <a:buChar char="-"/>
            </a:pPr>
            <a:r>
              <a:rPr lang="en-US" b="1" i="1" dirty="0"/>
              <a:t>Shaffer</a:t>
            </a:r>
            <a:r>
              <a:rPr lang="en-US" dirty="0"/>
              <a:t>. – small </a:t>
            </a:r>
            <a:r>
              <a:rPr lang="en-US" dirty="0" err="1"/>
              <a:t>Koeppe</a:t>
            </a:r>
            <a:r>
              <a:rPr lang="en-US" dirty="0"/>
              <a:t> lens(infants)</a:t>
            </a:r>
          </a:p>
          <a:p>
            <a:pPr eaLnBrk="0" hangingPunct="0">
              <a:spcBef>
                <a:spcPct val="50000"/>
              </a:spcBef>
              <a:buFontTx/>
              <a:buChar char="-"/>
            </a:pPr>
            <a:r>
              <a:rPr lang="en-US" b="1" i="1" dirty="0" err="1"/>
              <a:t>Barkan</a:t>
            </a:r>
            <a:r>
              <a:rPr lang="en-US" dirty="0"/>
              <a:t>- prototype surgical </a:t>
            </a:r>
            <a:r>
              <a:rPr lang="en-US" dirty="0" err="1"/>
              <a:t>goniolens</a:t>
            </a:r>
            <a:endParaRPr lang="en-US" dirty="0"/>
          </a:p>
          <a:p>
            <a:pPr eaLnBrk="0" hangingPunct="0">
              <a:spcBef>
                <a:spcPct val="50000"/>
              </a:spcBef>
              <a:buFontTx/>
              <a:buChar char="-"/>
            </a:pPr>
            <a:r>
              <a:rPr lang="en-US" b="1" i="1" dirty="0"/>
              <a:t>Thorpe</a:t>
            </a:r>
            <a:r>
              <a:rPr lang="en-US" dirty="0"/>
              <a:t>- surgical and diagnostic lens.</a:t>
            </a:r>
          </a:p>
          <a:p>
            <a:pPr eaLnBrk="0" hangingPunct="0">
              <a:spcBef>
                <a:spcPct val="50000"/>
              </a:spcBef>
              <a:buFontTx/>
              <a:buChar char="-"/>
            </a:pPr>
            <a:r>
              <a:rPr lang="en-US" b="1" i="1" dirty="0"/>
              <a:t>Swan Jacob</a:t>
            </a:r>
            <a:r>
              <a:rPr lang="en-US" dirty="0"/>
              <a:t>- surgical </a:t>
            </a:r>
            <a:r>
              <a:rPr lang="en-US" dirty="0" err="1"/>
              <a:t>goniolens</a:t>
            </a:r>
            <a:r>
              <a:rPr lang="en-US" dirty="0"/>
              <a:t> for children</a:t>
            </a:r>
          </a:p>
          <a:p>
            <a:pPr eaLnBrk="0" hangingPunct="0">
              <a:spcBef>
                <a:spcPct val="50000"/>
              </a:spcBef>
              <a:buFontTx/>
              <a:buChar char="-"/>
            </a:pPr>
            <a:endParaRPr lang="en-US" dirty="0"/>
          </a:p>
        </p:txBody>
      </p:sp>
      <p:pic>
        <p:nvPicPr>
          <p:cNvPr id="40964" name="Picture 4" descr="C:\Documents and Settings\administrator.VITTALA\Desktop\go\thor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15668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C:\Documents and Settings\administrator.VITTALA\Desktop\go\bark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133600"/>
            <a:ext cx="2133600" cy="141605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C:\Documents and Settings\administrator.VITTALA\Desktop\go\direct le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53000"/>
            <a:ext cx="2133600" cy="1379538"/>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C:\Documents and Settings\administrator.VITTALA\Desktop\go\koep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581400"/>
            <a:ext cx="190500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83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533400" y="685800"/>
            <a:ext cx="7772400" cy="5410200"/>
          </a:xfrm>
        </p:spPr>
        <p:txBody>
          <a:bodyPr/>
          <a:lstStyle/>
          <a:p>
            <a:pPr marL="0" indent="0" algn="ctr">
              <a:buNone/>
            </a:pPr>
            <a:r>
              <a:rPr lang="en-US" b="1" dirty="0">
                <a:latin typeface="Palatino Linotype" pitchFamily="18" charset="0"/>
                <a:cs typeface="Times New Roman" pitchFamily="18" charset="0"/>
              </a:rPr>
              <a:t>INDIRECT Gonioscopy</a:t>
            </a:r>
            <a:r>
              <a:rPr lang="en-US" b="1" dirty="0" smtClean="0">
                <a:latin typeface="Palatino Linotype" pitchFamily="18" charset="0"/>
                <a:cs typeface="Times New Roman" pitchFamily="18" charset="0"/>
              </a:rPr>
              <a:t>:</a:t>
            </a:r>
          </a:p>
          <a:p>
            <a:pPr marL="0" indent="0" algn="ctr">
              <a:buNone/>
            </a:pPr>
            <a:endParaRPr lang="en-US" dirty="0">
              <a:cs typeface="Times New Roman" pitchFamily="18" charset="0"/>
            </a:endParaRPr>
          </a:p>
          <a:p>
            <a:r>
              <a:rPr lang="en-US" sz="2400" dirty="0">
                <a:latin typeface="Palatino Linotype" pitchFamily="18" charset="0"/>
                <a:cs typeface="Times New Roman" pitchFamily="18" charset="0"/>
              </a:rPr>
              <a:t>The light rays are reflected by a mirror/ prism in the contact lens and leave the lens at nearly a right angle to the contact lens- air </a:t>
            </a:r>
            <a:r>
              <a:rPr lang="en-US" sz="2400" dirty="0" smtClean="0">
                <a:latin typeface="Palatino Linotype" pitchFamily="18" charset="0"/>
                <a:cs typeface="Times New Roman" pitchFamily="18" charset="0"/>
              </a:rPr>
              <a:t>interface</a:t>
            </a:r>
          </a:p>
          <a:p>
            <a:endParaRPr lang="en-US" sz="2400" dirty="0">
              <a:cs typeface="Times New Roman" pitchFamily="18" charset="0"/>
            </a:endParaRPr>
          </a:p>
          <a:p>
            <a:r>
              <a:rPr lang="en-US" sz="2400" dirty="0" err="1">
                <a:latin typeface="Palatino Linotype" pitchFamily="18" charset="0"/>
                <a:cs typeface="Times New Roman" pitchFamily="18" charset="0"/>
              </a:rPr>
              <a:t>Eg</a:t>
            </a:r>
            <a:r>
              <a:rPr lang="en-US" sz="2400" dirty="0">
                <a:latin typeface="Palatino Linotype" pitchFamily="18" charset="0"/>
                <a:cs typeface="Times New Roman" pitchFamily="18" charset="0"/>
              </a:rPr>
              <a:t>: </a:t>
            </a:r>
            <a:r>
              <a:rPr lang="en-US" sz="2400" dirty="0" err="1">
                <a:latin typeface="Palatino Linotype" pitchFamily="18" charset="0"/>
                <a:cs typeface="Times New Roman" pitchFamily="18" charset="0"/>
              </a:rPr>
              <a:t>Goldmann</a:t>
            </a:r>
            <a:r>
              <a:rPr lang="en-US" sz="2400" dirty="0">
                <a:latin typeface="Palatino Linotype" pitchFamily="18" charset="0"/>
                <a:cs typeface="Times New Roman" pitchFamily="18" charset="0"/>
              </a:rPr>
              <a:t> single, and three mirror lenses, </a:t>
            </a:r>
            <a:r>
              <a:rPr lang="en-US" sz="2400" dirty="0" err="1">
                <a:latin typeface="Palatino Linotype" pitchFamily="18" charset="0"/>
                <a:cs typeface="Times New Roman" pitchFamily="18" charset="0"/>
              </a:rPr>
              <a:t>Ziess</a:t>
            </a:r>
            <a:r>
              <a:rPr lang="en-US" sz="2400" dirty="0">
                <a:latin typeface="Palatino Linotype" pitchFamily="18" charset="0"/>
                <a:cs typeface="Times New Roman" pitchFamily="18" charset="0"/>
              </a:rPr>
              <a:t> four mirror lenses, </a:t>
            </a:r>
            <a:r>
              <a:rPr lang="en-US" sz="2400" dirty="0" err="1">
                <a:latin typeface="Palatino Linotype" pitchFamily="18" charset="0"/>
                <a:cs typeface="Times New Roman" pitchFamily="18" charset="0"/>
              </a:rPr>
              <a:t>posner</a:t>
            </a:r>
            <a:r>
              <a:rPr lang="en-US" sz="2400" dirty="0">
                <a:latin typeface="Palatino Linotype" pitchFamily="18" charset="0"/>
                <a:cs typeface="Times New Roman" pitchFamily="18" charset="0"/>
              </a:rPr>
              <a:t> and </a:t>
            </a:r>
            <a:r>
              <a:rPr lang="en-US" sz="2400" dirty="0" err="1">
                <a:latin typeface="Palatino Linotype" pitchFamily="18" charset="0"/>
                <a:cs typeface="Times New Roman" pitchFamily="18" charset="0"/>
              </a:rPr>
              <a:t>susmann</a:t>
            </a:r>
            <a:r>
              <a:rPr lang="en-US" sz="2400" dirty="0">
                <a:latin typeface="Palatino Linotype" pitchFamily="18" charset="0"/>
                <a:cs typeface="Times New Roman" pitchFamily="18" charset="0"/>
              </a:rPr>
              <a:t> four mirror lenses,  Thorpe four mirror, </a:t>
            </a:r>
            <a:r>
              <a:rPr lang="en-US" sz="2400" dirty="0" err="1">
                <a:latin typeface="Palatino Linotype" pitchFamily="18" charset="0"/>
                <a:cs typeface="Times New Roman" pitchFamily="18" charset="0"/>
              </a:rPr>
              <a:t>Ritch</a:t>
            </a:r>
            <a:r>
              <a:rPr lang="en-US" sz="2400" dirty="0">
                <a:latin typeface="Palatino Linotype" pitchFamily="18" charset="0"/>
                <a:cs typeface="Times New Roman" pitchFamily="18" charset="0"/>
              </a:rPr>
              <a:t>  </a:t>
            </a:r>
            <a:r>
              <a:rPr lang="en-US" sz="2400" dirty="0" err="1">
                <a:latin typeface="Palatino Linotype" pitchFamily="18" charset="0"/>
                <a:cs typeface="Times New Roman" pitchFamily="18" charset="0"/>
              </a:rPr>
              <a:t>trabeculoplasty</a:t>
            </a:r>
            <a:r>
              <a:rPr lang="en-US" sz="2400" dirty="0">
                <a:latin typeface="Palatino Linotype" pitchFamily="18" charset="0"/>
                <a:cs typeface="Times New Roman" pitchFamily="18" charset="0"/>
              </a:rPr>
              <a:t> lens</a:t>
            </a:r>
            <a:endParaRPr lang="en-US" sz="2400" dirty="0">
              <a:cs typeface="Times New Roman" pitchFamily="18" charset="0"/>
            </a:endParaRPr>
          </a:p>
          <a:p>
            <a:pPr>
              <a:buFontTx/>
              <a:buNone/>
            </a:pPr>
            <a:endParaRPr lang="en-US" sz="2400" dirty="0"/>
          </a:p>
        </p:txBody>
      </p:sp>
    </p:spTree>
    <p:extLst>
      <p:ext uri="{BB962C8B-B14F-4D97-AF65-F5344CB8AC3E}">
        <p14:creationId xmlns:p14="http://schemas.microsoft.com/office/powerpoint/2010/main" val="102153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dirty="0">
                <a:solidFill>
                  <a:schemeClr val="tx1"/>
                </a:solidFill>
              </a:rPr>
              <a:t>India : Causes of Blindness </a:t>
            </a:r>
            <a:endParaRPr lang="en-IN" dirty="0"/>
          </a:p>
        </p:txBody>
      </p:sp>
      <p:sp>
        <p:nvSpPr>
          <p:cNvPr id="3" name="Content Placeholder 2"/>
          <p:cNvSpPr>
            <a:spLocks noGrp="1"/>
          </p:cNvSpPr>
          <p:nvPr>
            <p:ph idx="1"/>
          </p:nvPr>
        </p:nvSpPr>
        <p:spPr/>
        <p:txBody>
          <a:bodyPr/>
          <a:lstStyle/>
          <a:p>
            <a:endParaRPr lang="en-IN"/>
          </a:p>
        </p:txBody>
      </p:sp>
      <p:sp>
        <p:nvSpPr>
          <p:cNvPr id="4" name="Title 1"/>
          <p:cNvSpPr txBox="1">
            <a:spLocks/>
          </p:cNvSpPr>
          <p:nvPr/>
        </p:nvSpPr>
        <p:spPr>
          <a:xfrm>
            <a:off x="1600200" y="0"/>
            <a:ext cx="7010400" cy="990600"/>
          </a:xfrm>
          <a:prstGeom prst="rect">
            <a:avLst/>
          </a:prstGeom>
        </p:spPr>
        <p:txBody>
          <a:bodyPr anchor="b" anchorCtr="0">
            <a:normAutofit/>
            <a:scene3d>
              <a:camera prst="orthographicFront"/>
              <a:lightRig rig="soft" dir="t">
                <a:rot lat="0" lon="0" rev="2100000"/>
              </a:lightRig>
            </a:scene3d>
            <a:sp3d prstMaterial="matte"/>
          </a:bodyPr>
          <a:lst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a:lstStyle>
          <a:p>
            <a:endParaRPr lang="en-IN" sz="4800" dirty="0">
              <a:solidFill>
                <a:schemeClr val="tx1"/>
              </a:solidFill>
            </a:endParaRPr>
          </a:p>
        </p:txBody>
      </p:sp>
      <p:pic>
        <p:nvPicPr>
          <p:cNvPr id="5" name="Picture 1" descr="http://www.glaucomaindia.com/images/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74997"/>
            <a:ext cx="5524499" cy="4193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486400" y="6447710"/>
            <a:ext cx="3414717" cy="246221"/>
          </a:xfrm>
          <a:prstGeom prst="rect">
            <a:avLst/>
          </a:prstGeom>
        </p:spPr>
        <p:txBody>
          <a:bodyPr wrap="none">
            <a:spAutoFit/>
          </a:bodyPr>
          <a:lstStyle/>
          <a:p>
            <a:r>
              <a:rPr lang="en-IN" sz="1000" i="1" dirty="0"/>
              <a:t>http://www.glaucomaindia.com</a:t>
            </a:r>
            <a:r>
              <a:rPr lang="en-IN" sz="1000" i="1" dirty="0" smtClean="0"/>
              <a:t>/. Last accessed 3</a:t>
            </a:r>
            <a:r>
              <a:rPr lang="en-IN" sz="1000" i="1" baseline="30000" dirty="0" smtClean="0"/>
              <a:t>rd</a:t>
            </a:r>
            <a:r>
              <a:rPr lang="en-IN" sz="1000" i="1" dirty="0" smtClean="0"/>
              <a:t> may 2013.</a:t>
            </a:r>
            <a:endParaRPr lang="en-IN" sz="1000" i="1" dirty="0"/>
          </a:p>
        </p:txBody>
      </p:sp>
      <p:sp>
        <p:nvSpPr>
          <p:cNvPr id="7" name="Rectangle 6"/>
          <p:cNvSpPr/>
          <p:nvPr/>
        </p:nvSpPr>
        <p:spPr>
          <a:xfrm>
            <a:off x="685800" y="2626216"/>
            <a:ext cx="7543800" cy="206723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spcBef>
                <a:spcPts val="1000"/>
              </a:spcBef>
              <a:buSzPct val="100000"/>
              <a:buFont typeface="Arial" pitchFamily="34" charset="0"/>
              <a:buChar char="•"/>
            </a:pPr>
            <a:r>
              <a:rPr lang="en-US" sz="2400" b="1" dirty="0" err="1" smtClean="0"/>
              <a:t>Glauocma</a:t>
            </a:r>
            <a:r>
              <a:rPr lang="en-US" sz="2400" b="1" dirty="0" smtClean="0"/>
              <a:t> is the third </a:t>
            </a:r>
            <a:r>
              <a:rPr lang="en-US" sz="2400" b="1" dirty="0"/>
              <a:t>leading cause of preventable blindness in INDIA</a:t>
            </a:r>
          </a:p>
          <a:p>
            <a:pPr marL="342900" indent="-342900">
              <a:spcBef>
                <a:spcPts val="1000"/>
              </a:spcBef>
              <a:buSzPct val="100000"/>
              <a:buFont typeface="Arial" pitchFamily="34" charset="0"/>
              <a:buChar char="•"/>
            </a:pPr>
            <a:r>
              <a:rPr lang="en-US" sz="2400" b="1" dirty="0"/>
              <a:t>On the basis of available data,</a:t>
            </a:r>
            <a:r>
              <a:rPr lang="en-IN" sz="2400" b="1" dirty="0"/>
              <a:t> there are approximately </a:t>
            </a:r>
            <a:r>
              <a:rPr lang="en-IN" sz="2400" b="1" dirty="0">
                <a:solidFill>
                  <a:srgbClr val="C00000"/>
                </a:solidFill>
              </a:rPr>
              <a:t>11.2 million persons </a:t>
            </a:r>
            <a:r>
              <a:rPr lang="en-IN" sz="2400" b="1" dirty="0"/>
              <a:t>aged 40 years &amp; older with glaucoma in India. </a:t>
            </a:r>
          </a:p>
        </p:txBody>
      </p:sp>
    </p:spTree>
    <p:extLst>
      <p:ext uri="{BB962C8B-B14F-4D97-AF65-F5344CB8AC3E}">
        <p14:creationId xmlns:p14="http://schemas.microsoft.com/office/powerpoint/2010/main" val="42286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dministrator.VITTALA\Desktop\go\goniocsope lenses.jpg"/>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457200" y="3581400"/>
            <a:ext cx="3352800" cy="1990725"/>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4343400" y="533400"/>
            <a:ext cx="419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u="sng" dirty="0">
                <a:solidFill>
                  <a:schemeClr val="tx2"/>
                </a:solidFill>
              </a:rPr>
              <a:t>Indirect </a:t>
            </a:r>
            <a:r>
              <a:rPr lang="en-US" b="1" u="sng" dirty="0" err="1">
                <a:solidFill>
                  <a:schemeClr val="tx2"/>
                </a:solidFill>
              </a:rPr>
              <a:t>goniolenses</a:t>
            </a:r>
            <a:r>
              <a:rPr lang="en-US" b="1" u="sng" dirty="0" smtClean="0">
                <a:solidFill>
                  <a:schemeClr val="tx2"/>
                </a:solidFill>
              </a:rPr>
              <a:t>:</a:t>
            </a:r>
          </a:p>
          <a:p>
            <a:pPr eaLnBrk="0" hangingPunct="0">
              <a:spcBef>
                <a:spcPct val="50000"/>
              </a:spcBef>
            </a:pPr>
            <a:endParaRPr lang="en-US" b="1" u="sng" dirty="0">
              <a:solidFill>
                <a:schemeClr val="tx2"/>
              </a:solidFill>
            </a:endParaRPr>
          </a:p>
          <a:p>
            <a:pPr eaLnBrk="0" hangingPunct="0">
              <a:spcBef>
                <a:spcPct val="50000"/>
              </a:spcBef>
            </a:pPr>
            <a:r>
              <a:rPr lang="en-US" b="1" dirty="0" err="1"/>
              <a:t>Goldmann</a:t>
            </a:r>
            <a:r>
              <a:rPr lang="en-US" b="1" dirty="0"/>
              <a:t> single mirror- </a:t>
            </a:r>
            <a:r>
              <a:rPr lang="en-US" dirty="0"/>
              <a:t>mirror inclined at 62 degree for </a:t>
            </a:r>
            <a:r>
              <a:rPr lang="en-US" dirty="0" err="1"/>
              <a:t>gonioscopy</a:t>
            </a:r>
            <a:r>
              <a:rPr lang="en-US" dirty="0"/>
              <a:t>.</a:t>
            </a:r>
          </a:p>
          <a:p>
            <a:pPr eaLnBrk="0" hangingPunct="0">
              <a:spcBef>
                <a:spcPct val="50000"/>
              </a:spcBef>
            </a:pPr>
            <a:r>
              <a:rPr lang="en-US" dirty="0"/>
              <a:t>Central well- </a:t>
            </a:r>
            <a:r>
              <a:rPr lang="en-US" dirty="0" err="1"/>
              <a:t>dia</a:t>
            </a:r>
            <a:r>
              <a:rPr lang="en-US" dirty="0"/>
              <a:t> of 12 mm, post radius of curvature of 7.38 mm</a:t>
            </a:r>
          </a:p>
          <a:p>
            <a:pPr eaLnBrk="0" hangingPunct="0">
              <a:spcBef>
                <a:spcPct val="50000"/>
              </a:spcBef>
            </a:pPr>
            <a:r>
              <a:rPr lang="en-US" dirty="0" err="1"/>
              <a:t>Goldmann</a:t>
            </a:r>
            <a:r>
              <a:rPr lang="en-US" dirty="0"/>
              <a:t> three mirror- 59 </a:t>
            </a:r>
            <a:r>
              <a:rPr lang="en-US" dirty="0" smtClean="0"/>
              <a:t>degrees</a:t>
            </a:r>
          </a:p>
          <a:p>
            <a:pPr eaLnBrk="0" hangingPunct="0">
              <a:spcBef>
                <a:spcPct val="50000"/>
              </a:spcBef>
            </a:pPr>
            <a:endParaRPr lang="en-US" dirty="0"/>
          </a:p>
          <a:p>
            <a:pPr eaLnBrk="0" hangingPunct="0">
              <a:spcBef>
                <a:spcPct val="50000"/>
              </a:spcBef>
            </a:pPr>
            <a:r>
              <a:rPr lang="en-US" b="1" dirty="0"/>
              <a:t>Zeiss four mirror- </a:t>
            </a:r>
            <a:r>
              <a:rPr lang="en-US" dirty="0"/>
              <a:t>all four mirrors inclined at 64 degree</a:t>
            </a:r>
            <a:r>
              <a:rPr lang="en-US" b="1" dirty="0" smtClean="0"/>
              <a:t>.</a:t>
            </a:r>
          </a:p>
          <a:p>
            <a:pPr eaLnBrk="0" hangingPunct="0">
              <a:spcBef>
                <a:spcPct val="50000"/>
              </a:spcBef>
            </a:pPr>
            <a:endParaRPr lang="en-US" b="1" dirty="0"/>
          </a:p>
          <a:p>
            <a:pPr eaLnBrk="0" hangingPunct="0">
              <a:spcBef>
                <a:spcPct val="50000"/>
              </a:spcBef>
            </a:pPr>
            <a:r>
              <a:rPr lang="en-US" b="1" dirty="0" err="1"/>
              <a:t>Ritch</a:t>
            </a:r>
            <a:r>
              <a:rPr lang="en-US" b="1" dirty="0"/>
              <a:t> </a:t>
            </a:r>
            <a:r>
              <a:rPr lang="en-US" b="1" dirty="0" err="1"/>
              <a:t>trabeculoplasty</a:t>
            </a:r>
            <a:r>
              <a:rPr lang="en-US" b="1" dirty="0"/>
              <a:t> lens.</a:t>
            </a:r>
          </a:p>
        </p:txBody>
      </p:sp>
      <p:pic>
        <p:nvPicPr>
          <p:cNvPr id="44036" name="Picture 4" descr="C:\Documents and Settings\administrator.VITTALA\Desktop\go\zi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2860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C:\Documents and Settings\administrator.VITTALA\Desktop\go\goldman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981200" cy="128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609600"/>
            <a:ext cx="8001000"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500" b="1" dirty="0">
                <a:latin typeface="Palatino Linotype" pitchFamily="18" charset="0"/>
                <a:cs typeface="Times New Roman" pitchFamily="18" charset="0"/>
              </a:rPr>
              <a:t>Four mirror lenses- </a:t>
            </a:r>
            <a:r>
              <a:rPr lang="en-US" sz="2500" b="1" dirty="0" err="1">
                <a:latin typeface="Palatino Linotype" pitchFamily="18" charset="0"/>
                <a:cs typeface="Times New Roman" pitchFamily="18" charset="0"/>
              </a:rPr>
              <a:t>Ziess</a:t>
            </a:r>
            <a:r>
              <a:rPr lang="en-US" sz="2500" b="1" dirty="0">
                <a:latin typeface="Palatino Linotype" pitchFamily="18" charset="0"/>
                <a:cs typeface="Times New Roman" pitchFamily="18" charset="0"/>
              </a:rPr>
              <a:t> type: </a:t>
            </a:r>
            <a:endParaRPr lang="en-US" sz="2500" b="1" dirty="0" smtClean="0">
              <a:latin typeface="Palatino Linotype" pitchFamily="18" charset="0"/>
              <a:cs typeface="Times New Roman" pitchFamily="18" charset="0"/>
            </a:endParaRPr>
          </a:p>
          <a:p>
            <a:pPr algn="ctr"/>
            <a:endParaRPr lang="en-US" sz="2800" dirty="0">
              <a:cs typeface="Times New Roman" pitchFamily="18" charset="0"/>
            </a:endParaRPr>
          </a:p>
          <a:p>
            <a:pPr eaLnBrk="0" hangingPunct="0"/>
            <a:r>
              <a:rPr lang="en-US" sz="2400" dirty="0">
                <a:cs typeface="Times New Roman" pitchFamily="18" charset="0"/>
              </a:rPr>
              <a:t>Allows quick evaluation of angle structures. </a:t>
            </a:r>
          </a:p>
          <a:p>
            <a:pPr eaLnBrk="0" hangingPunct="0"/>
            <a:r>
              <a:rPr lang="en-US" sz="2400" dirty="0">
                <a:cs typeface="Times New Roman" pitchFamily="18" charset="0"/>
              </a:rPr>
              <a:t>• No coupling solution necessary.</a:t>
            </a:r>
          </a:p>
          <a:p>
            <a:pPr eaLnBrk="0" hangingPunct="0"/>
            <a:r>
              <a:rPr lang="en-US" sz="2400" dirty="0">
                <a:cs typeface="Times New Roman" pitchFamily="18" charset="0"/>
              </a:rPr>
              <a:t>• Enables differentiation between appositional (reversible) and </a:t>
            </a:r>
            <a:r>
              <a:rPr lang="en-US" sz="2400" dirty="0" err="1">
                <a:cs typeface="Times New Roman" pitchFamily="18" charset="0"/>
              </a:rPr>
              <a:t>synechial</a:t>
            </a:r>
            <a:r>
              <a:rPr lang="en-US" sz="2400" dirty="0">
                <a:cs typeface="Times New Roman" pitchFamily="18" charset="0"/>
              </a:rPr>
              <a:t> angle </a:t>
            </a:r>
            <a:r>
              <a:rPr lang="en-US" sz="2400" dirty="0" smtClean="0">
                <a:cs typeface="Times New Roman" pitchFamily="18" charset="0"/>
              </a:rPr>
              <a:t>closure</a:t>
            </a:r>
          </a:p>
          <a:p>
            <a:pPr eaLnBrk="0" hangingPunct="0"/>
            <a:endParaRPr lang="en-US" sz="2400" dirty="0">
              <a:cs typeface="Times New Roman" pitchFamily="18" charset="0"/>
            </a:endParaRPr>
          </a:p>
          <a:p>
            <a:pPr eaLnBrk="0" hangingPunct="0"/>
            <a:r>
              <a:rPr lang="en-US" sz="2400" i="1" dirty="0">
                <a:cs typeface="Times New Roman" pitchFamily="18" charset="0"/>
              </a:rPr>
              <a:t>Disadvantages:</a:t>
            </a:r>
          </a:p>
          <a:p>
            <a:pPr eaLnBrk="0" hangingPunct="0">
              <a:buFontTx/>
              <a:buChar char="•"/>
            </a:pPr>
            <a:r>
              <a:rPr lang="en-US" sz="2400" dirty="0">
                <a:cs typeface="Times New Roman" pitchFamily="18" charset="0"/>
              </a:rPr>
              <a:t> Mastery of proper technique requires skill and practice.</a:t>
            </a:r>
          </a:p>
          <a:p>
            <a:pPr eaLnBrk="0" hangingPunct="0"/>
            <a:r>
              <a:rPr lang="en-US" sz="2400" dirty="0">
                <a:cs typeface="Times New Roman" pitchFamily="18" charset="0"/>
              </a:rPr>
              <a:t>• Tendency to underestimate the narrowness of the angle; it is difficult to avoid inadvertently applying</a:t>
            </a:r>
          </a:p>
          <a:p>
            <a:pPr eaLnBrk="0" hangingPunct="0"/>
            <a:r>
              <a:rPr lang="en-US" sz="2400" dirty="0">
                <a:cs typeface="Times New Roman" pitchFamily="18" charset="0"/>
              </a:rPr>
              <a:t>pressure to the central </a:t>
            </a:r>
            <a:r>
              <a:rPr lang="en-US" sz="2400" dirty="0" err="1">
                <a:cs typeface="Times New Roman" pitchFamily="18" charset="0"/>
              </a:rPr>
              <a:t>cornea,thus</a:t>
            </a:r>
            <a:r>
              <a:rPr lang="en-US" sz="2400" dirty="0">
                <a:cs typeface="Times New Roman" pitchFamily="18" charset="0"/>
              </a:rPr>
              <a:t> artificially widening the angle.</a:t>
            </a:r>
          </a:p>
          <a:p>
            <a:pPr eaLnBrk="0" hangingPunct="0"/>
            <a:endParaRPr lang="en-US" sz="4800" dirty="0"/>
          </a:p>
        </p:txBody>
      </p:sp>
    </p:spTree>
    <p:extLst>
      <p:ext uri="{BB962C8B-B14F-4D97-AF65-F5344CB8AC3E}">
        <p14:creationId xmlns:p14="http://schemas.microsoft.com/office/powerpoint/2010/main" val="1274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62000" y="647700"/>
            <a:ext cx="7924800"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900" b="1" dirty="0" err="1">
                <a:latin typeface="Palatino Linotype" pitchFamily="18" charset="0"/>
                <a:cs typeface="Times New Roman" pitchFamily="18" charset="0"/>
              </a:rPr>
              <a:t>Goldmann</a:t>
            </a:r>
            <a:r>
              <a:rPr lang="en-US" sz="2900" b="1" dirty="0">
                <a:latin typeface="Palatino Linotype" pitchFamily="18" charset="0"/>
                <a:cs typeface="Times New Roman" pitchFamily="18" charset="0"/>
              </a:rPr>
              <a:t> type lenses</a:t>
            </a:r>
            <a:r>
              <a:rPr lang="en-US" sz="2900" dirty="0">
                <a:latin typeface="Palatino Linotype" pitchFamily="18" charset="0"/>
                <a:cs typeface="Times New Roman" pitchFamily="18" charset="0"/>
              </a:rPr>
              <a:t>:</a:t>
            </a:r>
            <a:r>
              <a:rPr lang="en-US" dirty="0">
                <a:ea typeface="GillSans" charset="0"/>
                <a:cs typeface="GillSans" charset="0"/>
              </a:rPr>
              <a:t> </a:t>
            </a:r>
            <a:endParaRPr lang="en-US" dirty="0" smtClean="0">
              <a:ea typeface="GillSans" charset="0"/>
              <a:cs typeface="GillSans" charset="0"/>
            </a:endParaRPr>
          </a:p>
          <a:p>
            <a:pPr algn="ctr"/>
            <a:endParaRPr lang="en-US" dirty="0">
              <a:ea typeface="GillSans" charset="0"/>
              <a:cs typeface="GillSans" charset="0"/>
            </a:endParaRPr>
          </a:p>
          <a:p>
            <a:pPr>
              <a:buFontTx/>
              <a:buChar char="•"/>
            </a:pPr>
            <a:r>
              <a:rPr lang="en-US" sz="2400" dirty="0">
                <a:latin typeface="Palatino Linotype" pitchFamily="18" charset="0"/>
                <a:cs typeface="Times New Roman" pitchFamily="18" charset="0"/>
              </a:rPr>
              <a:t>Ease in learning technique and less expensive. </a:t>
            </a:r>
          </a:p>
          <a:p>
            <a:pPr>
              <a:buFontTx/>
              <a:buChar char="•"/>
            </a:pPr>
            <a:r>
              <a:rPr lang="en-US" sz="2400" dirty="0">
                <a:latin typeface="Palatino Linotype" pitchFamily="18" charset="0"/>
                <a:cs typeface="Times New Roman" pitchFamily="18" charset="0"/>
              </a:rPr>
              <a:t> Greater visibility of detail than with the </a:t>
            </a:r>
            <a:r>
              <a:rPr lang="en-US" sz="2400" dirty="0" err="1">
                <a:latin typeface="Palatino Linotype" pitchFamily="18" charset="0"/>
                <a:cs typeface="Times New Roman" pitchFamily="18" charset="0"/>
              </a:rPr>
              <a:t>Koeppe</a:t>
            </a:r>
            <a:r>
              <a:rPr lang="en-US" sz="2400" dirty="0">
                <a:latin typeface="Palatino Linotype" pitchFamily="18" charset="0"/>
                <a:cs typeface="Times New Roman" pitchFamily="18" charset="0"/>
              </a:rPr>
              <a:t> technique because of higher magnification. </a:t>
            </a:r>
          </a:p>
          <a:p>
            <a:pPr>
              <a:buFontTx/>
              <a:buChar char="•"/>
            </a:pPr>
            <a:r>
              <a:rPr lang="en-US" sz="2400" dirty="0">
                <a:latin typeface="Palatino Linotype" pitchFamily="18" charset="0"/>
                <a:cs typeface="Times New Roman" pitchFamily="18" charset="0"/>
              </a:rPr>
              <a:t>Therefore, it is better for detection of details such as subtle neovascularization in the angle.</a:t>
            </a:r>
          </a:p>
          <a:p>
            <a:pPr>
              <a:buFontTx/>
              <a:buChar char="•"/>
            </a:pPr>
            <a:r>
              <a:rPr lang="en-US" sz="2400" dirty="0">
                <a:latin typeface="Palatino Linotype" pitchFamily="18" charset="0"/>
                <a:cs typeface="Times New Roman" pitchFamily="18" charset="0"/>
              </a:rPr>
              <a:t> Stability of  lens  over cornea better.  </a:t>
            </a:r>
          </a:p>
          <a:p>
            <a:pPr>
              <a:buFontTx/>
              <a:buChar char="•"/>
            </a:pPr>
            <a:endParaRPr lang="en-US" sz="2400" dirty="0">
              <a:latin typeface="Palatino Linotype" pitchFamily="18" charset="0"/>
              <a:cs typeface="Times New Roman" pitchFamily="18" charset="0"/>
            </a:endParaRPr>
          </a:p>
          <a:p>
            <a:r>
              <a:rPr lang="en-US" sz="2400" dirty="0">
                <a:latin typeface="Palatino Linotype" pitchFamily="18" charset="0"/>
                <a:cs typeface="Times New Roman" pitchFamily="18" charset="0"/>
              </a:rPr>
              <a:t>Disadvantages: Cannot perform dynamic, or indentation Gonioscopy.</a:t>
            </a:r>
            <a:endParaRPr lang="en-US" sz="2400" dirty="0">
              <a:cs typeface="Times New Roman" pitchFamily="18" charset="0"/>
            </a:endParaRPr>
          </a:p>
          <a:p>
            <a:pPr eaLnBrk="0" hangingPunct="0"/>
            <a:endParaRPr lang="en-US" sz="5400" dirty="0"/>
          </a:p>
        </p:txBody>
      </p:sp>
    </p:spTree>
    <p:extLst>
      <p:ext uri="{BB962C8B-B14F-4D97-AF65-F5344CB8AC3E}">
        <p14:creationId xmlns:p14="http://schemas.microsoft.com/office/powerpoint/2010/main" val="4119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89709" y="580664"/>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dirty="0"/>
              <a:t>How to do Gonioscopy?</a:t>
            </a:r>
            <a:endParaRPr lang="en-US" sz="3200" dirty="0"/>
          </a:p>
        </p:txBody>
      </p:sp>
      <p:pic>
        <p:nvPicPr>
          <p:cNvPr id="51203" name="Picture 3" descr="C:\Documents and Settings\administrator.VITTALA\Desktop\go\goniolens inser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810000" cy="2913063"/>
          </a:xfrm>
          <a:prstGeom prst="rect">
            <a:avLst/>
          </a:prstGeom>
          <a:noFill/>
          <a:extLst>
            <a:ext uri="{909E8E84-426E-40DD-AFC4-6F175D3DCCD1}">
              <a14:hiddenFill xmlns:a14="http://schemas.microsoft.com/office/drawing/2010/main">
                <a:solidFill>
                  <a:srgbClr val="FFFFFF"/>
                </a:solidFill>
              </a14:hiddenFill>
            </a:ext>
          </a:extLst>
        </p:spPr>
      </p:pic>
      <p:sp>
        <p:nvSpPr>
          <p:cNvPr id="51204" name="Text Box 4"/>
          <p:cNvSpPr txBox="1">
            <a:spLocks noChangeArrowheads="1"/>
          </p:cNvSpPr>
          <p:nvPr/>
        </p:nvSpPr>
        <p:spPr bwMode="auto">
          <a:xfrm>
            <a:off x="4191000" y="1371600"/>
            <a:ext cx="480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dirty="0"/>
              <a:t> </a:t>
            </a:r>
            <a:r>
              <a:rPr lang="en-US" sz="2400" dirty="0"/>
              <a:t>Anesthetize the cornea.</a:t>
            </a:r>
          </a:p>
          <a:p>
            <a:pPr eaLnBrk="0" hangingPunct="0">
              <a:spcBef>
                <a:spcPct val="50000"/>
              </a:spcBef>
              <a:buFontTx/>
              <a:buChar char="•"/>
            </a:pPr>
            <a:r>
              <a:rPr lang="en-US" sz="2400" dirty="0"/>
              <a:t>Insert the lens with or without coupling device.</a:t>
            </a:r>
          </a:p>
          <a:p>
            <a:pPr eaLnBrk="0" hangingPunct="0">
              <a:spcBef>
                <a:spcPct val="50000"/>
              </a:spcBef>
              <a:buFontTx/>
              <a:buChar char="•"/>
            </a:pPr>
            <a:r>
              <a:rPr lang="en-US" sz="2400" dirty="0"/>
              <a:t> Short beam of light, avoid illuminating the pupil</a:t>
            </a:r>
          </a:p>
          <a:p>
            <a:pPr eaLnBrk="0" hangingPunct="0">
              <a:spcBef>
                <a:spcPct val="50000"/>
              </a:spcBef>
              <a:buFontTx/>
              <a:buChar char="•"/>
            </a:pPr>
            <a:r>
              <a:rPr lang="en-US" sz="2400" dirty="0"/>
              <a:t> To manipulate - ask patient to look in the direction of the mirror</a:t>
            </a:r>
          </a:p>
          <a:p>
            <a:pPr eaLnBrk="0" hangingPunct="0">
              <a:spcBef>
                <a:spcPct val="50000"/>
              </a:spcBef>
              <a:buFontTx/>
              <a:buChar char="•"/>
            </a:pPr>
            <a:r>
              <a:rPr lang="en-US" sz="2400" dirty="0"/>
              <a:t>Indent the cornea with a four mirror lens ( appearance of </a:t>
            </a:r>
            <a:r>
              <a:rPr lang="en-US" sz="2400" dirty="0" err="1"/>
              <a:t>Descemet’s</a:t>
            </a:r>
            <a:r>
              <a:rPr lang="en-US" sz="2400" dirty="0"/>
              <a:t> folds)</a:t>
            </a:r>
          </a:p>
        </p:txBody>
      </p:sp>
    </p:spTree>
    <p:extLst>
      <p:ext uri="{BB962C8B-B14F-4D97-AF65-F5344CB8AC3E}">
        <p14:creationId xmlns:p14="http://schemas.microsoft.com/office/powerpoint/2010/main" val="4953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nioscopy(NM).pdf (SECURED) - Adobe Acrobat Pro"/>
          <p:cNvPicPr>
            <a:picLocks noChangeAspect="1"/>
          </p:cNvPicPr>
          <p:nvPr/>
        </p:nvPicPr>
        <p:blipFill rotWithShape="1">
          <a:blip r:embed="rId2">
            <a:extLst>
              <a:ext uri="{28A0092B-C50C-407E-A947-70E740481C1C}">
                <a14:useLocalDpi xmlns:a14="http://schemas.microsoft.com/office/drawing/2010/main" val="0"/>
              </a:ext>
            </a:extLst>
          </a:blip>
          <a:srcRect l="33333" t="41327" r="31515" b="10457"/>
          <a:stretch/>
        </p:blipFill>
        <p:spPr>
          <a:xfrm>
            <a:off x="767010" y="1496291"/>
            <a:ext cx="7157790" cy="5285509"/>
          </a:xfrm>
          <a:prstGeom prst="rect">
            <a:avLst/>
          </a:prstGeom>
        </p:spPr>
      </p:pic>
      <p:sp>
        <p:nvSpPr>
          <p:cNvPr id="6" name="Text Box 2"/>
          <p:cNvSpPr txBox="1">
            <a:spLocks noChangeArrowheads="1"/>
          </p:cNvSpPr>
          <p:nvPr/>
        </p:nvSpPr>
        <p:spPr bwMode="auto">
          <a:xfrm>
            <a:off x="762000" y="533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u="sng" dirty="0" smtClean="0">
                <a:latin typeface="Comic Sans MS" pitchFamily="66" charset="0"/>
              </a:rPr>
              <a:t>Normal angle structures</a:t>
            </a:r>
            <a:endParaRPr lang="en-US" sz="3200" u="sng" dirty="0">
              <a:latin typeface="Comic Sans MS" pitchFamily="66" charset="0"/>
            </a:endParaRPr>
          </a:p>
        </p:txBody>
      </p:sp>
    </p:spTree>
    <p:extLst>
      <p:ext uri="{BB962C8B-B14F-4D97-AF65-F5344CB8AC3E}">
        <p14:creationId xmlns:p14="http://schemas.microsoft.com/office/powerpoint/2010/main" val="396702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nioscopy(NM).pdf (SECURED) - Adobe Acrobat Pro"/>
          <p:cNvPicPr>
            <a:picLocks noChangeAspect="1"/>
          </p:cNvPicPr>
          <p:nvPr/>
        </p:nvPicPr>
        <p:blipFill rotWithShape="1">
          <a:blip r:embed="rId2">
            <a:extLst>
              <a:ext uri="{28A0092B-C50C-407E-A947-70E740481C1C}">
                <a14:useLocalDpi xmlns:a14="http://schemas.microsoft.com/office/drawing/2010/main" val="0"/>
              </a:ext>
            </a:extLst>
          </a:blip>
          <a:srcRect l="28333" t="40291" r="23939" b="6516"/>
          <a:stretch/>
        </p:blipFill>
        <p:spPr>
          <a:xfrm>
            <a:off x="838200" y="1219200"/>
            <a:ext cx="7377546" cy="5410200"/>
          </a:xfrm>
          <a:prstGeom prst="rect">
            <a:avLst/>
          </a:prstGeom>
        </p:spPr>
      </p:pic>
      <p:sp>
        <p:nvSpPr>
          <p:cNvPr id="3" name="Text Box 2"/>
          <p:cNvSpPr txBox="1">
            <a:spLocks noChangeArrowheads="1"/>
          </p:cNvSpPr>
          <p:nvPr/>
        </p:nvSpPr>
        <p:spPr bwMode="auto">
          <a:xfrm>
            <a:off x="762000" y="304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u="sng" dirty="0" smtClean="0">
                <a:latin typeface="Comic Sans MS" pitchFamily="66" charset="0"/>
              </a:rPr>
              <a:t>Gonioscopy flow diagram</a:t>
            </a:r>
            <a:endParaRPr lang="en-US" sz="3200" u="sng" dirty="0">
              <a:latin typeface="Comic Sans MS" pitchFamily="66" charset="0"/>
            </a:endParaRPr>
          </a:p>
        </p:txBody>
      </p:sp>
    </p:spTree>
    <p:extLst>
      <p:ext uri="{BB962C8B-B14F-4D97-AF65-F5344CB8AC3E}">
        <p14:creationId xmlns:p14="http://schemas.microsoft.com/office/powerpoint/2010/main" val="23625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304800"/>
            <a:ext cx="7772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Palatino Linotype" pitchFamily="18" charset="0"/>
                <a:cs typeface="Times New Roman" pitchFamily="18" charset="0"/>
              </a:rPr>
              <a:t>Shaffer system:</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0 —PARTIAL OR COMPLETE CLOSURE</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 &lt;/= 10° angle of approach </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II   -20° angle of approach</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 Grade III 20°–35° angle of approach </a:t>
            </a:r>
            <a:endParaRPr lang="en-US" dirty="0">
              <a:cs typeface="Times New Roman" pitchFamily="18" charset="0"/>
            </a:endParaRPr>
          </a:p>
          <a:p>
            <a:pPr>
              <a:spcBef>
                <a:spcPct val="50000"/>
              </a:spcBef>
            </a:pPr>
            <a:r>
              <a:rPr lang="en-US" dirty="0">
                <a:latin typeface="Palatino Linotype" pitchFamily="18" charset="0"/>
                <a:cs typeface="Times New Roman" pitchFamily="18" charset="0"/>
              </a:rPr>
              <a:t>Grade IV 35°–45° angle of approach</a:t>
            </a:r>
            <a:r>
              <a:rPr lang="en-US" dirty="0"/>
              <a:t> </a:t>
            </a:r>
          </a:p>
        </p:txBody>
      </p:sp>
      <p:pic>
        <p:nvPicPr>
          <p:cNvPr id="54275" name="Picture 3" descr="C:\Documents and Settings\administrator.VITTALA\Desktop\go\shffer grading figure.jpg"/>
          <p:cNvPicPr>
            <a:picLocks noChangeAspect="1" noChangeArrowheads="1"/>
          </p:cNvPicPr>
          <p:nvPr/>
        </p:nvPicPr>
        <p:blipFill>
          <a:blip r:embed="rId2">
            <a:extLst>
              <a:ext uri="{28A0092B-C50C-407E-A947-70E740481C1C}">
                <a14:useLocalDpi xmlns:a14="http://schemas.microsoft.com/office/drawing/2010/main" val="0"/>
              </a:ext>
            </a:extLst>
          </a:blip>
          <a:srcRect l="1250" t="3630" r="1250" b="3630"/>
          <a:stretch>
            <a:fillRect/>
          </a:stretch>
        </p:blipFill>
        <p:spPr bwMode="auto">
          <a:xfrm>
            <a:off x="3352800" y="3182938"/>
            <a:ext cx="5791200" cy="367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5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90600" y="609600"/>
            <a:ext cx="685800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err="1">
                <a:latin typeface="Palatino Linotype" pitchFamily="18" charset="0"/>
                <a:ea typeface="GillSans" charset="0"/>
                <a:cs typeface="GillSans" charset="0"/>
              </a:rPr>
              <a:t>Scheie</a:t>
            </a:r>
            <a:r>
              <a:rPr lang="en-US" dirty="0">
                <a:latin typeface="Palatino Linotype" pitchFamily="18" charset="0"/>
                <a:ea typeface="GillSans" charset="0"/>
                <a:cs typeface="GillSans" charset="0"/>
              </a:rPr>
              <a:t> system:</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0-  Entire angle visible as far posterior as a wide </a:t>
            </a:r>
            <a:r>
              <a:rPr lang="en-US" dirty="0" err="1">
                <a:latin typeface="Palatino Linotype" pitchFamily="18" charset="0"/>
                <a:ea typeface="GillSans" charset="0"/>
                <a:cs typeface="GillSans" charset="0"/>
              </a:rPr>
              <a:t>ciliary</a:t>
            </a:r>
            <a:r>
              <a:rPr lang="en-US" dirty="0">
                <a:latin typeface="Palatino Linotype" pitchFamily="18" charset="0"/>
                <a:ea typeface="GillSans" charset="0"/>
                <a:cs typeface="GillSans" charset="0"/>
              </a:rPr>
              <a:t> body band</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 Last roll of iris obscures part of the </a:t>
            </a:r>
            <a:r>
              <a:rPr lang="en-US" dirty="0" err="1">
                <a:latin typeface="Palatino Linotype" pitchFamily="18" charset="0"/>
                <a:ea typeface="GillSans" charset="0"/>
                <a:cs typeface="GillSans" charset="0"/>
              </a:rPr>
              <a:t>ciliary</a:t>
            </a:r>
            <a:r>
              <a:rPr lang="en-US" dirty="0">
                <a:latin typeface="Palatino Linotype" pitchFamily="18" charset="0"/>
                <a:ea typeface="GillSans" charset="0"/>
                <a:cs typeface="GillSans" charset="0"/>
              </a:rPr>
              <a:t> body</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II- Nothing posterior to trabecular meshwork visible</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III- Posterior portion of trabecular meshwork hidden</a:t>
            </a:r>
            <a:endParaRPr lang="en-US" dirty="0">
              <a:cs typeface="Times New Roman" pitchFamily="18" charset="0"/>
            </a:endParaRPr>
          </a:p>
          <a:p>
            <a:pPr>
              <a:spcBef>
                <a:spcPct val="50000"/>
              </a:spcBef>
            </a:pPr>
            <a:r>
              <a:rPr lang="en-US" dirty="0">
                <a:latin typeface="Palatino Linotype" pitchFamily="18" charset="0"/>
                <a:ea typeface="GillSans" charset="0"/>
                <a:cs typeface="GillSans" charset="0"/>
              </a:rPr>
              <a:t>Grade IV -No structures posterior to </a:t>
            </a:r>
            <a:r>
              <a:rPr lang="en-US" dirty="0" err="1">
                <a:latin typeface="Palatino Linotype" pitchFamily="18" charset="0"/>
                <a:ea typeface="GillSans" charset="0"/>
                <a:cs typeface="GillSans" charset="0"/>
              </a:rPr>
              <a:t>Schwalbe’s</a:t>
            </a:r>
            <a:r>
              <a:rPr lang="en-US" dirty="0">
                <a:latin typeface="Palatino Linotype" pitchFamily="18" charset="0"/>
                <a:ea typeface="GillSans" charset="0"/>
                <a:cs typeface="GillSans" charset="0"/>
              </a:rPr>
              <a:t> line visible</a:t>
            </a:r>
            <a:endParaRPr lang="en-US" dirty="0">
              <a:cs typeface="Times New Roman" pitchFamily="18" charset="0"/>
            </a:endParaRPr>
          </a:p>
          <a:p>
            <a:pPr>
              <a:spcBef>
                <a:spcPct val="50000"/>
              </a:spcBef>
              <a:buFontTx/>
              <a:buChar char="•"/>
            </a:pPr>
            <a:r>
              <a:rPr lang="en-US" dirty="0">
                <a:latin typeface="Palatino Linotype" pitchFamily="18" charset="0"/>
                <a:ea typeface="GillSans" charset="0"/>
                <a:cs typeface="GillSans" charset="0"/>
              </a:rPr>
              <a:t>Based upon the most posterior structure visible in the angle.</a:t>
            </a:r>
            <a:endParaRPr lang="en-US" dirty="0"/>
          </a:p>
          <a:p>
            <a:pPr>
              <a:spcBef>
                <a:spcPct val="50000"/>
              </a:spcBef>
              <a:buFontTx/>
              <a:buChar char="•"/>
            </a:pPr>
            <a:r>
              <a:rPr lang="en-US" dirty="0">
                <a:latin typeface="Palatino Linotype" pitchFamily="18" charset="0"/>
                <a:ea typeface="GillSans" charset="0"/>
                <a:cs typeface="GillSans" charset="0"/>
              </a:rPr>
              <a:t>Caveats: Because this classification system does not deal with the issue of the angle of approach and, hence, </a:t>
            </a:r>
            <a:r>
              <a:rPr lang="en-US" dirty="0" err="1">
                <a:latin typeface="Palatino Linotype" pitchFamily="18" charset="0"/>
                <a:ea typeface="GillSans" charset="0"/>
                <a:cs typeface="GillSans" charset="0"/>
              </a:rPr>
              <a:t>occludability</a:t>
            </a:r>
            <a:r>
              <a:rPr lang="en-US" dirty="0">
                <a:latin typeface="Palatino Linotype" pitchFamily="18" charset="0"/>
                <a:ea typeface="GillSans" charset="0"/>
                <a:cs typeface="GillSans" charset="0"/>
              </a:rPr>
              <a:t>, the scleral spur could be visible for its entire circumference in an eye with an </a:t>
            </a:r>
            <a:r>
              <a:rPr lang="en-US" dirty="0" err="1">
                <a:latin typeface="Palatino Linotype" pitchFamily="18" charset="0"/>
                <a:ea typeface="GillSans" charset="0"/>
                <a:cs typeface="GillSans" charset="0"/>
              </a:rPr>
              <a:t>occludable</a:t>
            </a:r>
            <a:r>
              <a:rPr lang="en-US" dirty="0">
                <a:latin typeface="Palatino Linotype" pitchFamily="18" charset="0"/>
                <a:ea typeface="GillSans" charset="0"/>
                <a:cs typeface="GillSans" charset="0"/>
              </a:rPr>
              <a:t> angle.</a:t>
            </a:r>
            <a:endParaRPr lang="en-US" dirty="0">
              <a:cs typeface="Times New Roman" pitchFamily="18" charset="0"/>
            </a:endParaRPr>
          </a:p>
          <a:p>
            <a:pPr>
              <a:spcBef>
                <a:spcPct val="50000"/>
              </a:spcBef>
            </a:pPr>
            <a:r>
              <a:rPr lang="en-US" dirty="0">
                <a:latin typeface="Palatino Linotype" pitchFamily="18" charset="0"/>
                <a:cs typeface="Times New Roman" pitchFamily="18" charset="0"/>
              </a:rPr>
              <a:t> </a:t>
            </a:r>
            <a:endParaRPr lang="en-US" dirty="0">
              <a:cs typeface="Times New Roman" pitchFamily="18" charset="0"/>
            </a:endParaRPr>
          </a:p>
          <a:p>
            <a:pPr>
              <a:spcBef>
                <a:spcPct val="50000"/>
              </a:spcBef>
            </a:pPr>
            <a:endParaRPr lang="en-US" dirty="0"/>
          </a:p>
        </p:txBody>
      </p:sp>
    </p:spTree>
    <p:extLst>
      <p:ext uri="{BB962C8B-B14F-4D97-AF65-F5344CB8AC3E}">
        <p14:creationId xmlns:p14="http://schemas.microsoft.com/office/powerpoint/2010/main" val="24649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nioscopy(NM).pdf (SECURED) - Adobe Acrobat Pro"/>
          <p:cNvPicPr>
            <a:picLocks noChangeAspect="1"/>
          </p:cNvPicPr>
          <p:nvPr/>
        </p:nvPicPr>
        <p:blipFill rotWithShape="1">
          <a:blip r:embed="rId2">
            <a:extLst>
              <a:ext uri="{28A0092B-C50C-407E-A947-70E740481C1C}">
                <a14:useLocalDpi xmlns:a14="http://schemas.microsoft.com/office/drawing/2010/main" val="0"/>
              </a:ext>
            </a:extLst>
          </a:blip>
          <a:srcRect l="29272" t="45638" r="23814" b="7052"/>
          <a:stretch/>
        </p:blipFill>
        <p:spPr>
          <a:xfrm>
            <a:off x="381000" y="1524000"/>
            <a:ext cx="8254999" cy="5181600"/>
          </a:xfrm>
          <a:prstGeom prst="rect">
            <a:avLst/>
          </a:prstGeom>
        </p:spPr>
      </p:pic>
      <p:sp>
        <p:nvSpPr>
          <p:cNvPr id="3" name="Text Box 2"/>
          <p:cNvSpPr txBox="1">
            <a:spLocks noChangeArrowheads="1"/>
          </p:cNvSpPr>
          <p:nvPr/>
        </p:nvSpPr>
        <p:spPr bwMode="auto">
          <a:xfrm>
            <a:off x="762000" y="304800"/>
            <a:ext cx="746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u="sng" dirty="0" smtClean="0">
                <a:latin typeface="Comic Sans MS" pitchFamily="66" charset="0"/>
              </a:rPr>
              <a:t>Grading of angle </a:t>
            </a:r>
            <a:r>
              <a:rPr lang="en-US" sz="3200" u="sng" dirty="0" err="1" smtClean="0">
                <a:latin typeface="Comic Sans MS" pitchFamily="66" charset="0"/>
              </a:rPr>
              <a:t>width:Shaffer</a:t>
            </a:r>
            <a:r>
              <a:rPr lang="en-US" sz="3200" u="sng" dirty="0" smtClean="0">
                <a:latin typeface="Comic Sans MS" pitchFamily="66" charset="0"/>
              </a:rPr>
              <a:t> and modified Shaffer system</a:t>
            </a:r>
            <a:endParaRPr lang="en-US" sz="3200" u="sng" dirty="0">
              <a:latin typeface="Comic Sans MS" pitchFamily="66" charset="0"/>
            </a:endParaRPr>
          </a:p>
        </p:txBody>
      </p:sp>
    </p:spTree>
    <p:extLst>
      <p:ext uri="{BB962C8B-B14F-4D97-AF65-F5344CB8AC3E}">
        <p14:creationId xmlns:p14="http://schemas.microsoft.com/office/powerpoint/2010/main" val="867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IN" dirty="0"/>
          </a:p>
        </p:txBody>
      </p:sp>
      <p:pic>
        <p:nvPicPr>
          <p:cNvPr id="4" name="Content Placeholder 3" descr="Gonioscopy(NM).pdf (SECURED)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24242" t="21906" r="22895" b="5857"/>
          <a:stretch/>
        </p:blipFill>
        <p:spPr>
          <a:xfrm>
            <a:off x="641495" y="381000"/>
            <a:ext cx="7969105" cy="6123709"/>
          </a:xfrm>
        </p:spPr>
      </p:pic>
    </p:spTree>
    <p:extLst>
      <p:ext uri="{BB962C8B-B14F-4D97-AF65-F5344CB8AC3E}">
        <p14:creationId xmlns:p14="http://schemas.microsoft.com/office/powerpoint/2010/main" val="19915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IN" dirty="0" smtClean="0"/>
              <a:t>Facts &amp; figures on glaucoma</a:t>
            </a:r>
            <a:endParaRPr lang="en-IN" dirty="0"/>
          </a:p>
        </p:txBody>
      </p:sp>
      <p:sp>
        <p:nvSpPr>
          <p:cNvPr id="3" name="Content Placeholder 2"/>
          <p:cNvSpPr>
            <a:spLocks noGrp="1"/>
          </p:cNvSpPr>
          <p:nvPr>
            <p:ph idx="1"/>
          </p:nvPr>
        </p:nvSpPr>
        <p:spPr/>
        <p:txBody>
          <a:bodyPr>
            <a:normAutofit/>
          </a:bodyPr>
          <a:lstStyle/>
          <a:p>
            <a:pPr lvl="0"/>
            <a:r>
              <a:rPr lang="en-IN" dirty="0"/>
              <a:t>Glaucoma was undetected in more than 90% of the individuals identified in population based studies</a:t>
            </a:r>
            <a:r>
              <a:rPr lang="en-IN" baseline="30000" dirty="0"/>
              <a:t>1</a:t>
            </a:r>
            <a:r>
              <a:rPr lang="en-IN" dirty="0" smtClean="0"/>
              <a:t>.</a:t>
            </a:r>
          </a:p>
          <a:p>
            <a:pPr lvl="0"/>
            <a:endParaRPr lang="en-IN" dirty="0"/>
          </a:p>
          <a:p>
            <a:pPr lvl="0"/>
            <a:r>
              <a:rPr lang="en-IN" dirty="0"/>
              <a:t>Less than 20% of patients had been detected to have disease at the time of an earlier examination</a:t>
            </a:r>
            <a:r>
              <a:rPr lang="en-IN" baseline="30000" dirty="0"/>
              <a:t>2</a:t>
            </a:r>
            <a:r>
              <a:rPr lang="en-IN" dirty="0" smtClean="0"/>
              <a:t>.</a:t>
            </a:r>
          </a:p>
          <a:p>
            <a:pPr lvl="0"/>
            <a:endParaRPr lang="en-IN" dirty="0"/>
          </a:p>
          <a:p>
            <a:pPr lvl="0"/>
            <a:r>
              <a:rPr lang="en-IN" dirty="0"/>
              <a:t> Diagnosis rate is less than </a:t>
            </a:r>
            <a:r>
              <a:rPr lang="en-IN" dirty="0" smtClean="0"/>
              <a:t>10%</a:t>
            </a:r>
            <a:r>
              <a:rPr lang="en-IN" baseline="30000" dirty="0" smtClean="0"/>
              <a:t>2</a:t>
            </a:r>
          </a:p>
          <a:p>
            <a:pPr lvl="0"/>
            <a:endParaRPr lang="en-IN" dirty="0"/>
          </a:p>
          <a:p>
            <a:pPr lvl="0"/>
            <a:r>
              <a:rPr lang="en-IN" dirty="0"/>
              <a:t>Overall 13.5% were aware of </a:t>
            </a:r>
            <a:r>
              <a:rPr lang="en-IN" dirty="0" smtClean="0"/>
              <a:t>glaucoma</a:t>
            </a:r>
            <a:r>
              <a:rPr lang="en-IN" baseline="30000" dirty="0" smtClean="0"/>
              <a:t>3</a:t>
            </a:r>
            <a:endParaRPr lang="en-IN" dirty="0"/>
          </a:p>
        </p:txBody>
      </p:sp>
      <p:sp>
        <p:nvSpPr>
          <p:cNvPr id="4" name="Rectangle 3"/>
          <p:cNvSpPr/>
          <p:nvPr/>
        </p:nvSpPr>
        <p:spPr>
          <a:xfrm>
            <a:off x="4114800" y="5562600"/>
            <a:ext cx="4572000" cy="984885"/>
          </a:xfrm>
          <a:prstGeom prst="rect">
            <a:avLst/>
          </a:prstGeom>
        </p:spPr>
        <p:txBody>
          <a:bodyPr>
            <a:spAutoFit/>
          </a:bodyPr>
          <a:lstStyle/>
          <a:p>
            <a:r>
              <a:rPr lang="en-IN" dirty="0"/>
              <a:t> </a:t>
            </a:r>
            <a:r>
              <a:rPr lang="en-IN" sz="1000" dirty="0"/>
              <a:t>Ref-</a:t>
            </a:r>
          </a:p>
          <a:p>
            <a:pPr marL="228600" lvl="0" indent="-228600">
              <a:buFont typeface="+mj-lt"/>
              <a:buAutoNum type="arabicPeriod"/>
            </a:pPr>
            <a:r>
              <a:rPr lang="en-IN" sz="1000" i="1" dirty="0"/>
              <a:t> Tamil Nadu Journal of ophthalmology.2009;47(4):12-16.</a:t>
            </a:r>
            <a:endParaRPr lang="en-IN" sz="1000" dirty="0"/>
          </a:p>
          <a:p>
            <a:pPr marL="228600" lvl="0" indent="-228600">
              <a:buFont typeface="+mj-lt"/>
              <a:buAutoNum type="arabicPeriod"/>
            </a:pPr>
            <a:r>
              <a:rPr lang="en-IN" sz="1000" i="1" dirty="0"/>
              <a:t>J Glaucoma. 2010;19:391–397</a:t>
            </a:r>
            <a:endParaRPr lang="en-IN" sz="1000" dirty="0"/>
          </a:p>
          <a:p>
            <a:pPr marL="228600" lvl="0" indent="-228600">
              <a:buFont typeface="+mj-lt"/>
              <a:buAutoNum type="arabicPeriod"/>
            </a:pPr>
            <a:r>
              <a:rPr lang="en-IN" sz="1000" i="1" dirty="0"/>
              <a:t>Indian J Ophthalmol. 2009 Sep-Oct; 57(5): 355–360. </a:t>
            </a:r>
            <a:endParaRPr lang="en-IN" sz="1000" dirty="0"/>
          </a:p>
          <a:p>
            <a:r>
              <a:rPr lang="en-IN" sz="1000" i="1" dirty="0"/>
              <a:t> </a:t>
            </a:r>
            <a:endParaRPr lang="en-IN" sz="1000" dirty="0"/>
          </a:p>
        </p:txBody>
      </p:sp>
      <p:sp>
        <p:nvSpPr>
          <p:cNvPr id="5" name="Rectangle 4"/>
          <p:cNvSpPr/>
          <p:nvPr/>
        </p:nvSpPr>
        <p:spPr>
          <a:xfrm>
            <a:off x="685800" y="2551837"/>
            <a:ext cx="762000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IN" sz="2800" b="1" dirty="0" smtClean="0"/>
              <a:t>Detection </a:t>
            </a:r>
            <a:r>
              <a:rPr lang="en-IN" sz="2800" b="1" dirty="0"/>
              <a:t>rates are dependent on the </a:t>
            </a:r>
            <a:r>
              <a:rPr lang="en-IN" sz="2800" b="1" dirty="0" smtClean="0"/>
              <a:t>performance of </a:t>
            </a:r>
            <a:r>
              <a:rPr lang="en-IN" sz="2800" b="1" dirty="0"/>
              <a:t>a comprehensive eye examination and </a:t>
            </a:r>
            <a:r>
              <a:rPr lang="en-IN" sz="2800" b="1" dirty="0" smtClean="0"/>
              <a:t>on </a:t>
            </a:r>
            <a:r>
              <a:rPr lang="en-IN" sz="2800" b="1" dirty="0" err="1" smtClean="0"/>
              <a:t>gonioscopy</a:t>
            </a:r>
            <a:r>
              <a:rPr lang="en-IN" sz="2800" b="1" dirty="0" smtClean="0"/>
              <a:t> </a:t>
            </a:r>
            <a:r>
              <a:rPr lang="en-IN" sz="2800" b="1" dirty="0"/>
              <a:t>skills</a:t>
            </a:r>
            <a:r>
              <a:rPr lang="en-IN" sz="2400" dirty="0"/>
              <a:t>. </a:t>
            </a:r>
          </a:p>
        </p:txBody>
      </p:sp>
    </p:spTree>
    <p:extLst>
      <p:ext uri="{BB962C8B-B14F-4D97-AF65-F5344CB8AC3E}">
        <p14:creationId xmlns:p14="http://schemas.microsoft.com/office/powerpoint/2010/main" val="82444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solidFill>
                  <a:srgbClr val="C00000"/>
                </a:solidFill>
              </a:rPr>
              <a:t>Optic Disc Evaluation </a:t>
            </a:r>
            <a:endParaRPr lang="en-US" dirty="0" smtClean="0">
              <a:solidFill>
                <a:srgbClr val="FFFF66"/>
              </a:solidFill>
            </a:endParaRPr>
          </a:p>
        </p:txBody>
      </p:sp>
      <p:sp>
        <p:nvSpPr>
          <p:cNvPr id="7171" name="Rectangle 3"/>
          <p:cNvSpPr>
            <a:spLocks noGrp="1" noChangeArrowheads="1"/>
          </p:cNvSpPr>
          <p:nvPr>
            <p:ph idx="1"/>
          </p:nvPr>
        </p:nvSpPr>
        <p:spPr>
          <a:xfrm>
            <a:off x="457200" y="1600200"/>
            <a:ext cx="8229600" cy="4724400"/>
          </a:xfrm>
        </p:spPr>
        <p:txBody>
          <a:bodyPr>
            <a:normAutofit/>
          </a:bodyPr>
          <a:lstStyle/>
          <a:p>
            <a:pPr eaLnBrk="1" hangingPunct="1"/>
            <a:r>
              <a:rPr lang="en-US" sz="2800" b="1" u="sng" dirty="0" smtClean="0"/>
              <a:t>Slit lamp </a:t>
            </a:r>
            <a:r>
              <a:rPr lang="en-US" sz="2800" b="1" u="sng" dirty="0" err="1" smtClean="0"/>
              <a:t>biomicroscopy</a:t>
            </a:r>
            <a:r>
              <a:rPr lang="en-US" sz="2800" b="1" u="sng" dirty="0" smtClean="0"/>
              <a:t> : Ideal</a:t>
            </a:r>
          </a:p>
          <a:p>
            <a:pPr lvl="1" eaLnBrk="1" hangingPunct="1"/>
            <a:r>
              <a:rPr lang="en-US" sz="2400" dirty="0" smtClean="0"/>
              <a:t>Stereoscopic View –Cupping</a:t>
            </a:r>
          </a:p>
          <a:p>
            <a:pPr lvl="1" eaLnBrk="1" hangingPunct="1"/>
            <a:r>
              <a:rPr lang="en-US" sz="2400" dirty="0" smtClean="0"/>
              <a:t>Measuring the optic disc </a:t>
            </a:r>
            <a:r>
              <a:rPr lang="en-US" sz="2400" dirty="0" smtClean="0"/>
              <a:t>size</a:t>
            </a:r>
          </a:p>
          <a:p>
            <a:pPr lvl="1" eaLnBrk="1" hangingPunct="1"/>
            <a:endParaRPr lang="en-US" sz="2400" dirty="0" smtClean="0"/>
          </a:p>
          <a:p>
            <a:pPr eaLnBrk="1" hangingPunct="1"/>
            <a:r>
              <a:rPr lang="en-US" sz="2800" b="1" u="sng" dirty="0" smtClean="0"/>
              <a:t>Direct Ophthalmoscopy</a:t>
            </a:r>
          </a:p>
          <a:p>
            <a:pPr lvl="1" eaLnBrk="1" hangingPunct="1"/>
            <a:r>
              <a:rPr lang="en-US" sz="2400" dirty="0" smtClean="0"/>
              <a:t> Good </a:t>
            </a:r>
            <a:r>
              <a:rPr lang="en-US" sz="2400" dirty="0" smtClean="0"/>
              <a:t>Magnification</a:t>
            </a:r>
          </a:p>
          <a:p>
            <a:pPr lvl="1" eaLnBrk="1" hangingPunct="1"/>
            <a:endParaRPr lang="en-US" sz="2400" dirty="0" smtClean="0"/>
          </a:p>
          <a:p>
            <a:pPr eaLnBrk="1" hangingPunct="1"/>
            <a:r>
              <a:rPr lang="en-US" sz="2800" b="1" u="sng" dirty="0" smtClean="0"/>
              <a:t>Indirect Ophthalmoscopy</a:t>
            </a:r>
          </a:p>
          <a:p>
            <a:pPr lvl="1" eaLnBrk="1" hangingPunct="1"/>
            <a:r>
              <a:rPr lang="en-US" sz="2400" dirty="0" smtClean="0"/>
              <a:t>Overall View </a:t>
            </a:r>
            <a:endParaRPr lang="en-US" sz="2400" dirty="0" smtClean="0"/>
          </a:p>
          <a:p>
            <a:pPr lvl="1" eaLnBrk="1" hangingPunct="1"/>
            <a:endParaRPr lang="en-US" sz="2400" dirty="0" smtClean="0"/>
          </a:p>
          <a:p>
            <a:pPr eaLnBrk="1" hangingPunct="1"/>
            <a:r>
              <a:rPr lang="en-US" sz="2800" b="1" u="sng" dirty="0" smtClean="0"/>
              <a:t>Optic disc </a:t>
            </a:r>
            <a:r>
              <a:rPr lang="en-US" sz="2800" b="1" u="sng" dirty="0" err="1" smtClean="0"/>
              <a:t>Photoghraphy</a:t>
            </a:r>
            <a:r>
              <a:rPr lang="en-US" sz="2800" b="1" u="sng" dirty="0" smtClean="0"/>
              <a:t>.</a:t>
            </a:r>
          </a:p>
          <a:p>
            <a:pPr lvl="1" eaLnBrk="1" hangingPunct="1"/>
            <a:r>
              <a:rPr lang="en-US" sz="2400" dirty="0" smtClean="0"/>
              <a:t>Documentation</a:t>
            </a:r>
            <a:r>
              <a:rPr lang="en-US" sz="2400" dirty="0" smtClean="0"/>
              <a:t>, Monitoring </a:t>
            </a:r>
            <a:r>
              <a:rPr lang="en-US" sz="2400" dirty="0" smtClean="0"/>
              <a:t>for progression.</a:t>
            </a:r>
          </a:p>
        </p:txBody>
      </p:sp>
    </p:spTree>
    <p:extLst>
      <p:ext uri="{BB962C8B-B14F-4D97-AF65-F5344CB8AC3E}">
        <p14:creationId xmlns:p14="http://schemas.microsoft.com/office/powerpoint/2010/main" val="3545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normAutofit fontScale="90000"/>
          </a:bodyPr>
          <a:lstStyle/>
          <a:p>
            <a:pPr eaLnBrk="1" hangingPunct="1"/>
            <a:r>
              <a:rPr lang="en-US" dirty="0" smtClean="0">
                <a:solidFill>
                  <a:srgbClr val="C00000"/>
                </a:solidFill>
              </a:rPr>
              <a:t>The </a:t>
            </a:r>
            <a:r>
              <a:rPr lang="en-US" b="1" u="sng" dirty="0" smtClean="0">
                <a:solidFill>
                  <a:srgbClr val="C00000"/>
                </a:solidFill>
              </a:rPr>
              <a:t>7</a:t>
            </a:r>
            <a:r>
              <a:rPr lang="en-US" dirty="0" smtClean="0">
                <a:solidFill>
                  <a:srgbClr val="C00000"/>
                </a:solidFill>
              </a:rPr>
              <a:t> parameters to look for…</a:t>
            </a:r>
          </a:p>
        </p:txBody>
      </p:sp>
      <p:sp>
        <p:nvSpPr>
          <p:cNvPr id="8195" name="Rectangle 3"/>
          <p:cNvSpPr>
            <a:spLocks noGrp="1" noChangeArrowheads="1"/>
          </p:cNvSpPr>
          <p:nvPr>
            <p:ph idx="1"/>
          </p:nvPr>
        </p:nvSpPr>
        <p:spPr>
          <a:xfrm>
            <a:off x="457200" y="1524000"/>
            <a:ext cx="8229600" cy="4525963"/>
          </a:xfrm>
        </p:spPr>
        <p:txBody>
          <a:bodyPr/>
          <a:lstStyle/>
          <a:p>
            <a:pPr eaLnBrk="1" hangingPunct="1"/>
            <a:endParaRPr lang="en-US" sz="3600" b="1" smtClean="0"/>
          </a:p>
          <a:p>
            <a:pPr eaLnBrk="1" hangingPunct="1"/>
            <a:endParaRPr lang="en-US" sz="3600" b="1" smtClean="0"/>
          </a:p>
          <a:p>
            <a:pPr eaLnBrk="1" hangingPunct="1"/>
            <a:endParaRPr lang="en-US" sz="3600" b="1" smtClean="0"/>
          </a:p>
          <a:p>
            <a:pPr eaLnBrk="1" hangingPunct="1"/>
            <a:endParaRPr lang="en-US" sz="3600" b="1" smtClean="0"/>
          </a:p>
        </p:txBody>
      </p:sp>
      <p:sp>
        <p:nvSpPr>
          <p:cNvPr id="8196" name="Rectangle 8"/>
          <p:cNvSpPr>
            <a:spLocks noChangeArrowheads="1"/>
          </p:cNvSpPr>
          <p:nvPr/>
        </p:nvSpPr>
        <p:spPr bwMode="auto">
          <a:xfrm>
            <a:off x="457200" y="1719620"/>
            <a:ext cx="81534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arenR"/>
            </a:pPr>
            <a:r>
              <a:rPr lang="en-US" sz="3200" b="1" dirty="0"/>
              <a:t>Disc: </a:t>
            </a:r>
            <a:r>
              <a:rPr lang="en-US" sz="2800" dirty="0"/>
              <a:t>Size and Shape</a:t>
            </a:r>
          </a:p>
          <a:p>
            <a:pPr marL="342900" indent="-342900"/>
            <a:endParaRPr lang="en-US" sz="2800" dirty="0"/>
          </a:p>
          <a:p>
            <a:pPr marL="342900" indent="-342900"/>
            <a:r>
              <a:rPr lang="en-US" sz="2800" b="1" dirty="0"/>
              <a:t>2)</a:t>
            </a:r>
            <a:r>
              <a:rPr lang="en-US" sz="2800" b="1" dirty="0" err="1"/>
              <a:t>Neuroretinal</a:t>
            </a:r>
            <a:r>
              <a:rPr lang="en-US" sz="2800" b="1" dirty="0"/>
              <a:t> Rim (NRR</a:t>
            </a:r>
            <a:r>
              <a:rPr lang="en-US" sz="2800" dirty="0"/>
              <a:t>):</a:t>
            </a:r>
          </a:p>
          <a:p>
            <a:pPr marL="1257300" lvl="2" indent="-342900">
              <a:buFont typeface="Wingdings" pitchFamily="2" charset="2"/>
              <a:buChar char="§"/>
            </a:pPr>
            <a:r>
              <a:rPr lang="en-US" sz="2400" dirty="0" err="1"/>
              <a:t>Size,Shape,Pallor</a:t>
            </a:r>
            <a:endParaRPr lang="en-US" sz="2400" dirty="0"/>
          </a:p>
          <a:p>
            <a:pPr marL="1257300" lvl="2" indent="-342900">
              <a:buFont typeface="Wingdings" pitchFamily="2" charset="2"/>
              <a:buChar char="§"/>
            </a:pPr>
            <a:r>
              <a:rPr lang="en-US" sz="2400" dirty="0"/>
              <a:t>ISNT rule </a:t>
            </a:r>
          </a:p>
          <a:p>
            <a:pPr marL="342900" indent="-342900"/>
            <a:endParaRPr lang="en-US" sz="2400" dirty="0"/>
          </a:p>
          <a:p>
            <a:pPr marL="342900" indent="-342900"/>
            <a:r>
              <a:rPr lang="en-US" sz="2800" b="1" dirty="0"/>
              <a:t>3)Cup: </a:t>
            </a:r>
            <a:r>
              <a:rPr lang="en-US" sz="2800" dirty="0"/>
              <a:t>Size and Shape in </a:t>
            </a:r>
            <a:r>
              <a:rPr lang="en-US" sz="2800" i="1" dirty="0"/>
              <a:t>relation</a:t>
            </a:r>
            <a:r>
              <a:rPr lang="en-US" sz="2800" dirty="0"/>
              <a:t> to the optic disc size,</a:t>
            </a:r>
          </a:p>
          <a:p>
            <a:pPr marL="800100" lvl="1" indent="-342900"/>
            <a:r>
              <a:rPr lang="en-US" sz="2800" b="1" dirty="0"/>
              <a:t>-</a:t>
            </a:r>
            <a:r>
              <a:rPr lang="en-US" sz="2400" b="1" dirty="0"/>
              <a:t>Vertical  C/ D Ratio, Cup depth / Excavation</a:t>
            </a:r>
          </a:p>
          <a:p>
            <a:pPr marL="800100" lvl="1" indent="-342900"/>
            <a:endParaRPr lang="en-US" sz="2400" b="1" dirty="0"/>
          </a:p>
          <a:p>
            <a:pPr marL="342900" indent="-342900"/>
            <a:r>
              <a:rPr lang="en-US" sz="2400" b="1" dirty="0"/>
              <a:t>4)</a:t>
            </a:r>
            <a:r>
              <a:rPr lang="en-US" sz="2000" dirty="0"/>
              <a:t> </a:t>
            </a:r>
            <a:r>
              <a:rPr lang="en-US" sz="2800" b="1" dirty="0"/>
              <a:t>Optic Disc</a:t>
            </a:r>
            <a:r>
              <a:rPr lang="en-US" sz="2000" dirty="0"/>
              <a:t> </a:t>
            </a:r>
            <a:r>
              <a:rPr lang="en-US" sz="2800" b="1" dirty="0"/>
              <a:t>Hemorrhage: </a:t>
            </a:r>
            <a:r>
              <a:rPr lang="en-US" sz="2000" dirty="0"/>
              <a:t>Presence &amp; Location</a:t>
            </a:r>
          </a:p>
          <a:p>
            <a:pPr marL="342900" indent="-342900"/>
            <a:endParaRPr lang="en-US" dirty="0"/>
          </a:p>
          <a:p>
            <a:pPr marL="342900" indent="-342900"/>
            <a:endParaRPr lang="en-US" sz="3200" b="1" dirty="0"/>
          </a:p>
        </p:txBody>
      </p:sp>
    </p:spTree>
    <p:extLst>
      <p:ext uri="{BB962C8B-B14F-4D97-AF65-F5344CB8AC3E}">
        <p14:creationId xmlns:p14="http://schemas.microsoft.com/office/powerpoint/2010/main" val="12511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dirty="0" smtClean="0">
                <a:solidFill>
                  <a:srgbClr val="C00000"/>
                </a:solidFill>
              </a:rPr>
              <a:t>The </a:t>
            </a:r>
            <a:r>
              <a:rPr lang="en-US" b="1" u="sng" dirty="0" smtClean="0">
                <a:solidFill>
                  <a:srgbClr val="C00000"/>
                </a:solidFill>
              </a:rPr>
              <a:t>7</a:t>
            </a:r>
            <a:r>
              <a:rPr lang="en-US" dirty="0" smtClean="0">
                <a:solidFill>
                  <a:srgbClr val="C00000"/>
                </a:solidFill>
              </a:rPr>
              <a:t> parameters to look for…</a:t>
            </a:r>
          </a:p>
        </p:txBody>
      </p:sp>
      <p:sp>
        <p:nvSpPr>
          <p:cNvPr id="9219" name="Rectangle 3"/>
          <p:cNvSpPr>
            <a:spLocks noGrp="1" noChangeArrowheads="1"/>
          </p:cNvSpPr>
          <p:nvPr>
            <p:ph idx="1"/>
          </p:nvPr>
        </p:nvSpPr>
        <p:spPr>
          <a:xfrm>
            <a:off x="526473" y="1874837"/>
            <a:ext cx="8229600" cy="4525963"/>
          </a:xfrm>
        </p:spPr>
        <p:txBody>
          <a:bodyPr/>
          <a:lstStyle/>
          <a:p>
            <a:pPr eaLnBrk="1" hangingPunct="1">
              <a:buFontTx/>
              <a:buNone/>
            </a:pPr>
            <a:r>
              <a:rPr lang="en-US" b="1" dirty="0" smtClean="0"/>
              <a:t>5) Nerve </a:t>
            </a:r>
            <a:r>
              <a:rPr lang="en-US" b="1" dirty="0" err="1" smtClean="0"/>
              <a:t>Fibre</a:t>
            </a:r>
            <a:r>
              <a:rPr lang="en-US" b="1" dirty="0" smtClean="0"/>
              <a:t> Layer Defect:</a:t>
            </a:r>
          </a:p>
          <a:p>
            <a:pPr lvl="1" eaLnBrk="1" hangingPunct="1">
              <a:buFont typeface="Wingdings" pitchFamily="2" charset="2"/>
              <a:buChar char="§"/>
            </a:pPr>
            <a:r>
              <a:rPr lang="en-US" b="1" dirty="0" smtClean="0"/>
              <a:t> focal &amp; diffuse</a:t>
            </a:r>
          </a:p>
          <a:p>
            <a:pPr lvl="1" eaLnBrk="1" hangingPunct="1">
              <a:buFont typeface="Wingdings" pitchFamily="2" charset="2"/>
              <a:buChar char="§"/>
            </a:pPr>
            <a:endParaRPr lang="en-US" b="1" dirty="0" smtClean="0"/>
          </a:p>
          <a:p>
            <a:pPr eaLnBrk="1" hangingPunct="1">
              <a:buFontTx/>
              <a:buNone/>
            </a:pPr>
            <a:r>
              <a:rPr lang="en-US" b="1" dirty="0" smtClean="0"/>
              <a:t>6) Para Papillary Atrophy;</a:t>
            </a:r>
          </a:p>
          <a:p>
            <a:pPr lvl="2" eaLnBrk="1" hangingPunct="1">
              <a:buFont typeface="Wingdings" pitchFamily="2" charset="2"/>
              <a:buChar char="§"/>
            </a:pPr>
            <a:r>
              <a:rPr lang="en-US" b="1" dirty="0" err="1" smtClean="0"/>
              <a:t>Size,location</a:t>
            </a:r>
            <a:r>
              <a:rPr lang="en-US" b="1" dirty="0" smtClean="0"/>
              <a:t> &amp; Configuration</a:t>
            </a:r>
          </a:p>
          <a:p>
            <a:pPr lvl="2" eaLnBrk="1" hangingPunct="1">
              <a:buFont typeface="Wingdings" pitchFamily="2" charset="2"/>
              <a:buChar char="§"/>
            </a:pPr>
            <a:endParaRPr lang="en-US" b="1" dirty="0" smtClean="0"/>
          </a:p>
          <a:p>
            <a:pPr eaLnBrk="1" hangingPunct="1">
              <a:buFontTx/>
              <a:buNone/>
            </a:pPr>
            <a:r>
              <a:rPr lang="en-US" b="1" dirty="0" smtClean="0"/>
              <a:t>7) Retinal Arterial Attenuation:</a:t>
            </a:r>
          </a:p>
          <a:p>
            <a:pPr lvl="1" eaLnBrk="1" hangingPunct="1">
              <a:buFont typeface="Wingdings" pitchFamily="2" charset="2"/>
              <a:buChar char="§"/>
            </a:pPr>
            <a:r>
              <a:rPr lang="en-US" b="1" dirty="0" smtClean="0"/>
              <a:t> focal &amp; diffuse</a:t>
            </a:r>
          </a:p>
          <a:p>
            <a:pPr eaLnBrk="1" hangingPunct="1"/>
            <a:endParaRPr lang="en-US" b="1" dirty="0" smtClean="0"/>
          </a:p>
        </p:txBody>
      </p:sp>
      <p:sp>
        <p:nvSpPr>
          <p:cNvPr id="5" name="Rectangle 7"/>
          <p:cNvSpPr txBox="1">
            <a:spLocks noChangeArrowheads="1"/>
          </p:cNvSpPr>
          <p:nvPr/>
        </p:nvSpPr>
        <p:spPr>
          <a:xfrm>
            <a:off x="457200" y="5334000"/>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rPr>
              <a:t>All these variables can be measured </a:t>
            </a:r>
            <a:r>
              <a:rPr lang="en-US" sz="4000" b="1" dirty="0" err="1" smtClean="0">
                <a:solidFill>
                  <a:srgbClr val="C00000"/>
                </a:solidFill>
              </a:rPr>
              <a:t>semiquantitavively</a:t>
            </a:r>
            <a:r>
              <a:rPr lang="en-US" sz="4000" b="1" dirty="0" smtClean="0">
                <a:solidFill>
                  <a:srgbClr val="C00000"/>
                </a:solidFill>
              </a:rPr>
              <a:t> by ophthalmoscopy without applying sophisticated techniques</a:t>
            </a:r>
          </a:p>
        </p:txBody>
      </p:sp>
    </p:spTree>
    <p:extLst>
      <p:ext uri="{BB962C8B-B14F-4D97-AF65-F5344CB8AC3E}">
        <p14:creationId xmlns:p14="http://schemas.microsoft.com/office/powerpoint/2010/main" val="5583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smtClean="0">
                <a:solidFill>
                  <a:srgbClr val="C00000"/>
                </a:solidFill>
              </a:rPr>
              <a:t>1)Optic Disc: Size &amp; Shape</a:t>
            </a:r>
          </a:p>
        </p:txBody>
      </p:sp>
      <p:sp>
        <p:nvSpPr>
          <p:cNvPr id="11267" name="Rectangle 3"/>
          <p:cNvSpPr>
            <a:spLocks noGrp="1" noChangeArrowheads="1"/>
          </p:cNvSpPr>
          <p:nvPr>
            <p:ph idx="1"/>
          </p:nvPr>
        </p:nvSpPr>
        <p:spPr/>
        <p:txBody>
          <a:bodyPr>
            <a:normAutofit/>
          </a:bodyPr>
          <a:lstStyle/>
          <a:p>
            <a:pPr eaLnBrk="1" hangingPunct="1"/>
            <a:r>
              <a:rPr lang="en-US" sz="2800" dirty="0" smtClean="0"/>
              <a:t>Determining the size of the disc =Crucial</a:t>
            </a:r>
          </a:p>
          <a:p>
            <a:pPr lvl="1" eaLnBrk="1" hangingPunct="1"/>
            <a:r>
              <a:rPr lang="en-US" sz="2400" dirty="0" smtClean="0"/>
              <a:t>Helps to differentiate Physiological cupping from Pathological.</a:t>
            </a:r>
          </a:p>
          <a:p>
            <a:pPr lvl="2" eaLnBrk="1" hangingPunct="1"/>
            <a:r>
              <a:rPr lang="en-US" sz="2000" dirty="0" smtClean="0"/>
              <a:t>Large discs have big physiological cups.</a:t>
            </a:r>
          </a:p>
          <a:p>
            <a:pPr lvl="2" eaLnBrk="1" hangingPunct="1"/>
            <a:r>
              <a:rPr lang="en-US" sz="2000" dirty="0" smtClean="0"/>
              <a:t>Small Discs have small cups or no cups</a:t>
            </a:r>
          </a:p>
          <a:p>
            <a:pPr lvl="2" eaLnBrk="1" hangingPunct="1"/>
            <a:endParaRPr lang="en-US" sz="2000" dirty="0" smtClean="0"/>
          </a:p>
          <a:p>
            <a:pPr eaLnBrk="1" hangingPunct="1"/>
            <a:r>
              <a:rPr lang="en-US" sz="2800" dirty="0" smtClean="0"/>
              <a:t>Measurement of Vertical Disc diameter :</a:t>
            </a:r>
          </a:p>
          <a:p>
            <a:pPr lvl="1" eaLnBrk="1" hangingPunct="1"/>
            <a:r>
              <a:rPr lang="en-US" sz="2400" dirty="0" smtClean="0"/>
              <a:t>Length of the vertical beam of slit lamp light</a:t>
            </a:r>
          </a:p>
          <a:p>
            <a:pPr lvl="1" eaLnBrk="1" hangingPunct="1"/>
            <a:r>
              <a:rPr lang="en-US" sz="2400" dirty="0" smtClean="0"/>
              <a:t>Multiplied by correction factor of the condensing lens</a:t>
            </a:r>
          </a:p>
          <a:p>
            <a:pPr lvl="1" eaLnBrk="1" hangingPunct="1"/>
            <a:r>
              <a:rPr lang="en-US" sz="2400" dirty="0" smtClean="0"/>
              <a:t>Volk 60 D= X 1</a:t>
            </a:r>
          </a:p>
          <a:p>
            <a:pPr lvl="1" eaLnBrk="1" hangingPunct="1"/>
            <a:r>
              <a:rPr lang="en-US" sz="2400" dirty="0" smtClean="0"/>
              <a:t>Volk 90D= X 1.5</a:t>
            </a:r>
          </a:p>
        </p:txBody>
      </p:sp>
    </p:spTree>
    <p:extLst>
      <p:ext uri="{BB962C8B-B14F-4D97-AF65-F5344CB8AC3E}">
        <p14:creationId xmlns:p14="http://schemas.microsoft.com/office/powerpoint/2010/main" val="35819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4000" dirty="0" smtClean="0">
                <a:solidFill>
                  <a:srgbClr val="C00000"/>
                </a:solidFill>
              </a:rPr>
              <a:t>Cup: Size, Shape, location in relation to the disc size</a:t>
            </a:r>
          </a:p>
        </p:txBody>
      </p:sp>
      <p:sp>
        <p:nvSpPr>
          <p:cNvPr id="12291" name="Rectangle 3"/>
          <p:cNvSpPr>
            <a:spLocks noGrp="1" noChangeArrowheads="1"/>
          </p:cNvSpPr>
          <p:nvPr>
            <p:ph idx="1"/>
          </p:nvPr>
        </p:nvSpPr>
        <p:spPr/>
        <p:txBody>
          <a:bodyPr>
            <a:normAutofit/>
          </a:bodyPr>
          <a:lstStyle/>
          <a:p>
            <a:pPr eaLnBrk="1" hangingPunct="1"/>
            <a:r>
              <a:rPr lang="en-US" dirty="0" smtClean="0"/>
              <a:t>Optic Cup= </a:t>
            </a:r>
            <a:r>
              <a:rPr lang="en-US" sz="2800" dirty="0" smtClean="0"/>
              <a:t>Excavation in the optic nerve head</a:t>
            </a:r>
          </a:p>
          <a:p>
            <a:pPr lvl="1" eaLnBrk="1" hangingPunct="1"/>
            <a:r>
              <a:rPr lang="en-US" sz="2400" dirty="0" smtClean="0"/>
              <a:t>Stereoscopic evaluation</a:t>
            </a:r>
          </a:p>
          <a:p>
            <a:pPr eaLnBrk="1" hangingPunct="1"/>
            <a:r>
              <a:rPr lang="en-US" sz="2800" dirty="0" smtClean="0"/>
              <a:t>In normal eyes= Areas of optic disc &amp; Optic cup are </a:t>
            </a:r>
            <a:r>
              <a:rPr lang="en-US" sz="2800" dirty="0" err="1" smtClean="0"/>
              <a:t>corelated</a:t>
            </a:r>
            <a:endParaRPr lang="en-US" sz="2800" dirty="0" smtClean="0"/>
          </a:p>
          <a:p>
            <a:pPr eaLnBrk="1" hangingPunct="1"/>
            <a:r>
              <a:rPr lang="en-US" sz="2800" dirty="0" smtClean="0"/>
              <a:t>Large optic discs=Large cup</a:t>
            </a:r>
          </a:p>
          <a:p>
            <a:pPr eaLnBrk="1" hangingPunct="1"/>
            <a:r>
              <a:rPr lang="en-US" sz="2800" dirty="0" smtClean="0"/>
              <a:t>Small optic disc =Small cup or no cup</a:t>
            </a:r>
          </a:p>
          <a:p>
            <a:pPr eaLnBrk="1" hangingPunct="1"/>
            <a:r>
              <a:rPr lang="en-US" sz="2800" dirty="0" smtClean="0"/>
              <a:t>Early &amp; moderate glaucomatous damage in small disc may be missed because of the erroneously low cup disc ratios</a:t>
            </a:r>
          </a:p>
        </p:txBody>
      </p:sp>
    </p:spTree>
    <p:extLst>
      <p:ext uri="{BB962C8B-B14F-4D97-AF65-F5344CB8AC3E}">
        <p14:creationId xmlns:p14="http://schemas.microsoft.com/office/powerpoint/2010/main" val="30098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dirty="0" smtClean="0"/>
              <a:t>Large Disc=Large Cup</a:t>
            </a:r>
            <a:endParaRPr lang="en-US" sz="3200" dirty="0" smtClean="0"/>
          </a:p>
        </p:txBody>
      </p:sp>
      <p:pic>
        <p:nvPicPr>
          <p:cNvPr id="13315" name="Picture 3" descr="Vijaya kumari_Biradar_19820530_2405"/>
          <p:cNvPicPr>
            <a:picLocks noChangeAspect="1" noChangeArrowheads="1"/>
          </p:cNvPicPr>
          <p:nvPr/>
        </p:nvPicPr>
        <p:blipFill>
          <a:blip r:embed="rId2">
            <a:lum contrast="6000"/>
            <a:extLst>
              <a:ext uri="{28A0092B-C50C-407E-A947-70E740481C1C}">
                <a14:useLocalDpi xmlns:a14="http://schemas.microsoft.com/office/drawing/2010/main" val="0"/>
              </a:ext>
            </a:extLst>
          </a:blip>
          <a:srcRect l="10001" t="6253" r="11667" b="10378"/>
          <a:stretch>
            <a:fillRect/>
          </a:stretch>
        </p:blipFill>
        <p:spPr bwMode="auto">
          <a:xfrm>
            <a:off x="4419600" y="1676400"/>
            <a:ext cx="45720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Vijaya kumari_Biradar_19820530_2409"/>
          <p:cNvPicPr>
            <a:picLocks noChangeAspect="1" noChangeArrowheads="1"/>
          </p:cNvPicPr>
          <p:nvPr/>
        </p:nvPicPr>
        <p:blipFill>
          <a:blip r:embed="rId3">
            <a:lum contrast="6000"/>
            <a:extLst>
              <a:ext uri="{28A0092B-C50C-407E-A947-70E740481C1C}">
                <a14:useLocalDpi xmlns:a14="http://schemas.microsoft.com/office/drawing/2010/main" val="0"/>
              </a:ext>
            </a:extLst>
          </a:blip>
          <a:srcRect l="10170" t="2118" r="22034" b="11032"/>
          <a:stretch>
            <a:fillRect/>
          </a:stretch>
        </p:blipFill>
        <p:spPr bwMode="auto">
          <a:xfrm>
            <a:off x="390525" y="1676400"/>
            <a:ext cx="38655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p:cNvSpPr>
            <a:spLocks noChangeShapeType="1"/>
          </p:cNvSpPr>
          <p:nvPr/>
        </p:nvSpPr>
        <p:spPr bwMode="auto">
          <a:xfrm>
            <a:off x="1676400" y="31242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8" name="Line 6"/>
          <p:cNvSpPr>
            <a:spLocks noChangeShapeType="1"/>
          </p:cNvSpPr>
          <p:nvPr/>
        </p:nvSpPr>
        <p:spPr bwMode="auto">
          <a:xfrm>
            <a:off x="7924800" y="32004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19" name="Line 7"/>
          <p:cNvSpPr>
            <a:spLocks noChangeShapeType="1"/>
          </p:cNvSpPr>
          <p:nvPr/>
        </p:nvSpPr>
        <p:spPr bwMode="auto">
          <a:xfrm>
            <a:off x="1371600" y="3200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20" name="Line 8"/>
          <p:cNvSpPr>
            <a:spLocks noChangeShapeType="1"/>
          </p:cNvSpPr>
          <p:nvPr/>
        </p:nvSpPr>
        <p:spPr bwMode="auto">
          <a:xfrm>
            <a:off x="7543800" y="3352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321" name="Text Box 9"/>
          <p:cNvSpPr txBox="1">
            <a:spLocks noChangeArrowheads="1"/>
          </p:cNvSpPr>
          <p:nvPr/>
        </p:nvSpPr>
        <p:spPr bwMode="auto">
          <a:xfrm>
            <a:off x="1752600" y="33528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t>3mm</a:t>
            </a:r>
          </a:p>
        </p:txBody>
      </p:sp>
    </p:spTree>
    <p:extLst>
      <p:ext uri="{BB962C8B-B14F-4D97-AF65-F5344CB8AC3E}">
        <p14:creationId xmlns:p14="http://schemas.microsoft.com/office/powerpoint/2010/main" val="1176856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Vertical Cup Disc Ratio</a:t>
            </a:r>
          </a:p>
        </p:txBody>
      </p:sp>
      <p:sp>
        <p:nvSpPr>
          <p:cNvPr id="17411" name="Rectangle 3"/>
          <p:cNvSpPr>
            <a:spLocks noGrp="1" noChangeArrowheads="1"/>
          </p:cNvSpPr>
          <p:nvPr>
            <p:ph idx="1"/>
          </p:nvPr>
        </p:nvSpPr>
        <p:spPr/>
        <p:txBody>
          <a:bodyPr/>
          <a:lstStyle/>
          <a:p>
            <a:pPr eaLnBrk="1" hangingPunct="1"/>
            <a:r>
              <a:rPr lang="en-US" dirty="0" smtClean="0"/>
              <a:t>Vertically oval optic disc</a:t>
            </a:r>
          </a:p>
          <a:p>
            <a:pPr eaLnBrk="1" hangingPunct="1"/>
            <a:r>
              <a:rPr lang="en-US" dirty="0" smtClean="0"/>
              <a:t>Horizontally oval optic cup</a:t>
            </a:r>
          </a:p>
          <a:p>
            <a:pPr eaLnBrk="1" hangingPunct="1"/>
            <a:r>
              <a:rPr lang="en-US" dirty="0" smtClean="0"/>
              <a:t>In normal eyes: Horizontal CD ratio </a:t>
            </a:r>
            <a:r>
              <a:rPr lang="en-US" b="1" dirty="0" smtClean="0"/>
              <a:t>&gt; </a:t>
            </a:r>
            <a:r>
              <a:rPr lang="en-US" dirty="0" smtClean="0"/>
              <a:t>than vertical CD ratio</a:t>
            </a:r>
          </a:p>
          <a:p>
            <a:pPr eaLnBrk="1" hangingPunct="1"/>
            <a:r>
              <a:rPr lang="en-US" dirty="0" smtClean="0"/>
              <a:t>In Glaucomatous eyes: Vertical CD ratio </a:t>
            </a:r>
            <a:r>
              <a:rPr lang="en-US" b="1" dirty="0" smtClean="0"/>
              <a:t>&gt; </a:t>
            </a:r>
            <a:r>
              <a:rPr lang="en-US" dirty="0" smtClean="0"/>
              <a:t>than the horizontal CD ratio</a:t>
            </a:r>
          </a:p>
        </p:txBody>
      </p:sp>
    </p:spTree>
    <p:extLst>
      <p:ext uri="{BB962C8B-B14F-4D97-AF65-F5344CB8AC3E}">
        <p14:creationId xmlns:p14="http://schemas.microsoft.com/office/powerpoint/2010/main" val="24170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dirty="0" smtClean="0"/>
              <a:t>Vertical CD ratio</a:t>
            </a:r>
          </a:p>
        </p:txBody>
      </p:sp>
      <p:pic>
        <p:nvPicPr>
          <p:cNvPr id="18435" name="Picture 7" descr="Rajkumar Patil_Bidar_19740101_8626"/>
          <p:cNvPicPr>
            <a:picLocks noGrp="1" noChangeAspect="1" noChangeArrowheads="1"/>
          </p:cNvPicPr>
          <p:nvPr>
            <p:ph sz="half" idx="1"/>
          </p:nvPr>
        </p:nvPicPr>
        <p:blipFill>
          <a:blip r:embed="rId2">
            <a:lum bright="6000" contrast="12000"/>
            <a:extLst>
              <a:ext uri="{28A0092B-C50C-407E-A947-70E740481C1C}">
                <a14:useLocalDpi xmlns:a14="http://schemas.microsoft.com/office/drawing/2010/main" val="0"/>
              </a:ext>
            </a:extLst>
          </a:blip>
          <a:srcRect l="24762" t="27905" r="29524" b="17857"/>
          <a:stretch>
            <a:fillRect/>
          </a:stretch>
        </p:blipFill>
        <p:spPr>
          <a:xfrm>
            <a:off x="228600" y="2133600"/>
            <a:ext cx="4419600" cy="3535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8" descr="nor dis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844" t="5173" b="1724"/>
          <a:stretch>
            <a:fillRect/>
          </a:stretch>
        </p:blipFill>
        <p:spPr>
          <a:xfrm>
            <a:off x="5075238" y="2133600"/>
            <a:ext cx="3141662"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9280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The </a:t>
            </a:r>
            <a:r>
              <a:rPr lang="en-US" dirty="0" err="1" smtClean="0"/>
              <a:t>Neuroretinal</a:t>
            </a:r>
            <a:r>
              <a:rPr lang="en-US" dirty="0" smtClean="0"/>
              <a:t> Rim</a:t>
            </a:r>
          </a:p>
        </p:txBody>
      </p:sp>
      <p:sp>
        <p:nvSpPr>
          <p:cNvPr id="19459" name="Rectangle 3"/>
          <p:cNvSpPr>
            <a:spLocks noGrp="1" noChangeArrowheads="1"/>
          </p:cNvSpPr>
          <p:nvPr>
            <p:ph type="body" sz="half" idx="1"/>
          </p:nvPr>
        </p:nvSpPr>
        <p:spPr/>
        <p:txBody>
          <a:bodyPr/>
          <a:lstStyle/>
          <a:p>
            <a:pPr eaLnBrk="1" hangingPunct="1"/>
            <a:r>
              <a:rPr lang="en-US" sz="2800" dirty="0" smtClean="0"/>
              <a:t>Size, Shape, Pallor.</a:t>
            </a:r>
          </a:p>
          <a:p>
            <a:pPr eaLnBrk="1" hangingPunct="1"/>
            <a:r>
              <a:rPr lang="en-US" sz="2800" dirty="0" smtClean="0"/>
              <a:t>The ISNT rule:</a:t>
            </a:r>
          </a:p>
        </p:txBody>
      </p:sp>
      <p:graphicFrame>
        <p:nvGraphicFramePr>
          <p:cNvPr id="19460" name="Object 5"/>
          <p:cNvGraphicFramePr>
            <a:graphicFrameLocks noGrp="1" noChangeAspect="1"/>
          </p:cNvGraphicFramePr>
          <p:nvPr>
            <p:ph sz="half" idx="2"/>
          </p:nvPr>
        </p:nvGraphicFramePr>
        <p:xfrm>
          <a:off x="5105400" y="2030413"/>
          <a:ext cx="3886200" cy="2914650"/>
        </p:xfrm>
        <a:graphic>
          <a:graphicData uri="http://schemas.openxmlformats.org/presentationml/2006/ole">
            <mc:AlternateContent xmlns:mc="http://schemas.openxmlformats.org/markup-compatibility/2006">
              <mc:Choice xmlns:v="urn:schemas-microsoft-com:vml" Requires="v">
                <p:oleObj spid="_x0000_s1116" name="Bitmap Image" r:id="rId3" imgW="3809524" imgH="2857899" progId="Paint.Picture">
                  <p:embed/>
                </p:oleObj>
              </mc:Choice>
              <mc:Fallback>
                <p:oleObj name="Bitmap Image" r:id="rId3" imgW="3809524" imgH="285789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6093" r="24861" b="9087"/>
                      <a:stretch>
                        <a:fillRect/>
                      </a:stretch>
                    </p:blipFill>
                    <p:spPr bwMode="auto">
                      <a:xfrm>
                        <a:off x="5105400" y="2030413"/>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61" name="Picture 6" descr="nor disc"/>
          <p:cNvPicPr>
            <a:picLocks noChangeAspect="1" noChangeArrowheads="1"/>
          </p:cNvPicPr>
          <p:nvPr/>
        </p:nvPicPr>
        <p:blipFill>
          <a:blip r:embed="rId5">
            <a:extLst>
              <a:ext uri="{28A0092B-C50C-407E-A947-70E740481C1C}">
                <a14:useLocalDpi xmlns:a14="http://schemas.microsoft.com/office/drawing/2010/main" val="0"/>
              </a:ext>
            </a:extLst>
          </a:blip>
          <a:srcRect l="5844" t="5173" b="1724"/>
          <a:stretch>
            <a:fillRect/>
          </a:stretch>
        </p:blipFill>
        <p:spPr bwMode="auto">
          <a:xfrm>
            <a:off x="685800" y="2743200"/>
            <a:ext cx="373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7"/>
          <p:cNvSpPr txBox="1">
            <a:spLocks noChangeArrowheads="1"/>
          </p:cNvSpPr>
          <p:nvPr/>
        </p:nvSpPr>
        <p:spPr bwMode="auto">
          <a:xfrm>
            <a:off x="1600200" y="5486400"/>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1"/>
                </a:solidFill>
                <a:cs typeface="Arial" pitchFamily="34" charset="0"/>
              </a:rPr>
              <a:t>I&gt;S&gt;N&gt;T</a:t>
            </a:r>
          </a:p>
        </p:txBody>
      </p:sp>
    </p:spTree>
    <p:extLst>
      <p:ext uri="{BB962C8B-B14F-4D97-AF65-F5344CB8AC3E}">
        <p14:creationId xmlns:p14="http://schemas.microsoft.com/office/powerpoint/2010/main" val="2571456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endParaRPr lang="en-US" dirty="0" smtClean="0"/>
          </a:p>
        </p:txBody>
      </p:sp>
      <p:sp>
        <p:nvSpPr>
          <p:cNvPr id="20483" name="Rectangle 3"/>
          <p:cNvSpPr>
            <a:spLocks noGrp="1" noChangeArrowheads="1"/>
          </p:cNvSpPr>
          <p:nvPr>
            <p:ph type="body" sz="half" idx="1"/>
          </p:nvPr>
        </p:nvSpPr>
        <p:spPr/>
        <p:txBody>
          <a:bodyPr/>
          <a:lstStyle/>
          <a:p>
            <a:pPr eaLnBrk="1" hangingPunct="1"/>
            <a:endParaRPr lang="en-US" sz="2800" dirty="0" smtClean="0"/>
          </a:p>
          <a:p>
            <a:pPr eaLnBrk="1" hangingPunct="1"/>
            <a:r>
              <a:rPr lang="en-US" sz="2800" dirty="0" smtClean="0"/>
              <a:t>Thinning of the NRR</a:t>
            </a:r>
          </a:p>
          <a:p>
            <a:pPr eaLnBrk="1" hangingPunct="1"/>
            <a:r>
              <a:rPr lang="en-US" sz="2800" dirty="0" smtClean="0"/>
              <a:t>Pallor of NRR</a:t>
            </a:r>
          </a:p>
          <a:p>
            <a:pPr eaLnBrk="1" hangingPunct="1"/>
            <a:r>
              <a:rPr lang="en-US" sz="2800" dirty="0" smtClean="0"/>
              <a:t>Notching:</a:t>
            </a:r>
          </a:p>
          <a:p>
            <a:pPr lvl="1" eaLnBrk="1" hangingPunct="1"/>
            <a:r>
              <a:rPr lang="en-US" sz="2400" dirty="0" smtClean="0"/>
              <a:t>A notch is a localized defect in the </a:t>
            </a:r>
            <a:r>
              <a:rPr lang="en-US" sz="2400" dirty="0" err="1" smtClean="0"/>
              <a:t>Neuroretinal</a:t>
            </a:r>
            <a:r>
              <a:rPr lang="en-US" sz="2400" dirty="0" smtClean="0"/>
              <a:t> rim on the cup side of </a:t>
            </a:r>
            <a:r>
              <a:rPr lang="en-US" sz="2400" dirty="0" smtClean="0">
                <a:solidFill>
                  <a:schemeClr val="bg1"/>
                </a:solidFill>
              </a:rPr>
              <a:t>the rim</a:t>
            </a:r>
          </a:p>
        </p:txBody>
      </p:sp>
      <p:pic>
        <p:nvPicPr>
          <p:cNvPr id="20484" name="Picture 8" descr="Venkatraman_13564"/>
          <p:cNvPicPr>
            <a:picLocks noGrp="1" noChangeAspect="1" noChangeArrowheads="1"/>
          </p:cNvPicPr>
          <p:nvPr>
            <p:ph sz="half" idx="2"/>
          </p:nvPr>
        </p:nvPicPr>
        <p:blipFill>
          <a:blip r:embed="rId2">
            <a:lum bright="12000" contrast="24000"/>
            <a:extLst>
              <a:ext uri="{28A0092B-C50C-407E-A947-70E740481C1C}">
                <a14:useLocalDpi xmlns:a14="http://schemas.microsoft.com/office/drawing/2010/main" val="0"/>
              </a:ext>
            </a:extLst>
          </a:blip>
          <a:srcRect l="28900" t="20457" r="18800" b="21284"/>
          <a:stretch>
            <a:fillRect/>
          </a:stretch>
        </p:blipFill>
        <p:spPr>
          <a:xfrm>
            <a:off x="4572000" y="1811338"/>
            <a:ext cx="4419600" cy="39385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36" y="381000"/>
            <a:ext cx="8229600" cy="1143000"/>
          </a:xfrm>
        </p:spPr>
        <p:txBody>
          <a:bodyPr>
            <a:noAutofit/>
          </a:bodyPr>
          <a:lstStyle/>
          <a:p>
            <a:r>
              <a:rPr lang="en-IN" sz="4400" dirty="0" smtClean="0"/>
              <a:t>Comprehensive eye examination – Basics of glaucoma examination </a:t>
            </a:r>
            <a:endParaRPr lang="en-IN" sz="4400" dirty="0"/>
          </a:p>
        </p:txBody>
      </p:sp>
      <p:sp>
        <p:nvSpPr>
          <p:cNvPr id="4" name="Content Placeholder 2"/>
          <p:cNvSpPr>
            <a:spLocks noGrp="1"/>
          </p:cNvSpPr>
          <p:nvPr/>
        </p:nvSpPr>
        <p:spPr bwMode="auto">
          <a:xfrm>
            <a:off x="443345" y="1828800"/>
            <a:ext cx="8229600" cy="434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latin typeface="Arial" charset="0"/>
                <a:cs typeface="Arial" charset="0"/>
              </a:rPr>
              <a:t>Comprehensive eye examination and patient history form the basis of an examination for glaucoma,</a:t>
            </a:r>
            <a:r>
              <a:rPr lang="en-US" sz="2600" baseline="30000" dirty="0" smtClean="0">
                <a:latin typeface="Arial" charset="0"/>
                <a:cs typeface="Arial" charset="0"/>
              </a:rPr>
              <a:t>1</a:t>
            </a:r>
            <a:r>
              <a:rPr lang="en-US" sz="2600" dirty="0" smtClean="0">
                <a:latin typeface="Arial" charset="0"/>
                <a:cs typeface="Arial" charset="0"/>
              </a:rPr>
              <a:t> with specific attention to-</a:t>
            </a:r>
            <a:endParaRPr lang="en-CA" sz="2600" dirty="0" smtClean="0">
              <a:latin typeface="Arial" charset="0"/>
              <a:cs typeface="Arial" charset="0"/>
            </a:endParaRPr>
          </a:p>
          <a:p>
            <a:pPr lvl="1"/>
            <a:r>
              <a:rPr lang="en-US" sz="2300" dirty="0" smtClean="0">
                <a:latin typeface="Arial" charset="0"/>
                <a:cs typeface="Arial" charset="0"/>
              </a:rPr>
              <a:t>the evaluation of the optic nerve,</a:t>
            </a:r>
            <a:endParaRPr lang="en-CA" sz="2300" dirty="0" smtClean="0">
              <a:latin typeface="Arial" charset="0"/>
              <a:cs typeface="Arial" charset="0"/>
            </a:endParaRPr>
          </a:p>
          <a:p>
            <a:pPr lvl="1"/>
            <a:r>
              <a:rPr lang="en-US" sz="2300" dirty="0" smtClean="0">
                <a:latin typeface="Arial" charset="0"/>
                <a:cs typeface="Arial" charset="0"/>
              </a:rPr>
              <a:t>potential risk factors for glaucoma,</a:t>
            </a:r>
            <a:endParaRPr lang="en-CA" sz="2300" dirty="0" smtClean="0">
              <a:latin typeface="Arial" charset="0"/>
              <a:cs typeface="Arial" charset="0"/>
            </a:endParaRPr>
          </a:p>
          <a:p>
            <a:pPr lvl="1"/>
            <a:r>
              <a:rPr lang="en-US" sz="2300" dirty="0" smtClean="0">
                <a:latin typeface="Arial" charset="0"/>
                <a:cs typeface="Arial" charset="0"/>
              </a:rPr>
              <a:t>the possibility of secondary </a:t>
            </a:r>
            <a:r>
              <a:rPr lang="en-US" sz="2300" dirty="0" err="1" smtClean="0">
                <a:latin typeface="Arial" charset="0"/>
                <a:cs typeface="Arial" charset="0"/>
              </a:rPr>
              <a:t>glaucomas</a:t>
            </a:r>
            <a:r>
              <a:rPr lang="en-US" sz="2300" dirty="0" smtClean="0">
                <a:latin typeface="Arial" charset="0"/>
                <a:cs typeface="Arial" charset="0"/>
              </a:rPr>
              <a:t>,</a:t>
            </a:r>
            <a:endParaRPr lang="en-CA" sz="2300" dirty="0" smtClean="0">
              <a:latin typeface="Arial" charset="0"/>
              <a:cs typeface="Arial" charset="0"/>
            </a:endParaRPr>
          </a:p>
          <a:p>
            <a:pPr lvl="1"/>
            <a:r>
              <a:rPr lang="en-US" sz="2300" dirty="0" smtClean="0">
                <a:latin typeface="Arial" charset="0"/>
                <a:cs typeface="Arial" charset="0"/>
              </a:rPr>
              <a:t>concomitant systemic diseases,</a:t>
            </a:r>
            <a:endParaRPr lang="en-CA" sz="2300" dirty="0" smtClean="0">
              <a:latin typeface="Arial" charset="0"/>
              <a:cs typeface="Arial" charset="0"/>
            </a:endParaRPr>
          </a:p>
          <a:p>
            <a:pPr lvl="1"/>
            <a:r>
              <a:rPr lang="en-US" sz="2300" dirty="0" smtClean="0">
                <a:latin typeface="Arial" charset="0"/>
                <a:cs typeface="Arial" charset="0"/>
              </a:rPr>
              <a:t>medications, and</a:t>
            </a:r>
            <a:endParaRPr lang="en-CA" sz="2300" dirty="0" smtClean="0">
              <a:latin typeface="Arial" charset="0"/>
              <a:cs typeface="Arial" charset="0"/>
            </a:endParaRPr>
          </a:p>
          <a:p>
            <a:pPr lvl="1"/>
            <a:r>
              <a:rPr lang="en-US" sz="2300" dirty="0" smtClean="0">
                <a:latin typeface="Arial" charset="0"/>
                <a:cs typeface="Arial" charset="0"/>
              </a:rPr>
              <a:t>subjective symptoms</a:t>
            </a:r>
            <a:r>
              <a:rPr lang="en-US" sz="2400" dirty="0" smtClean="0">
                <a:latin typeface="Arial" charset="0"/>
                <a:cs typeface="Arial" charset="0"/>
              </a:rPr>
              <a:t>.</a:t>
            </a:r>
            <a:endParaRPr lang="en-CA" sz="2400" dirty="0" smtClean="0">
              <a:latin typeface="Arial" charset="0"/>
              <a:cs typeface="Arial" charset="0"/>
            </a:endParaRPr>
          </a:p>
        </p:txBody>
      </p:sp>
      <p:sp>
        <p:nvSpPr>
          <p:cNvPr id="5" name="Rectangle 4"/>
          <p:cNvSpPr/>
          <p:nvPr/>
        </p:nvSpPr>
        <p:spPr>
          <a:xfrm>
            <a:off x="6284091" y="6448455"/>
            <a:ext cx="2813591" cy="400110"/>
          </a:xfrm>
          <a:prstGeom prst="rect">
            <a:avLst/>
          </a:prstGeom>
        </p:spPr>
        <p:txBody>
          <a:bodyPr wrap="none">
            <a:spAutoFit/>
          </a:bodyPr>
          <a:lstStyle/>
          <a:p>
            <a:pPr marL="342900" lvl="0" indent="-342900" fontAlgn="base">
              <a:spcBef>
                <a:spcPct val="0"/>
              </a:spcBef>
              <a:spcAft>
                <a:spcPct val="0"/>
              </a:spcAft>
              <a:buFont typeface="+mj-lt"/>
              <a:buAutoNum type="arabicPeriod"/>
            </a:pPr>
            <a:r>
              <a:rPr lang="en-CA" sz="1000" i="1" dirty="0">
                <a:cs typeface="Arial" charset="0"/>
              </a:rPr>
              <a:t>Can J Ophthalmol</a:t>
            </a:r>
            <a:r>
              <a:rPr lang="en-CA" sz="1000" dirty="0">
                <a:cs typeface="Arial" charset="0"/>
              </a:rPr>
              <a:t> 2009;</a:t>
            </a:r>
            <a:r>
              <a:rPr lang="nl-NL" sz="1000" dirty="0">
                <a:cs typeface="Arial" charset="0"/>
              </a:rPr>
              <a:t>44(Suppl 1):S1</a:t>
            </a:r>
            <a:r>
              <a:rPr lang="nl-NL" sz="1000" dirty="0">
                <a:cs typeface="Arial" charset="0"/>
                <a:sym typeface="Symbol" pitchFamily="18" charset="2"/>
              </a:rPr>
              <a:t></a:t>
            </a:r>
            <a:r>
              <a:rPr lang="nl-NL" sz="1000" dirty="0" smtClean="0">
                <a:cs typeface="Arial" charset="0"/>
                <a:sym typeface="Symbol" pitchFamily="18" charset="2"/>
              </a:rPr>
              <a:t>S93.</a:t>
            </a:r>
          </a:p>
          <a:p>
            <a:pPr marL="342900" lvl="0" indent="-342900" fontAlgn="base">
              <a:spcBef>
                <a:spcPct val="0"/>
              </a:spcBef>
              <a:spcAft>
                <a:spcPct val="0"/>
              </a:spcAft>
              <a:buFont typeface="+mj-lt"/>
              <a:buAutoNum type="arabicPeriod"/>
            </a:pPr>
            <a:r>
              <a:rPr lang="en-CA" sz="1000" i="1" dirty="0" smtClean="0"/>
              <a:t>Can </a:t>
            </a:r>
            <a:r>
              <a:rPr lang="en-CA" sz="1000" i="1" dirty="0"/>
              <a:t>J </a:t>
            </a:r>
            <a:r>
              <a:rPr lang="en-CA" sz="1000" dirty="0"/>
              <a:t>Ophthalmol 2007;42:39–45</a:t>
            </a:r>
            <a:r>
              <a:rPr lang="en-CA" sz="1000" dirty="0" smtClean="0"/>
              <a:t>.</a:t>
            </a:r>
            <a:endParaRPr lang="en-CA" sz="1000" dirty="0"/>
          </a:p>
        </p:txBody>
      </p:sp>
    </p:spTree>
    <p:extLst>
      <p:ext uri="{BB962C8B-B14F-4D97-AF65-F5344CB8AC3E}">
        <p14:creationId xmlns:p14="http://schemas.microsoft.com/office/powerpoint/2010/main" val="7177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4000" dirty="0" smtClean="0">
                <a:solidFill>
                  <a:srgbClr val="C00000"/>
                </a:solidFill>
              </a:rPr>
              <a:t>The </a:t>
            </a:r>
            <a:r>
              <a:rPr lang="en-US" sz="4000" dirty="0" err="1" smtClean="0">
                <a:solidFill>
                  <a:srgbClr val="C00000"/>
                </a:solidFill>
              </a:rPr>
              <a:t>Neurretinal</a:t>
            </a:r>
            <a:r>
              <a:rPr lang="en-US" sz="4000" dirty="0" smtClean="0">
                <a:solidFill>
                  <a:srgbClr val="C00000"/>
                </a:solidFill>
              </a:rPr>
              <a:t> rim loss in Glaucoma</a:t>
            </a:r>
          </a:p>
        </p:txBody>
      </p:sp>
      <p:sp>
        <p:nvSpPr>
          <p:cNvPr id="21507" name="Rectangle 3"/>
          <p:cNvSpPr>
            <a:spLocks noGrp="1" noChangeArrowheads="1"/>
          </p:cNvSpPr>
          <p:nvPr>
            <p:ph idx="1"/>
          </p:nvPr>
        </p:nvSpPr>
        <p:spPr/>
        <p:txBody>
          <a:bodyPr>
            <a:normAutofit/>
          </a:bodyPr>
          <a:lstStyle/>
          <a:p>
            <a:pPr eaLnBrk="1" hangingPunct="1"/>
            <a:r>
              <a:rPr lang="en-US" sz="2800" dirty="0" smtClean="0"/>
              <a:t>Usual sequence of NRR loss in Glaucoma:</a:t>
            </a:r>
          </a:p>
          <a:p>
            <a:pPr lvl="1" eaLnBrk="1" hangingPunct="1"/>
            <a:r>
              <a:rPr lang="en-US" sz="2400" dirty="0" err="1" smtClean="0"/>
              <a:t>Inferotemporal</a:t>
            </a:r>
            <a:endParaRPr lang="en-US" sz="2400" dirty="0" smtClean="0"/>
          </a:p>
          <a:p>
            <a:pPr lvl="1" eaLnBrk="1" hangingPunct="1"/>
            <a:r>
              <a:rPr lang="en-US" sz="2400" dirty="0" err="1" smtClean="0"/>
              <a:t>Superotemporal</a:t>
            </a:r>
            <a:endParaRPr lang="en-US" sz="2400" dirty="0" smtClean="0"/>
          </a:p>
          <a:p>
            <a:pPr lvl="1" eaLnBrk="1" hangingPunct="1"/>
            <a:r>
              <a:rPr lang="en-US" sz="2400" dirty="0" smtClean="0"/>
              <a:t>Horizontal temporal</a:t>
            </a:r>
          </a:p>
          <a:p>
            <a:pPr lvl="1" eaLnBrk="1" hangingPunct="1"/>
            <a:r>
              <a:rPr lang="en-US" sz="2400" dirty="0" err="1" smtClean="0"/>
              <a:t>Inferonasal</a:t>
            </a:r>
            <a:endParaRPr lang="en-US" sz="2400" dirty="0" smtClean="0"/>
          </a:p>
          <a:p>
            <a:pPr lvl="1" eaLnBrk="1" hangingPunct="1"/>
            <a:r>
              <a:rPr lang="en-US" sz="2400" dirty="0" err="1" smtClean="0"/>
              <a:t>Superonasal</a:t>
            </a:r>
            <a:endParaRPr lang="en-US" sz="2400" dirty="0" smtClean="0"/>
          </a:p>
          <a:p>
            <a:pPr lvl="1" eaLnBrk="1" hangingPunct="1"/>
            <a:endParaRPr lang="en-US" sz="2400" dirty="0" smtClean="0"/>
          </a:p>
          <a:p>
            <a:pPr eaLnBrk="1" hangingPunct="1"/>
            <a:r>
              <a:rPr lang="en-US" sz="2800" dirty="0" smtClean="0"/>
              <a:t>In </a:t>
            </a:r>
            <a:r>
              <a:rPr lang="en-US" sz="2800" dirty="0" err="1" smtClean="0"/>
              <a:t>contrast,in</a:t>
            </a:r>
            <a:r>
              <a:rPr lang="en-US" sz="2800" dirty="0" smtClean="0"/>
              <a:t> the non glaucomatous optic nerve damage, the NRR is not always affected and hence contour of NRR is maintained.</a:t>
            </a:r>
          </a:p>
          <a:p>
            <a:pPr lvl="1" eaLnBrk="1" hangingPunct="1"/>
            <a:endParaRPr lang="en-US" sz="2400" dirty="0" smtClean="0"/>
          </a:p>
        </p:txBody>
      </p:sp>
    </p:spTree>
    <p:extLst>
      <p:ext uri="{BB962C8B-B14F-4D97-AF65-F5344CB8AC3E}">
        <p14:creationId xmlns:p14="http://schemas.microsoft.com/office/powerpoint/2010/main" val="12524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dirty="0" smtClean="0">
                <a:solidFill>
                  <a:srgbClr val="C00000"/>
                </a:solidFill>
              </a:rPr>
              <a:t>NRR , the “ISNT Rule”</a:t>
            </a:r>
          </a:p>
        </p:txBody>
      </p:sp>
      <p:pic>
        <p:nvPicPr>
          <p:cNvPr id="22531" name="Picture 3" descr="Narendra Reddy_Shankrampet_19640101_1395"/>
          <p:cNvPicPr>
            <a:picLocks noGrp="1" noChangeAspect="1" noChangeArrowheads="1"/>
          </p:cNvPicPr>
          <p:nvPr>
            <p:ph sz="half" idx="1"/>
          </p:nvPr>
        </p:nvPicPr>
        <p:blipFill>
          <a:blip r:embed="rId2">
            <a:lum contrast="6000"/>
            <a:extLst>
              <a:ext uri="{28A0092B-C50C-407E-A947-70E740481C1C}">
                <a14:useLocalDpi xmlns:a14="http://schemas.microsoft.com/office/drawing/2010/main" val="0"/>
              </a:ext>
            </a:extLst>
          </a:blip>
          <a:srcRect l="10294" t="14706" r="33824" b="22789"/>
          <a:stretch>
            <a:fillRect/>
          </a:stretch>
        </p:blipFill>
        <p:spPr>
          <a:xfrm>
            <a:off x="533400" y="1905000"/>
            <a:ext cx="43434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nor disc"/>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8543" y="1905000"/>
            <a:ext cx="3936857" cy="383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1600200" y="4953000"/>
            <a:ext cx="110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1"/>
                </a:solidFill>
                <a:cs typeface="Arial" pitchFamily="34" charset="0"/>
              </a:rPr>
              <a:t>I&gt;S&gt;N&gt;T</a:t>
            </a:r>
          </a:p>
        </p:txBody>
      </p:sp>
      <p:sp>
        <p:nvSpPr>
          <p:cNvPr id="22534" name="Text Box 6"/>
          <p:cNvSpPr txBox="1">
            <a:spLocks noChangeArrowheads="1"/>
          </p:cNvSpPr>
          <p:nvPr/>
        </p:nvSpPr>
        <p:spPr bwMode="auto">
          <a:xfrm>
            <a:off x="6156325" y="5370513"/>
            <a:ext cx="110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chemeClr val="bg1"/>
                </a:solidFill>
                <a:cs typeface="Arial" pitchFamily="34" charset="0"/>
              </a:rPr>
              <a:t>I&gt;S&gt;N&gt;T</a:t>
            </a:r>
          </a:p>
        </p:txBody>
      </p:sp>
      <p:sp>
        <p:nvSpPr>
          <p:cNvPr id="2" name="TextBox 1"/>
          <p:cNvSpPr txBox="1"/>
          <p:nvPr/>
        </p:nvSpPr>
        <p:spPr>
          <a:xfrm>
            <a:off x="838200" y="6248400"/>
            <a:ext cx="4495800" cy="369332"/>
          </a:xfrm>
          <a:prstGeom prst="rect">
            <a:avLst/>
          </a:prstGeom>
          <a:noFill/>
        </p:spPr>
        <p:txBody>
          <a:bodyPr wrap="square" rtlCol="0">
            <a:spAutoFit/>
          </a:bodyPr>
          <a:lstStyle/>
          <a:p>
            <a:r>
              <a:rPr lang="en-IN" dirty="0" smtClean="0"/>
              <a:t>`kindly elaborate little more on the ISNT rule.</a:t>
            </a:r>
            <a:endParaRPr lang="en-IN" dirty="0"/>
          </a:p>
        </p:txBody>
      </p:sp>
    </p:spTree>
    <p:extLst>
      <p:ext uri="{BB962C8B-B14F-4D97-AF65-F5344CB8AC3E}">
        <p14:creationId xmlns:p14="http://schemas.microsoft.com/office/powerpoint/2010/main" val="351917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Optic Disc Hemorrhage</a:t>
            </a:r>
          </a:p>
        </p:txBody>
      </p:sp>
      <p:sp>
        <p:nvSpPr>
          <p:cNvPr id="25603" name="Rectangle 3"/>
          <p:cNvSpPr>
            <a:spLocks noGrp="1" noChangeArrowheads="1"/>
          </p:cNvSpPr>
          <p:nvPr>
            <p:ph sz="half" idx="1"/>
          </p:nvPr>
        </p:nvSpPr>
        <p:spPr/>
        <p:txBody>
          <a:bodyPr>
            <a:normAutofit/>
          </a:bodyPr>
          <a:lstStyle/>
          <a:p>
            <a:pPr eaLnBrk="1" hangingPunct="1">
              <a:lnSpc>
                <a:spcPct val="90000"/>
              </a:lnSpc>
            </a:pPr>
            <a:r>
              <a:rPr lang="en-US" sz="2400" dirty="0" smtClean="0"/>
              <a:t>Splinter or Flame shaped hemorrhages </a:t>
            </a:r>
          </a:p>
          <a:p>
            <a:pPr eaLnBrk="1" hangingPunct="1">
              <a:lnSpc>
                <a:spcPct val="90000"/>
              </a:lnSpc>
            </a:pPr>
            <a:r>
              <a:rPr lang="en-US" sz="2400" dirty="0" smtClean="0"/>
              <a:t>At the margin of the disc</a:t>
            </a:r>
          </a:p>
          <a:p>
            <a:pPr eaLnBrk="1" hangingPunct="1">
              <a:lnSpc>
                <a:spcPct val="90000"/>
              </a:lnSpc>
            </a:pPr>
            <a:r>
              <a:rPr lang="en-US" sz="2400" b="1" u="sng" dirty="0" smtClean="0"/>
              <a:t>Hallmark </a:t>
            </a:r>
            <a:r>
              <a:rPr lang="en-US" sz="2400" dirty="0" smtClean="0"/>
              <a:t>of </a:t>
            </a:r>
            <a:r>
              <a:rPr lang="en-US" sz="2400" i="1" dirty="0" smtClean="0"/>
              <a:t>Glaucomatous </a:t>
            </a:r>
            <a:r>
              <a:rPr lang="en-US" sz="2400" dirty="0" smtClean="0"/>
              <a:t>optic nerve damage</a:t>
            </a:r>
          </a:p>
          <a:p>
            <a:pPr eaLnBrk="1" hangingPunct="1">
              <a:lnSpc>
                <a:spcPct val="90000"/>
              </a:lnSpc>
            </a:pPr>
            <a:r>
              <a:rPr lang="en-US" sz="2400" dirty="0" smtClean="0"/>
              <a:t>4 to 7 % of eyes with </a:t>
            </a:r>
            <a:r>
              <a:rPr lang="en-US" sz="2400" dirty="0" err="1" smtClean="0"/>
              <a:t>galucoma</a:t>
            </a:r>
            <a:endParaRPr lang="en-US" sz="2400" dirty="0" smtClean="0"/>
          </a:p>
          <a:p>
            <a:pPr eaLnBrk="1" hangingPunct="1">
              <a:lnSpc>
                <a:spcPct val="90000"/>
              </a:lnSpc>
            </a:pPr>
            <a:r>
              <a:rPr lang="en-US" sz="2400" dirty="0" smtClean="0"/>
              <a:t>Found in early &amp; moderately advanced Glaucoma and rare in very advanced stage</a:t>
            </a:r>
          </a:p>
        </p:txBody>
      </p:sp>
      <p:sp>
        <p:nvSpPr>
          <p:cNvPr id="25604" name="Rectangle 4"/>
          <p:cNvSpPr>
            <a:spLocks noGrp="1" noChangeArrowheads="1"/>
          </p:cNvSpPr>
          <p:nvPr>
            <p:ph sz="half" idx="2"/>
          </p:nvPr>
        </p:nvSpPr>
        <p:spPr/>
        <p:txBody>
          <a:bodyPr>
            <a:normAutofit/>
          </a:bodyPr>
          <a:lstStyle/>
          <a:p>
            <a:pPr eaLnBrk="1" hangingPunct="1">
              <a:lnSpc>
                <a:spcPct val="90000"/>
              </a:lnSpc>
            </a:pPr>
            <a:r>
              <a:rPr lang="en-US" sz="2400" dirty="0" smtClean="0"/>
              <a:t>Located usually in the </a:t>
            </a:r>
            <a:r>
              <a:rPr lang="en-US" sz="2400" dirty="0" err="1" smtClean="0"/>
              <a:t>inferotemporal</a:t>
            </a:r>
            <a:r>
              <a:rPr lang="en-US" sz="2400" dirty="0" smtClean="0"/>
              <a:t> &amp; </a:t>
            </a:r>
            <a:r>
              <a:rPr lang="en-US" sz="2400" dirty="0" err="1" smtClean="0"/>
              <a:t>superotemporal</a:t>
            </a:r>
            <a:r>
              <a:rPr lang="en-US" sz="2400" dirty="0" smtClean="0"/>
              <a:t> disc margins</a:t>
            </a:r>
          </a:p>
          <a:p>
            <a:pPr eaLnBrk="1" hangingPunct="1">
              <a:lnSpc>
                <a:spcPct val="90000"/>
              </a:lnSpc>
            </a:pPr>
            <a:r>
              <a:rPr lang="en-US" sz="2400" dirty="0" smtClean="0"/>
              <a:t>Associated with localized RNFL defect and </a:t>
            </a:r>
            <a:r>
              <a:rPr lang="en-US" sz="2400" dirty="0" err="1" smtClean="0"/>
              <a:t>neuroretinal</a:t>
            </a:r>
            <a:r>
              <a:rPr lang="en-US" sz="2400" dirty="0" smtClean="0"/>
              <a:t> rim notches .</a:t>
            </a:r>
          </a:p>
          <a:p>
            <a:pPr eaLnBrk="1" hangingPunct="1">
              <a:lnSpc>
                <a:spcPct val="90000"/>
              </a:lnSpc>
            </a:pPr>
            <a:endParaRPr lang="en-US" sz="2400" dirty="0" smtClean="0"/>
          </a:p>
          <a:p>
            <a:pPr eaLnBrk="1" hangingPunct="1">
              <a:lnSpc>
                <a:spcPct val="90000"/>
              </a:lnSpc>
            </a:pPr>
            <a:r>
              <a:rPr lang="en-US" sz="2400" dirty="0" smtClean="0"/>
              <a:t>Suggests </a:t>
            </a:r>
            <a:r>
              <a:rPr lang="en-US" sz="2400" i="1" dirty="0" smtClean="0"/>
              <a:t>Progression.</a:t>
            </a:r>
            <a:r>
              <a:rPr lang="en-US" sz="2400" dirty="0" smtClean="0"/>
              <a:t> </a:t>
            </a:r>
          </a:p>
          <a:p>
            <a:pPr eaLnBrk="1" hangingPunct="1">
              <a:lnSpc>
                <a:spcPct val="90000"/>
              </a:lnSpc>
            </a:pPr>
            <a:r>
              <a:rPr lang="en-US" sz="2400" dirty="0" smtClean="0"/>
              <a:t>More common in NTG</a:t>
            </a:r>
          </a:p>
        </p:txBody>
      </p:sp>
    </p:spTree>
    <p:extLst>
      <p:ext uri="{BB962C8B-B14F-4D97-AF65-F5344CB8AC3E}">
        <p14:creationId xmlns:p14="http://schemas.microsoft.com/office/powerpoint/2010/main" val="20952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Rajkumar Patil_Bidar_19740101_8632"/>
          <p:cNvPicPr>
            <a:picLocks noGrp="1" noChangeAspect="1" noChangeArrowheads="1"/>
          </p:cNvPicPr>
          <p:nvPr>
            <p:ph sz="quarter" idx="1"/>
          </p:nvPr>
        </p:nvPicPr>
        <p:blipFill>
          <a:blip r:embed="rId2">
            <a:lum bright="12000" contrast="12000"/>
            <a:extLst>
              <a:ext uri="{28A0092B-C50C-407E-A947-70E740481C1C}">
                <a14:useLocalDpi xmlns:a14="http://schemas.microsoft.com/office/drawing/2010/main" val="0"/>
              </a:ext>
            </a:extLst>
          </a:blip>
          <a:srcRect l="21906" t="27380" r="26666" b="17857"/>
          <a:stretch>
            <a:fillRect/>
          </a:stretch>
        </p:blipFill>
        <p:spPr>
          <a:xfrm>
            <a:off x="228600" y="228600"/>
            <a:ext cx="3886200" cy="3109913"/>
          </a:xfrm>
        </p:spPr>
      </p:pic>
      <p:pic>
        <p:nvPicPr>
          <p:cNvPr id="26629" name="Picture 5" descr="Shakuntala T_Bidar_18-08-08"/>
          <p:cNvPicPr>
            <a:picLocks noGrp="1" noChangeAspect="1" noChangeArrowheads="1"/>
          </p:cNvPicPr>
          <p:nvPr>
            <p:ph sz="quarter" idx="2"/>
          </p:nvPr>
        </p:nvPicPr>
        <p:blipFill>
          <a:blip r:embed="rId3" cstate="print">
            <a:lum contrast="12000"/>
            <a:extLst>
              <a:ext uri="{28A0092B-C50C-407E-A947-70E740481C1C}">
                <a14:useLocalDpi xmlns:a14="http://schemas.microsoft.com/office/drawing/2010/main" val="0"/>
              </a:ext>
            </a:extLst>
          </a:blip>
          <a:stretch>
            <a:fillRect/>
          </a:stretch>
        </p:blipFill>
        <p:spPr>
          <a:xfrm>
            <a:off x="4724400" y="3429000"/>
            <a:ext cx="4038600" cy="3230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7" descr="Subhash_J_19540101_11405"/>
          <p:cNvPicPr>
            <a:picLocks noGrp="1" noChangeAspect="1" noChangeArrowheads="1"/>
          </p:cNvPicPr>
          <p:nvPr>
            <p:ph sz="quarter" idx="3"/>
          </p:nvPr>
        </p:nvPicPr>
        <p:blipFill>
          <a:blip r:embed="rId4">
            <a:lum bright="12000" contrast="30000"/>
            <a:extLst>
              <a:ext uri="{28A0092B-C50C-407E-A947-70E740481C1C}">
                <a14:useLocalDpi xmlns:a14="http://schemas.microsoft.com/office/drawing/2010/main" val="0"/>
              </a:ext>
            </a:extLst>
          </a:blip>
          <a:srcRect l="18645" t="23312" r="27119" b="6755"/>
          <a:stretch>
            <a:fillRect/>
          </a:stretch>
        </p:blipFill>
        <p:spPr>
          <a:xfrm>
            <a:off x="381000" y="3352800"/>
            <a:ext cx="3810000" cy="329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6" name="Picture 2" descr="Shakuntala_Tambake_19600101_982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l="13930" t="24384" r="8067" b="2467"/>
          <a:stretch>
            <a:fillRect/>
          </a:stretch>
        </p:blipFill>
        <p:spPr>
          <a:xfrm>
            <a:off x="4572000" y="152400"/>
            <a:ext cx="4267200" cy="3200400"/>
          </a:xfrm>
        </p:spPr>
      </p:pic>
      <p:sp>
        <p:nvSpPr>
          <p:cNvPr id="8" name="Rectangle 4"/>
          <p:cNvSpPr txBox="1">
            <a:spLocks noChangeArrowheads="1"/>
          </p:cNvSpPr>
          <p:nvPr/>
        </p:nvSpPr>
        <p:spPr>
          <a:xfrm>
            <a:off x="1828800" y="2819400"/>
            <a:ext cx="5334000" cy="79216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smtClean="0">
                <a:solidFill>
                  <a:srgbClr val="92D050"/>
                </a:solidFill>
              </a:rPr>
              <a:t>Optic Disc Hemorrhage</a:t>
            </a:r>
            <a:endParaRPr lang="en-US" sz="4000" dirty="0" smtClean="0">
              <a:solidFill>
                <a:srgbClr val="92D050"/>
              </a:solidFill>
            </a:endParaRPr>
          </a:p>
        </p:txBody>
      </p:sp>
    </p:spTree>
    <p:extLst>
      <p:ext uri="{BB962C8B-B14F-4D97-AF65-F5344CB8AC3E}">
        <p14:creationId xmlns:p14="http://schemas.microsoft.com/office/powerpoint/2010/main" val="3903107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sz="4000" dirty="0" smtClean="0">
                <a:solidFill>
                  <a:srgbClr val="C00000"/>
                </a:solidFill>
              </a:rPr>
              <a:t>Retinal Nerve </a:t>
            </a:r>
            <a:r>
              <a:rPr lang="en-US" sz="4000" dirty="0" err="1" smtClean="0">
                <a:solidFill>
                  <a:srgbClr val="C00000"/>
                </a:solidFill>
              </a:rPr>
              <a:t>Fibre</a:t>
            </a:r>
            <a:r>
              <a:rPr lang="en-US" sz="4000" dirty="0" smtClean="0">
                <a:solidFill>
                  <a:srgbClr val="C00000"/>
                </a:solidFill>
              </a:rPr>
              <a:t> Layer Defect</a:t>
            </a:r>
          </a:p>
        </p:txBody>
      </p:sp>
      <p:sp>
        <p:nvSpPr>
          <p:cNvPr id="29699" name="Rectangle 3"/>
          <p:cNvSpPr>
            <a:spLocks noGrp="1" noChangeArrowheads="1"/>
          </p:cNvSpPr>
          <p:nvPr>
            <p:ph idx="1"/>
          </p:nvPr>
        </p:nvSpPr>
        <p:spPr/>
        <p:txBody>
          <a:bodyPr/>
          <a:lstStyle/>
          <a:p>
            <a:pPr eaLnBrk="1" hangingPunct="1"/>
            <a:r>
              <a:rPr lang="en-US" dirty="0" smtClean="0"/>
              <a:t>RNFL contains retinal ganglion cells axons covered by astrocytes and bundled by processes of </a:t>
            </a:r>
            <a:r>
              <a:rPr lang="en-US" dirty="0" err="1" smtClean="0"/>
              <a:t>muller</a:t>
            </a:r>
            <a:r>
              <a:rPr lang="en-US" dirty="0" smtClean="0"/>
              <a:t> </a:t>
            </a:r>
            <a:r>
              <a:rPr lang="en-US" dirty="0" smtClean="0"/>
              <a:t>cells</a:t>
            </a:r>
          </a:p>
          <a:p>
            <a:pPr eaLnBrk="1" hangingPunct="1"/>
            <a:endParaRPr lang="en-US" dirty="0" smtClean="0"/>
          </a:p>
          <a:p>
            <a:pPr eaLnBrk="1" hangingPunct="1"/>
            <a:r>
              <a:rPr lang="en-US" dirty="0" smtClean="0"/>
              <a:t>Seen as bright fine striations fanning off from the disc to the periphery</a:t>
            </a:r>
            <a:r>
              <a:rPr lang="en-US" dirty="0" smtClean="0"/>
              <a:t>.</a:t>
            </a:r>
          </a:p>
          <a:p>
            <a:pPr eaLnBrk="1" hangingPunct="1"/>
            <a:endParaRPr lang="en-US" dirty="0" smtClean="0"/>
          </a:p>
          <a:p>
            <a:pPr eaLnBrk="1" hangingPunct="1"/>
            <a:r>
              <a:rPr lang="en-US" dirty="0" smtClean="0"/>
              <a:t>Dilated pupil, green light, clear optical media aids the evaluation of RNFL </a:t>
            </a:r>
          </a:p>
          <a:p>
            <a:pPr eaLnBrk="1" hangingPunct="1">
              <a:buFontTx/>
              <a:buNone/>
            </a:pPr>
            <a:endParaRPr lang="en-US" dirty="0" smtClean="0"/>
          </a:p>
        </p:txBody>
      </p:sp>
    </p:spTree>
    <p:extLst>
      <p:ext uri="{BB962C8B-B14F-4D97-AF65-F5344CB8AC3E}">
        <p14:creationId xmlns:p14="http://schemas.microsoft.com/office/powerpoint/2010/main" val="2568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normAutofit/>
          </a:bodyPr>
          <a:lstStyle/>
          <a:p>
            <a:pPr eaLnBrk="1" hangingPunct="1"/>
            <a:r>
              <a:rPr lang="en-US" sz="4000" dirty="0" smtClean="0">
                <a:solidFill>
                  <a:srgbClr val="C00000"/>
                </a:solidFill>
              </a:rPr>
              <a:t>Retinal Nerve </a:t>
            </a:r>
            <a:r>
              <a:rPr lang="en-US" sz="4000" dirty="0" err="1" smtClean="0">
                <a:solidFill>
                  <a:srgbClr val="C00000"/>
                </a:solidFill>
              </a:rPr>
              <a:t>Fibre</a:t>
            </a:r>
            <a:r>
              <a:rPr lang="en-US" sz="4000" dirty="0" smtClean="0">
                <a:solidFill>
                  <a:srgbClr val="C00000"/>
                </a:solidFill>
              </a:rPr>
              <a:t> Layer Defect</a:t>
            </a:r>
          </a:p>
        </p:txBody>
      </p:sp>
      <p:sp>
        <p:nvSpPr>
          <p:cNvPr id="30723" name="Rectangle 3"/>
          <p:cNvSpPr>
            <a:spLocks noGrp="1" noChangeArrowheads="1"/>
          </p:cNvSpPr>
          <p:nvPr>
            <p:ph idx="1"/>
          </p:nvPr>
        </p:nvSpPr>
        <p:spPr/>
        <p:txBody>
          <a:bodyPr>
            <a:normAutofit/>
          </a:bodyPr>
          <a:lstStyle/>
          <a:p>
            <a:pPr eaLnBrk="1" hangingPunct="1"/>
            <a:r>
              <a:rPr lang="en-US" sz="2800" dirty="0" smtClean="0"/>
              <a:t>Localized RNFL defects:</a:t>
            </a:r>
          </a:p>
          <a:p>
            <a:pPr lvl="1" eaLnBrk="1" hangingPunct="1"/>
            <a:r>
              <a:rPr lang="en-US" sz="2400" dirty="0" smtClean="0"/>
              <a:t>Can be detected before visual field defect has developed</a:t>
            </a:r>
          </a:p>
          <a:p>
            <a:pPr lvl="1" eaLnBrk="1" hangingPunct="1"/>
            <a:r>
              <a:rPr lang="en-US" sz="2400" dirty="0" smtClean="0"/>
              <a:t>Focal type of NTG</a:t>
            </a:r>
          </a:p>
          <a:p>
            <a:pPr lvl="1" eaLnBrk="1" hangingPunct="1"/>
            <a:r>
              <a:rPr lang="en-US" sz="2400" dirty="0" smtClean="0"/>
              <a:t>Early to medium advanced Glaucomatous </a:t>
            </a:r>
            <a:r>
              <a:rPr lang="en-US" sz="2400" dirty="0" smtClean="0"/>
              <a:t>damage</a:t>
            </a:r>
          </a:p>
          <a:p>
            <a:pPr lvl="1" eaLnBrk="1" hangingPunct="1"/>
            <a:endParaRPr lang="en-US" sz="2400" dirty="0" smtClean="0"/>
          </a:p>
          <a:p>
            <a:pPr eaLnBrk="1" hangingPunct="1"/>
            <a:r>
              <a:rPr lang="en-US" sz="2800" dirty="0" smtClean="0"/>
              <a:t>Diffuse loss of RNFL:</a:t>
            </a:r>
          </a:p>
          <a:p>
            <a:pPr lvl="1" eaLnBrk="1" hangingPunct="1"/>
            <a:r>
              <a:rPr lang="en-US" sz="2400" dirty="0" smtClean="0"/>
              <a:t>More difficult to detect</a:t>
            </a:r>
          </a:p>
          <a:p>
            <a:pPr lvl="1" eaLnBrk="1" hangingPunct="1"/>
            <a:r>
              <a:rPr lang="en-US" sz="2400" dirty="0" err="1" smtClean="0"/>
              <a:t>Peripapillary</a:t>
            </a:r>
            <a:r>
              <a:rPr lang="en-US" sz="2400" dirty="0" smtClean="0"/>
              <a:t>  retinal vessels appear bare</a:t>
            </a:r>
          </a:p>
          <a:p>
            <a:pPr lvl="1" eaLnBrk="1" hangingPunct="1"/>
            <a:r>
              <a:rPr lang="en-US" sz="2400" dirty="0" smtClean="0"/>
              <a:t>Underlying </a:t>
            </a:r>
            <a:r>
              <a:rPr lang="en-US" sz="2400" dirty="0" err="1" smtClean="0"/>
              <a:t>Choroidal</a:t>
            </a:r>
            <a:r>
              <a:rPr lang="en-US" sz="2400" dirty="0" smtClean="0"/>
              <a:t> vessels more clearly seen</a:t>
            </a:r>
          </a:p>
          <a:p>
            <a:pPr lvl="1" eaLnBrk="1" hangingPunct="1">
              <a:buFontTx/>
              <a:buNone/>
            </a:pPr>
            <a:endParaRPr lang="en-US" sz="2400" dirty="0" smtClean="0"/>
          </a:p>
        </p:txBody>
      </p:sp>
    </p:spTree>
    <p:extLst>
      <p:ext uri="{BB962C8B-B14F-4D97-AF65-F5344CB8AC3E}">
        <p14:creationId xmlns:p14="http://schemas.microsoft.com/office/powerpoint/2010/main" val="6719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685800"/>
          </a:xfrm>
        </p:spPr>
        <p:txBody>
          <a:bodyPr>
            <a:noAutofit/>
          </a:bodyPr>
          <a:lstStyle/>
          <a:p>
            <a:pPr eaLnBrk="1" hangingPunct="1"/>
            <a:r>
              <a:rPr lang="en-US" sz="4400" dirty="0" smtClean="0"/>
              <a:t>Early Damage</a:t>
            </a:r>
          </a:p>
        </p:txBody>
      </p:sp>
      <p:pic>
        <p:nvPicPr>
          <p:cNvPr id="45059" name="Picture 3" descr="Sattarsab,A_Hupla_19530101_9273"/>
          <p:cNvPicPr>
            <a:picLocks noGrp="1" noChangeAspect="1" noChangeArrowheads="1"/>
          </p:cNvPicPr>
          <p:nvPr>
            <p:ph sz="half" idx="1"/>
          </p:nvPr>
        </p:nvPicPr>
        <p:blipFill>
          <a:blip r:embed="rId2">
            <a:lum bright="24000" contrast="54000"/>
            <a:extLst>
              <a:ext uri="{28A0092B-C50C-407E-A947-70E740481C1C}">
                <a14:useLocalDpi xmlns:a14="http://schemas.microsoft.com/office/drawing/2010/main" val="0"/>
              </a:ext>
            </a:extLst>
          </a:blip>
          <a:srcRect l="18408" t="5756" r="17162" b="19424"/>
          <a:stretch>
            <a:fillRect/>
          </a:stretch>
        </p:blipFill>
        <p:spPr>
          <a:xfrm>
            <a:off x="5638800" y="609601"/>
            <a:ext cx="3276600" cy="2766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4" descr="Rajkumar Patil_Bidar_19740101_8632"/>
          <p:cNvPicPr>
            <a:picLocks noGrp="1" noChangeAspect="1" noChangeArrowheads="1"/>
          </p:cNvPicPr>
          <p:nvPr>
            <p:ph sz="half" idx="2"/>
          </p:nvPr>
        </p:nvPicPr>
        <p:blipFill>
          <a:blip r:embed="rId3">
            <a:lum bright="18000" contrast="30000"/>
            <a:extLst>
              <a:ext uri="{28A0092B-C50C-407E-A947-70E740481C1C}">
                <a14:useLocalDpi xmlns:a14="http://schemas.microsoft.com/office/drawing/2010/main" val="0"/>
              </a:ext>
            </a:extLst>
          </a:blip>
          <a:srcRect l="21906" t="27380" r="26666" b="17857"/>
          <a:stretch>
            <a:fillRect/>
          </a:stretch>
        </p:blipFill>
        <p:spPr>
          <a:xfrm>
            <a:off x="381000" y="609600"/>
            <a:ext cx="3276600" cy="2766907"/>
          </a:xfrm>
        </p:spPr>
      </p:pic>
      <p:sp>
        <p:nvSpPr>
          <p:cNvPr id="5" name="Rectangle 2"/>
          <p:cNvSpPr txBox="1">
            <a:spLocks noChangeArrowheads="1"/>
          </p:cNvSpPr>
          <p:nvPr/>
        </p:nvSpPr>
        <p:spPr>
          <a:xfrm>
            <a:off x="457200" y="2819400"/>
            <a:ext cx="8229600" cy="1143000"/>
          </a:xfrm>
          <a:prstGeom prst="rect">
            <a:avLst/>
          </a:prstGeom>
        </p:spPr>
        <p:txBody>
          <a:bodyPr anchor="b" anchorCtr="0">
            <a:normAutofit/>
            <a:scene3d>
              <a:camera prst="orthographicFront"/>
              <a:lightRig rig="soft" dir="t">
                <a:rot lat="0" lon="0" rev="2100000"/>
              </a:lightRig>
            </a:scene3d>
            <a:sp3d prstMaterial="matte"/>
          </a:bodyPr>
          <a:lst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a:lstStyle>
          <a:p>
            <a:r>
              <a:rPr lang="en-IN" sz="3600" dirty="0" smtClean="0"/>
              <a:t>Moderate damage</a:t>
            </a:r>
            <a:endParaRPr lang="en-IN" sz="3600" dirty="0"/>
          </a:p>
        </p:txBody>
      </p:sp>
      <p:pic>
        <p:nvPicPr>
          <p:cNvPr id="6" name="Picture 3" descr="Nirmala C_Bidar_19520101_9375"/>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l="14444" t="9723" r="23334" b="9723"/>
          <a:stretch>
            <a:fillRect/>
          </a:stretch>
        </p:blipFill>
        <p:spPr>
          <a:xfrm>
            <a:off x="397921" y="3962400"/>
            <a:ext cx="3141279" cy="2774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Sattarsab,A_Hupla_19530101_9274"/>
          <p:cNvPicPr>
            <a:picLocks noChangeAspect="1" noChangeArrowheads="1"/>
          </p:cNvPicPr>
          <p:nvPr/>
        </p:nvPicPr>
        <p:blipFill>
          <a:blip r:embed="rId5">
            <a:lum bright="18000" contrast="48000"/>
            <a:extLst>
              <a:ext uri="{28A0092B-C50C-407E-A947-70E740481C1C}">
                <a14:useLocalDpi xmlns:a14="http://schemas.microsoft.com/office/drawing/2010/main" val="0"/>
              </a:ext>
            </a:extLst>
          </a:blip>
          <a:srcRect l="18002" t="8437" r="21237" b="18454"/>
          <a:stretch>
            <a:fillRect/>
          </a:stretch>
        </p:blipFill>
        <p:spPr>
          <a:xfrm>
            <a:off x="5274721" y="4038600"/>
            <a:ext cx="3412079" cy="272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07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z="3600" dirty="0" smtClean="0"/>
              <a:t>Advanced</a:t>
            </a:r>
          </a:p>
        </p:txBody>
      </p:sp>
      <p:pic>
        <p:nvPicPr>
          <p:cNvPr id="47107" name="Picture 3" descr="Annapurna_B,Kalyan_19320101_9847"/>
          <p:cNvPicPr>
            <a:picLocks noChangeAspect="1" noChangeArrowheads="1"/>
          </p:cNvPicPr>
          <p:nvPr/>
        </p:nvPicPr>
        <p:blipFill>
          <a:blip r:embed="rId2">
            <a:extLst>
              <a:ext uri="{28A0092B-C50C-407E-A947-70E740481C1C}">
                <a14:useLocalDpi xmlns:a14="http://schemas.microsoft.com/office/drawing/2010/main" val="0"/>
              </a:ext>
            </a:extLst>
          </a:blip>
          <a:srcRect l="21941" t="15088" r="23022" b="20251"/>
          <a:stretch>
            <a:fillRect/>
          </a:stretch>
        </p:blipFill>
        <p:spPr bwMode="auto">
          <a:xfrm>
            <a:off x="4800600" y="1676400"/>
            <a:ext cx="41148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nnapurna_B,Kalyan_19320101_9843"/>
          <p:cNvPicPr>
            <a:picLocks noChangeAspect="1" noChangeArrowheads="1"/>
          </p:cNvPicPr>
          <p:nvPr/>
        </p:nvPicPr>
        <p:blipFill>
          <a:blip r:embed="rId3">
            <a:extLst>
              <a:ext uri="{28A0092B-C50C-407E-A947-70E740481C1C}">
                <a14:useLocalDpi xmlns:a14="http://schemas.microsoft.com/office/drawing/2010/main" val="0"/>
              </a:ext>
            </a:extLst>
          </a:blip>
          <a:srcRect l="18965" t="21544" r="22415" b="13824"/>
          <a:stretch>
            <a:fillRect/>
          </a:stretch>
        </p:blipFill>
        <p:spPr bwMode="auto">
          <a:xfrm>
            <a:off x="381000" y="1676400"/>
            <a:ext cx="43434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2590800" y="60198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Both the poles affected</a:t>
            </a:r>
          </a:p>
        </p:txBody>
      </p:sp>
    </p:spTree>
    <p:extLst>
      <p:ext uri="{BB962C8B-B14F-4D97-AF65-F5344CB8AC3E}">
        <p14:creationId xmlns:p14="http://schemas.microsoft.com/office/powerpoint/2010/main" val="3532752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Advanced…</a:t>
            </a:r>
          </a:p>
        </p:txBody>
      </p:sp>
      <p:sp>
        <p:nvSpPr>
          <p:cNvPr id="48131" name="Rectangle 3"/>
          <p:cNvSpPr>
            <a:spLocks noGrp="1" noChangeArrowheads="1"/>
          </p:cNvSpPr>
          <p:nvPr>
            <p:ph sz="half" idx="1"/>
          </p:nvPr>
        </p:nvSpPr>
        <p:spPr/>
        <p:txBody>
          <a:bodyPr/>
          <a:lstStyle/>
          <a:p>
            <a:pPr eaLnBrk="1" hangingPunct="1"/>
            <a:endParaRPr lang="en-US" smtClean="0"/>
          </a:p>
        </p:txBody>
      </p:sp>
      <p:sp>
        <p:nvSpPr>
          <p:cNvPr id="48132" name="Rectangle 4"/>
          <p:cNvSpPr>
            <a:spLocks noGrp="1" noChangeArrowheads="1"/>
          </p:cNvSpPr>
          <p:nvPr>
            <p:ph sz="half" idx="2"/>
          </p:nvPr>
        </p:nvSpPr>
        <p:spPr/>
        <p:txBody>
          <a:bodyPr/>
          <a:lstStyle/>
          <a:p>
            <a:pPr eaLnBrk="1" hangingPunct="1"/>
            <a:endParaRPr lang="en-US" dirty="0" smtClean="0"/>
          </a:p>
        </p:txBody>
      </p:sp>
      <p:pic>
        <p:nvPicPr>
          <p:cNvPr id="48133" name="Picture 5" descr="Gururaj_10911"/>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10909" t="15442" r="16365" b="4974"/>
          <a:stretch>
            <a:fillRect/>
          </a:stretch>
        </p:blipFill>
        <p:spPr bwMode="auto">
          <a:xfrm>
            <a:off x="152400" y="1981200"/>
            <a:ext cx="43434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Gururaj_1092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2500" t="17395" r="12500" b="8931"/>
          <a:stretch>
            <a:fillRect/>
          </a:stretch>
        </p:blipFill>
        <p:spPr bwMode="auto">
          <a:xfrm>
            <a:off x="4648200" y="2024063"/>
            <a:ext cx="42108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408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12"/>
          <p:cNvSpPr>
            <a:spLocks noGrp="1" noChangeArrowheads="1"/>
          </p:cNvSpPr>
          <p:nvPr>
            <p:ph type="title" sz="quarter"/>
          </p:nvPr>
        </p:nvSpPr>
        <p:spPr/>
        <p:txBody>
          <a:bodyPr/>
          <a:lstStyle/>
          <a:p>
            <a:pPr eaLnBrk="1" hangingPunct="1"/>
            <a:endParaRPr lang="en-US" smtClean="0"/>
          </a:p>
        </p:txBody>
      </p:sp>
      <p:pic>
        <p:nvPicPr>
          <p:cNvPr id="31746" name="Picture 8" descr="Nirmala C_Bidar_19520101_9375"/>
          <p:cNvPicPr>
            <a:picLocks noGrp="1" noChangeAspect="1" noChangeArrowheads="1"/>
          </p:cNvPicPr>
          <p:nvPr>
            <p:ph sz="quarter" idx="1"/>
          </p:nvPr>
        </p:nvPicPr>
        <p:blipFill>
          <a:blip r:embed="rId2">
            <a:lum bright="12000" contrast="12000"/>
            <a:extLst>
              <a:ext uri="{28A0092B-C50C-407E-A947-70E740481C1C}">
                <a14:useLocalDpi xmlns:a14="http://schemas.microsoft.com/office/drawing/2010/main" val="0"/>
              </a:ext>
            </a:extLst>
          </a:blip>
          <a:srcRect l="11156" t="21277" r="22047" b="16339"/>
          <a:stretch>
            <a:fillRect/>
          </a:stretch>
        </p:blipFill>
        <p:spPr>
          <a:xfrm>
            <a:off x="228600" y="228600"/>
            <a:ext cx="3886200"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9" descr="Sattarsab,A_Hupla_19530101_9273"/>
          <p:cNvPicPr>
            <a:picLocks noGrp="1" noChangeAspect="1" noChangeArrowheads="1"/>
          </p:cNvPicPr>
          <p:nvPr>
            <p:ph sz="quarter" idx="2"/>
          </p:nvPr>
        </p:nvPicPr>
        <p:blipFill>
          <a:blip r:embed="rId3">
            <a:lum bright="24000" contrast="54000"/>
            <a:extLst>
              <a:ext uri="{28A0092B-C50C-407E-A947-70E740481C1C}">
                <a14:useLocalDpi xmlns:a14="http://schemas.microsoft.com/office/drawing/2010/main" val="0"/>
              </a:ext>
            </a:extLst>
          </a:blip>
          <a:srcRect l="18408" t="5756" r="17162" b="19424"/>
          <a:stretch>
            <a:fillRect/>
          </a:stretch>
        </p:blipFill>
        <p:spPr>
          <a:xfrm>
            <a:off x="4724400" y="228600"/>
            <a:ext cx="3886200" cy="310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10" descr="Shakuntala T_Bidar_18-08-08"/>
          <p:cNvPicPr>
            <a:picLocks noGrp="1" noChangeAspect="1" noChangeArrowheads="1"/>
          </p:cNvPicPr>
          <p:nvPr>
            <p:ph sz="quarter" idx="3"/>
          </p:nvPr>
        </p:nvPicPr>
        <p:blipFill>
          <a:blip r:embed="rId4">
            <a:lum contrast="12000"/>
            <a:extLst>
              <a:ext uri="{28A0092B-C50C-407E-A947-70E740481C1C}">
                <a14:useLocalDpi xmlns:a14="http://schemas.microsoft.com/office/drawing/2010/main" val="0"/>
              </a:ext>
            </a:extLst>
          </a:blip>
          <a:srcRect l="25211" t="25208" r="9244" b="9671"/>
          <a:stretch>
            <a:fillRect/>
          </a:stretch>
        </p:blipFill>
        <p:spPr>
          <a:xfrm>
            <a:off x="304800" y="3429000"/>
            <a:ext cx="4038600" cy="323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11" descr="Khurshid`ali_Kamthana_19550101_1270"/>
          <p:cNvPicPr>
            <a:picLocks noGrp="1" noChangeAspect="1" noChangeArrowheads="1"/>
          </p:cNvPicPr>
          <p:nvPr>
            <p:ph sz="quarter" idx="4"/>
          </p:nvPr>
        </p:nvPicPr>
        <p:blipFill>
          <a:blip r:embed="rId5">
            <a:lum bright="18000" contrast="42000"/>
            <a:extLst>
              <a:ext uri="{28A0092B-C50C-407E-A947-70E740481C1C}">
                <a14:useLocalDpi xmlns:a14="http://schemas.microsoft.com/office/drawing/2010/main" val="0"/>
              </a:ext>
            </a:extLst>
          </a:blip>
          <a:srcRect l="22456" t="11696" r="4562" b="11111"/>
          <a:stretch>
            <a:fillRect/>
          </a:stretch>
        </p:blipFill>
        <p:spPr>
          <a:xfrm>
            <a:off x="4800600" y="3352800"/>
            <a:ext cx="3886200" cy="328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462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nklaterwarren.co.uk/images/Pachymeter.jpg"/>
          <p:cNvPicPr>
            <a:picLocks noChangeAspect="1" noChangeArrowheads="1"/>
          </p:cNvPicPr>
          <p:nvPr/>
        </p:nvPicPr>
        <p:blipFill>
          <a:blip r:embed="rId2" cstate="print"/>
          <a:srcRect/>
          <a:stretch>
            <a:fillRect/>
          </a:stretch>
        </p:blipFill>
        <p:spPr bwMode="auto">
          <a:xfrm>
            <a:off x="152400" y="3962400"/>
            <a:ext cx="25908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52400" y="6096000"/>
            <a:ext cx="25908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dirty="0" err="1" smtClean="0"/>
              <a:t>Pachymetry</a:t>
            </a:r>
            <a:r>
              <a:rPr lang="en-IN" sz="2000" dirty="0" smtClean="0"/>
              <a:t>-measure corneal thickness. </a:t>
            </a:r>
            <a:endParaRPr lang="en-IN" sz="2000" dirty="0"/>
          </a:p>
        </p:txBody>
      </p:sp>
      <p:pic>
        <p:nvPicPr>
          <p:cNvPr id="1028" name="Picture 4" descr="http://www.gutsehen.de/gfx/diagnostik_perimetrie.jpg"/>
          <p:cNvPicPr>
            <a:picLocks noChangeAspect="1" noChangeArrowheads="1"/>
          </p:cNvPicPr>
          <p:nvPr/>
        </p:nvPicPr>
        <p:blipFill>
          <a:blip r:embed="rId3" cstate="print"/>
          <a:srcRect/>
          <a:stretch>
            <a:fillRect/>
          </a:stretch>
        </p:blipFill>
        <p:spPr bwMode="auto">
          <a:xfrm>
            <a:off x="6553200" y="4267200"/>
            <a:ext cx="2514600" cy="17621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553200" y="6073914"/>
            <a:ext cx="25146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dirty="0" err="1" smtClean="0"/>
              <a:t>Perimetry</a:t>
            </a:r>
            <a:r>
              <a:rPr lang="en-IN" sz="2000" dirty="0" smtClean="0"/>
              <a:t>-measure extent of vision loss. </a:t>
            </a:r>
            <a:endParaRPr lang="en-IN" sz="2000" dirty="0"/>
          </a:p>
        </p:txBody>
      </p:sp>
      <p:pic>
        <p:nvPicPr>
          <p:cNvPr id="1030" name="Picture 6" descr="http://www.sunayanaeyehospital.com/images/Gonioscopy%20to%20evaluate%20angle%20of%20antirior%20chamber.jpg"/>
          <p:cNvPicPr>
            <a:picLocks noChangeAspect="1" noChangeArrowheads="1"/>
          </p:cNvPicPr>
          <p:nvPr/>
        </p:nvPicPr>
        <p:blipFill>
          <a:blip r:embed="rId4" cstate="print"/>
          <a:srcRect/>
          <a:stretch>
            <a:fillRect/>
          </a:stretch>
        </p:blipFill>
        <p:spPr bwMode="auto">
          <a:xfrm>
            <a:off x="3086100" y="3864114"/>
            <a:ext cx="29337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http://www.glaucoma-eye-info.com/images/Linita-Exam.png"/>
          <p:cNvPicPr>
            <a:picLocks noChangeAspect="1" noChangeArrowheads="1"/>
          </p:cNvPicPr>
          <p:nvPr/>
        </p:nvPicPr>
        <p:blipFill>
          <a:blip r:embed="rId5" cstate="print"/>
          <a:srcRect/>
          <a:stretch>
            <a:fillRect/>
          </a:stretch>
        </p:blipFill>
        <p:spPr bwMode="auto">
          <a:xfrm>
            <a:off x="3305175" y="0"/>
            <a:ext cx="2714625" cy="2114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3124200" y="6073914"/>
            <a:ext cx="2743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dirty="0" err="1" smtClean="0"/>
              <a:t>gonioscopy</a:t>
            </a:r>
            <a:r>
              <a:rPr lang="en-IN" sz="2000" dirty="0" smtClean="0"/>
              <a:t>-measure </a:t>
            </a:r>
            <a:r>
              <a:rPr lang="en-IN" sz="2000" dirty="0" err="1" smtClean="0"/>
              <a:t>irido</a:t>
            </a:r>
            <a:r>
              <a:rPr lang="en-IN" sz="2000" dirty="0" smtClean="0"/>
              <a:t>-corneal angle. </a:t>
            </a:r>
            <a:endParaRPr lang="en-IN" sz="2000" dirty="0"/>
          </a:p>
        </p:txBody>
      </p:sp>
      <p:pic>
        <p:nvPicPr>
          <p:cNvPr id="1036" name="Picture 12" descr="http://www.welchallyn.com/images/corporate/0509_wa_bmurf/011810xx1PanOpticRedHe.jpg"/>
          <p:cNvPicPr>
            <a:picLocks noChangeAspect="1" noChangeArrowheads="1"/>
          </p:cNvPicPr>
          <p:nvPr/>
        </p:nvPicPr>
        <p:blipFill>
          <a:blip r:embed="rId6" cstate="print"/>
          <a:srcRect b="12727"/>
          <a:stretch>
            <a:fillRect/>
          </a:stretch>
        </p:blipFill>
        <p:spPr bwMode="auto">
          <a:xfrm>
            <a:off x="6324600" y="76200"/>
            <a:ext cx="27432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6324600" y="1879937"/>
            <a:ext cx="28194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dirty="0" smtClean="0"/>
              <a:t>ophthalmoscope-examine interior of eye. (lens, retina, optic nerve) </a:t>
            </a:r>
            <a:endParaRPr lang="en-IN" sz="2000" dirty="0"/>
          </a:p>
        </p:txBody>
      </p:sp>
      <p:pic>
        <p:nvPicPr>
          <p:cNvPr id="1038" name="Picture 14" descr="http://www.ophthalmologybirmingham.co.uk/Images2/ocal.jpg"/>
          <p:cNvPicPr>
            <a:picLocks noChangeAspect="1" noChangeArrowheads="1"/>
          </p:cNvPicPr>
          <p:nvPr/>
        </p:nvPicPr>
        <p:blipFill>
          <a:blip r:embed="rId7" cstate="print"/>
          <a:srcRect/>
          <a:stretch>
            <a:fillRect/>
          </a:stretch>
        </p:blipFill>
        <p:spPr bwMode="auto">
          <a:xfrm>
            <a:off x="19050" y="0"/>
            <a:ext cx="3028950" cy="2190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76200" y="2209800"/>
            <a:ext cx="29718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dirty="0" smtClean="0"/>
              <a:t>Refraction- test short/long sighted vision . </a:t>
            </a:r>
            <a:endParaRPr lang="en-IN" sz="2000" dirty="0"/>
          </a:p>
        </p:txBody>
      </p:sp>
      <p:sp>
        <p:nvSpPr>
          <p:cNvPr id="19" name="TextBox 18"/>
          <p:cNvSpPr txBox="1"/>
          <p:nvPr/>
        </p:nvSpPr>
        <p:spPr>
          <a:xfrm>
            <a:off x="3505200" y="3087469"/>
            <a:ext cx="21336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3600" b="1" dirty="0" smtClean="0">
                <a:solidFill>
                  <a:srgbClr val="FF0000"/>
                </a:solidFill>
              </a:rPr>
              <a:t>Diagnosis </a:t>
            </a:r>
            <a:endParaRPr lang="en-IN" sz="3600" b="1" dirty="0">
              <a:solidFill>
                <a:srgbClr val="FF0000"/>
              </a:solidFill>
            </a:endParaRPr>
          </a:p>
        </p:txBody>
      </p:sp>
      <p:sp>
        <p:nvSpPr>
          <p:cNvPr id="20" name="TextBox 19"/>
          <p:cNvSpPr txBox="1"/>
          <p:nvPr/>
        </p:nvSpPr>
        <p:spPr>
          <a:xfrm>
            <a:off x="6934200" y="3200400"/>
            <a:ext cx="1981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dirty="0" smtClean="0"/>
              <a:t>Slit-lamp examination.</a:t>
            </a:r>
            <a:endParaRPr lang="en-IN" sz="2000" dirty="0"/>
          </a:p>
        </p:txBody>
      </p:sp>
      <p:sp>
        <p:nvSpPr>
          <p:cNvPr id="21" name="TextBox 20"/>
          <p:cNvSpPr txBox="1"/>
          <p:nvPr/>
        </p:nvSpPr>
        <p:spPr>
          <a:xfrm>
            <a:off x="304800" y="3333690"/>
            <a:ext cx="1371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dirty="0" smtClean="0"/>
              <a:t>History </a:t>
            </a:r>
            <a:endParaRPr lang="en-IN" sz="2000" dirty="0"/>
          </a:p>
        </p:txBody>
      </p:sp>
      <p:sp>
        <p:nvSpPr>
          <p:cNvPr id="17" name="TextBox 16"/>
          <p:cNvSpPr txBox="1"/>
          <p:nvPr/>
        </p:nvSpPr>
        <p:spPr>
          <a:xfrm>
            <a:off x="3657600" y="2187714"/>
            <a:ext cx="1981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dirty="0" err="1" smtClean="0"/>
              <a:t>Tonometry</a:t>
            </a:r>
            <a:r>
              <a:rPr lang="en-IN" sz="2000" dirty="0" smtClean="0"/>
              <a:t>-measure IOP. </a:t>
            </a:r>
            <a:endParaRPr lang="en-IN" sz="2000" dirty="0"/>
          </a:p>
        </p:txBody>
      </p:sp>
      <p:sp>
        <p:nvSpPr>
          <p:cNvPr id="22" name="TextBox 21"/>
          <p:cNvSpPr txBox="1"/>
          <p:nvPr/>
        </p:nvSpPr>
        <p:spPr>
          <a:xfrm>
            <a:off x="1905000" y="4724400"/>
            <a:ext cx="762000" cy="381000"/>
          </a:xfrm>
          <a:prstGeom prst="rect">
            <a:avLst/>
          </a:prstGeom>
          <a:solidFill>
            <a:schemeClr val="tx1"/>
          </a:solidFill>
        </p:spPr>
        <p:txBody>
          <a:bodyPr wrap="square" rtlCol="0">
            <a:spAutoFit/>
          </a:bodyPr>
          <a:lstStyle/>
          <a:p>
            <a:endParaRPr lang="en-IN" dirty="0"/>
          </a:p>
        </p:txBody>
      </p:sp>
    </p:spTree>
    <p:extLst>
      <p:ext uri="{BB962C8B-B14F-4D97-AF65-F5344CB8AC3E}">
        <p14:creationId xmlns:p14="http://schemas.microsoft.com/office/powerpoint/2010/main" val="170562406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6" grpId="0" animBg="1"/>
      <p:bldP spid="18" grpId="0" animBg="1"/>
      <p:bldP spid="20" grpId="0" animBg="1"/>
      <p:bldP spid="21"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7924800" cy="792162"/>
          </a:xfrm>
        </p:spPr>
        <p:txBody>
          <a:bodyPr/>
          <a:lstStyle/>
          <a:p>
            <a:pPr eaLnBrk="1" hangingPunct="1"/>
            <a:r>
              <a:rPr lang="en-US" sz="4000" smtClean="0"/>
              <a:t>Disc Damage Likelihood Scale</a:t>
            </a:r>
          </a:p>
        </p:txBody>
      </p:sp>
      <p:sp>
        <p:nvSpPr>
          <p:cNvPr id="49155" name="Rectangle 3"/>
          <p:cNvSpPr>
            <a:spLocks noGrp="1" noChangeArrowheads="1"/>
          </p:cNvSpPr>
          <p:nvPr>
            <p:ph type="body" sz="half" idx="1"/>
          </p:nvPr>
        </p:nvSpPr>
        <p:spPr/>
        <p:txBody>
          <a:bodyPr/>
          <a:lstStyle/>
          <a:p>
            <a:pPr eaLnBrk="1" hangingPunct="1"/>
            <a:endParaRPr lang="en-US" sz="2400" i="1"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p:txBody>
      </p:sp>
      <p:pic>
        <p:nvPicPr>
          <p:cNvPr id="4915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463" r="1785"/>
          <a:stretch>
            <a:fillRect/>
          </a:stretch>
        </p:blipFill>
        <p:spPr>
          <a:xfrm>
            <a:off x="304800" y="1325563"/>
            <a:ext cx="8382000" cy="5532437"/>
          </a:xfrm>
          <a:noFill/>
        </p:spPr>
      </p:pic>
    </p:spTree>
    <p:extLst>
      <p:ext uri="{BB962C8B-B14F-4D97-AF65-F5344CB8AC3E}">
        <p14:creationId xmlns:p14="http://schemas.microsoft.com/office/powerpoint/2010/main" val="23484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title"/>
          </p:nvPr>
        </p:nvSpPr>
        <p:spPr>
          <a:xfrm>
            <a:off x="457200" y="990600"/>
            <a:ext cx="8229600" cy="1143000"/>
          </a:xfrm>
        </p:spPr>
        <p:txBody>
          <a:bodyPr>
            <a:normAutofit fontScale="90000"/>
          </a:bodyPr>
          <a:lstStyle/>
          <a:p>
            <a:pPr eaLnBrk="1" hangingPunct="1"/>
            <a:r>
              <a:rPr lang="en-US" sz="2800" dirty="0" smtClean="0"/>
              <a:t/>
            </a:r>
            <a:br>
              <a:rPr lang="en-US" sz="2800" dirty="0" smtClean="0"/>
            </a:br>
            <a:r>
              <a:rPr lang="en-US" sz="2800" dirty="0" smtClean="0">
                <a:solidFill>
                  <a:schemeClr val="tx1"/>
                </a:solidFill>
              </a:rPr>
              <a:t>Optic Disc Photographs</a:t>
            </a:r>
            <a:br>
              <a:rPr lang="en-US" sz="2800" dirty="0" smtClean="0">
                <a:solidFill>
                  <a:schemeClr val="tx1"/>
                </a:solidFill>
              </a:rPr>
            </a:br>
            <a:r>
              <a:rPr lang="en-US" sz="2800" dirty="0" smtClean="0"/>
              <a:t>Optic Disc Drawings</a:t>
            </a:r>
            <a:br>
              <a:rPr lang="en-US" sz="2800" dirty="0" smtClean="0"/>
            </a:br>
            <a:r>
              <a:rPr lang="en-US" sz="4000" dirty="0" smtClean="0"/>
              <a:t/>
            </a:r>
            <a:br>
              <a:rPr lang="en-US" sz="4000" dirty="0" smtClean="0"/>
            </a:br>
            <a:endParaRPr lang="en-US" sz="4000" dirty="0" smtClean="0"/>
          </a:p>
        </p:txBody>
      </p:sp>
      <p:sp>
        <p:nvSpPr>
          <p:cNvPr id="50179" name="Rectangle 16"/>
          <p:cNvSpPr>
            <a:spLocks noGrp="1" noChangeArrowheads="1"/>
          </p:cNvSpPr>
          <p:nvPr>
            <p:ph type="body" sz="half" idx="1"/>
          </p:nvPr>
        </p:nvSpPr>
        <p:spPr>
          <a:noFill/>
        </p:spPr>
        <p:txBody>
          <a:bodyPr/>
          <a:lstStyle/>
          <a:p>
            <a:pPr eaLnBrk="1" hangingPunct="1">
              <a:spcBef>
                <a:spcPct val="0"/>
              </a:spcBef>
              <a:buFontTx/>
              <a:buNone/>
            </a:pPr>
            <a:r>
              <a:rPr lang="en-US" sz="2800" dirty="0" smtClean="0"/>
              <a:t>Documentation of disc damage:</a:t>
            </a:r>
          </a:p>
          <a:p>
            <a:pPr lvl="1" eaLnBrk="1" hangingPunct="1">
              <a:spcBef>
                <a:spcPct val="0"/>
              </a:spcBef>
              <a:buFont typeface="Wingdings" pitchFamily="2" charset="2"/>
              <a:buChar char="q"/>
            </a:pPr>
            <a:r>
              <a:rPr lang="en-US" sz="2400" dirty="0" smtClean="0"/>
              <a:t>Monitoring change for progression</a:t>
            </a:r>
          </a:p>
          <a:p>
            <a:pPr lvl="1" eaLnBrk="1" hangingPunct="1">
              <a:spcBef>
                <a:spcPct val="0"/>
              </a:spcBef>
              <a:buFont typeface="Wingdings" pitchFamily="2" charset="2"/>
              <a:buChar char="q"/>
            </a:pPr>
            <a:r>
              <a:rPr lang="en-US" sz="2400" dirty="0" smtClean="0"/>
              <a:t>Rate of change</a:t>
            </a:r>
          </a:p>
        </p:txBody>
      </p:sp>
      <p:pic>
        <p:nvPicPr>
          <p:cNvPr id="50180" name="Picture 17" descr="Nirmala C_Bidar_19520101_9375"/>
          <p:cNvPicPr>
            <a:picLocks noGrp="1" noChangeAspect="1" noChangeArrowheads="1"/>
          </p:cNvPicPr>
          <p:nvPr>
            <p:ph sz="quarter" idx="2"/>
          </p:nvPr>
        </p:nvPicPr>
        <p:blipFill>
          <a:blip r:embed="rId2">
            <a:lum bright="12000" contrast="18000"/>
            <a:extLst>
              <a:ext uri="{28A0092B-C50C-407E-A947-70E740481C1C}">
                <a14:useLocalDpi xmlns:a14="http://schemas.microsoft.com/office/drawing/2010/main" val="0"/>
              </a:ext>
            </a:extLst>
          </a:blip>
          <a:srcRect l="14444" t="9723" r="23334" b="9723"/>
          <a:stretch>
            <a:fillRect/>
          </a:stretch>
        </p:blipFill>
        <p:spPr>
          <a:xfrm>
            <a:off x="5300663" y="990600"/>
            <a:ext cx="3386137" cy="279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2" name="Picture 19" descr="DSCN1198"/>
          <p:cNvPicPr>
            <a:picLocks noGrp="1" noChangeAspect="1" noChangeArrowheads="1"/>
          </p:cNvPicPr>
          <p:nvPr>
            <p:ph sz="quarter" idx="3"/>
          </p:nvPr>
        </p:nvPicPr>
        <p:blipFill>
          <a:blip r:embed="rId3">
            <a:lum bright="12000" contrast="42000"/>
            <a:extLst>
              <a:ext uri="{28A0092B-C50C-407E-A947-70E740481C1C}">
                <a14:useLocalDpi xmlns:a14="http://schemas.microsoft.com/office/drawing/2010/main" val="0"/>
              </a:ext>
            </a:extLst>
          </a:blip>
          <a:srcRect l="5797" t="31281" r="27536" b="22343"/>
          <a:stretch>
            <a:fillRect/>
          </a:stretch>
        </p:blipFill>
        <p:spPr>
          <a:xfrm>
            <a:off x="2971800" y="3906838"/>
            <a:ext cx="4619625" cy="2951162"/>
          </a:xfrm>
        </p:spPr>
      </p:pic>
    </p:spTree>
    <p:extLst>
      <p:ext uri="{BB962C8B-B14F-4D97-AF65-F5344CB8AC3E}">
        <p14:creationId xmlns:p14="http://schemas.microsoft.com/office/powerpoint/2010/main" val="2904524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Standard automated </a:t>
            </a:r>
            <a:r>
              <a:rPr lang="en-US" dirty="0" err="1" smtClean="0"/>
              <a:t>perimetry</a:t>
            </a:r>
            <a:endParaRPr lang="en-US" dirty="0"/>
          </a:p>
        </p:txBody>
      </p:sp>
      <p:sp>
        <p:nvSpPr>
          <p:cNvPr id="3" name="Content Placeholder 2"/>
          <p:cNvSpPr>
            <a:spLocks noGrp="1"/>
          </p:cNvSpPr>
          <p:nvPr>
            <p:ph idx="1"/>
          </p:nvPr>
        </p:nvSpPr>
        <p:spPr>
          <a:xfrm>
            <a:off x="457200" y="1775191"/>
            <a:ext cx="4114800" cy="4625609"/>
          </a:xfrm>
        </p:spPr>
        <p:txBody>
          <a:bodyPr>
            <a:normAutofit/>
          </a:bodyPr>
          <a:lstStyle/>
          <a:p>
            <a:r>
              <a:rPr lang="en-US" sz="2400" dirty="0" smtClean="0"/>
              <a:t>Important tool for glaucoma diagnosis and progression</a:t>
            </a:r>
          </a:p>
          <a:p>
            <a:endParaRPr lang="en-US" sz="2400" dirty="0" smtClean="0"/>
          </a:p>
          <a:p>
            <a:r>
              <a:rPr lang="en-US" sz="2400" dirty="0" smtClean="0"/>
              <a:t>Measures visual function outside fovea within central 30 degrees of visual field defects in glaucoma occur within limits</a:t>
            </a:r>
            <a:endParaRPr lang="en-US" sz="2400" dirty="0"/>
          </a:p>
        </p:txBody>
      </p:sp>
      <p:sp>
        <p:nvSpPr>
          <p:cNvPr id="4" name="Rectangle 3"/>
          <p:cNvSpPr/>
          <p:nvPr/>
        </p:nvSpPr>
        <p:spPr>
          <a:xfrm>
            <a:off x="4419600" y="6611779"/>
            <a:ext cx="4724400" cy="246221"/>
          </a:xfrm>
          <a:prstGeom prst="rect">
            <a:avLst/>
          </a:prstGeom>
        </p:spPr>
        <p:txBody>
          <a:bodyPr wrap="square">
            <a:spAutoFit/>
          </a:bodyPr>
          <a:lstStyle/>
          <a:p>
            <a:r>
              <a:rPr lang="en-US" sz="1000" dirty="0" smtClean="0"/>
              <a:t>AIOS guidelines for glaucoma investigations</a:t>
            </a:r>
            <a:endParaRPr lang="en-US" sz="1000" dirty="0"/>
          </a:p>
        </p:txBody>
      </p:sp>
      <p:pic>
        <p:nvPicPr>
          <p:cNvPr id="2050" name="Picture 2" descr="http://www.glaucoma-eye-info.com/images/Perimetry.jpg"/>
          <p:cNvPicPr>
            <a:picLocks noChangeAspect="1" noChangeArrowheads="1"/>
          </p:cNvPicPr>
          <p:nvPr/>
        </p:nvPicPr>
        <p:blipFill>
          <a:blip r:embed="rId2"/>
          <a:srcRect/>
          <a:stretch>
            <a:fillRect/>
          </a:stretch>
        </p:blipFill>
        <p:spPr bwMode="auto">
          <a:xfrm>
            <a:off x="5257800" y="1828800"/>
            <a:ext cx="3581400" cy="4267200"/>
          </a:xfrm>
          <a:prstGeom prst="rect">
            <a:avLst/>
          </a:prstGeom>
          <a:noFill/>
        </p:spPr>
      </p:pic>
    </p:spTree>
    <p:extLst>
      <p:ext uri="{BB962C8B-B14F-4D97-AF65-F5344CB8AC3E}">
        <p14:creationId xmlns:p14="http://schemas.microsoft.com/office/powerpoint/2010/main" val="39202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Humphrey visual field analyser</a:t>
            </a:r>
            <a:endParaRPr lang="en-IN" dirty="0"/>
          </a:p>
        </p:txBody>
      </p:sp>
      <p:sp>
        <p:nvSpPr>
          <p:cNvPr id="3" name="Content Placeholder 2"/>
          <p:cNvSpPr>
            <a:spLocks noGrp="1"/>
          </p:cNvSpPr>
          <p:nvPr>
            <p:ph idx="1"/>
          </p:nvPr>
        </p:nvSpPr>
        <p:spPr/>
        <p:txBody>
          <a:bodyPr>
            <a:normAutofit/>
          </a:bodyPr>
          <a:lstStyle/>
          <a:p>
            <a:r>
              <a:rPr lang="en-IN" sz="2400" dirty="0" smtClean="0"/>
              <a:t>Popular perimeters in clinical use</a:t>
            </a:r>
          </a:p>
          <a:p>
            <a:endParaRPr lang="en-IN" sz="2400" dirty="0" smtClean="0"/>
          </a:p>
          <a:p>
            <a:r>
              <a:rPr lang="en-IN" sz="2400" dirty="0" smtClean="0"/>
              <a:t>White on white </a:t>
            </a:r>
            <a:r>
              <a:rPr lang="en-IN" sz="2400" dirty="0" err="1" smtClean="0"/>
              <a:t>perimetry</a:t>
            </a:r>
            <a:endParaRPr lang="en-IN" sz="2400" dirty="0" smtClean="0"/>
          </a:p>
          <a:p>
            <a:endParaRPr lang="en-IN" sz="2400" dirty="0" smtClean="0"/>
          </a:p>
          <a:p>
            <a:r>
              <a:rPr lang="en-IN" sz="2400" dirty="0" smtClean="0"/>
              <a:t>One of the following test is usually used-30-2 full threshold, 30-2/24-2 SITA standard or 30-2/24-2 SITA Fast.</a:t>
            </a:r>
          </a:p>
          <a:p>
            <a:endParaRPr lang="en-IN" sz="2400" dirty="0" smtClean="0"/>
          </a:p>
          <a:p>
            <a:r>
              <a:rPr lang="en-IN" sz="2400" dirty="0" smtClean="0"/>
              <a:t>SITA strategy takes less time than full threshold without loosing its diagnostic ability &amp; is generally preferred.</a:t>
            </a:r>
            <a:endParaRPr lang="en-IN" sz="2400" dirty="0"/>
          </a:p>
        </p:txBody>
      </p:sp>
    </p:spTree>
    <p:extLst>
      <p:ext uri="{BB962C8B-B14F-4D97-AF65-F5344CB8AC3E}">
        <p14:creationId xmlns:p14="http://schemas.microsoft.com/office/powerpoint/2010/main" val="2879909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IN" dirty="0" smtClean="0"/>
              <a:t>Test selection</a:t>
            </a:r>
            <a:endParaRPr lang="en-IN" dirty="0"/>
          </a:p>
        </p:txBody>
      </p:sp>
      <p:sp>
        <p:nvSpPr>
          <p:cNvPr id="3" name="Content Placeholder 2"/>
          <p:cNvSpPr>
            <a:spLocks noGrp="1"/>
          </p:cNvSpPr>
          <p:nvPr>
            <p:ph idx="1"/>
          </p:nvPr>
        </p:nvSpPr>
        <p:spPr>
          <a:xfrm>
            <a:off x="457200" y="1265237"/>
            <a:ext cx="8229600" cy="5287963"/>
          </a:xfrm>
        </p:spPr>
        <p:txBody>
          <a:bodyPr>
            <a:normAutofit/>
          </a:bodyPr>
          <a:lstStyle/>
          <a:p>
            <a:r>
              <a:rPr lang="en-IN" sz="2400" dirty="0" smtClean="0"/>
              <a:t>Depends on status of the eye</a:t>
            </a:r>
          </a:p>
          <a:p>
            <a:endParaRPr lang="en-IN" sz="2400" dirty="0" smtClean="0"/>
          </a:p>
          <a:p>
            <a:r>
              <a:rPr lang="en-IN" sz="2400" dirty="0" smtClean="0"/>
              <a:t>Patient’s ability to perform the test</a:t>
            </a:r>
          </a:p>
          <a:p>
            <a:endParaRPr lang="en-IN" sz="2400" dirty="0" smtClean="0"/>
          </a:p>
          <a:p>
            <a:r>
              <a:rPr lang="en-IN" sz="2400" dirty="0" smtClean="0"/>
              <a:t>In advanced cases where 24-2 or 30-2 pattern does not give enough information it is advisable to use a 10-2 pattern.</a:t>
            </a:r>
          </a:p>
          <a:p>
            <a:endParaRPr lang="en-IN" sz="2400" dirty="0" smtClean="0"/>
          </a:p>
          <a:p>
            <a:r>
              <a:rPr lang="en-IN" sz="2400" dirty="0" smtClean="0"/>
              <a:t>Stick to same test pattern and </a:t>
            </a:r>
            <a:r>
              <a:rPr lang="en-IN" sz="2400" dirty="0" err="1" smtClean="0"/>
              <a:t>thresholding</a:t>
            </a:r>
            <a:r>
              <a:rPr lang="en-IN" sz="2400" dirty="0" smtClean="0"/>
              <a:t> algorithm for subsequent tests </a:t>
            </a:r>
            <a:endParaRPr lang="en-IN" sz="2400" dirty="0"/>
          </a:p>
        </p:txBody>
      </p:sp>
    </p:spTree>
    <p:extLst>
      <p:ext uri="{BB962C8B-B14F-4D97-AF65-F5344CB8AC3E}">
        <p14:creationId xmlns:p14="http://schemas.microsoft.com/office/powerpoint/2010/main" val="4248213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IN" dirty="0" smtClean="0"/>
              <a:t>Perimetry test parameters- Octopus </a:t>
            </a:r>
            <a:r>
              <a:rPr lang="en-IN" dirty="0" err="1" smtClean="0"/>
              <a:t>vs</a:t>
            </a:r>
            <a:r>
              <a:rPr lang="en-IN" dirty="0" smtClean="0"/>
              <a:t> HFA </a:t>
            </a:r>
            <a:endParaRPr lang="en-IN" dirty="0"/>
          </a:p>
        </p:txBody>
      </p:sp>
      <p:pic>
        <p:nvPicPr>
          <p:cNvPr id="4" name="Content Placeholder 3" descr="AutoPeri(NM).pdf (SECURED) - Adobe Acrobat Pro"/>
          <p:cNvPicPr>
            <a:picLocks noGrp="1" noChangeAspect="1"/>
          </p:cNvPicPr>
          <p:nvPr>
            <p:ph idx="1"/>
          </p:nvPr>
        </p:nvPicPr>
        <p:blipFill rotWithShape="1">
          <a:blip r:embed="rId2">
            <a:extLst>
              <a:ext uri="{28A0092B-C50C-407E-A947-70E740481C1C}">
                <a14:useLocalDpi xmlns:a14="http://schemas.microsoft.com/office/drawing/2010/main" val="0"/>
              </a:ext>
            </a:extLst>
          </a:blip>
          <a:srcRect l="28619" t="40983" r="27104" b="6481"/>
          <a:stretch/>
        </p:blipFill>
        <p:spPr>
          <a:xfrm>
            <a:off x="533400" y="1904999"/>
            <a:ext cx="8001000" cy="4724401"/>
          </a:xfrm>
        </p:spPr>
      </p:pic>
    </p:spTree>
    <p:extLst>
      <p:ext uri="{BB962C8B-B14F-4D97-AF65-F5344CB8AC3E}">
        <p14:creationId xmlns:p14="http://schemas.microsoft.com/office/powerpoint/2010/main" val="829708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IN" dirty="0" err="1" smtClean="0"/>
              <a:t>Keypoints</a:t>
            </a:r>
            <a:r>
              <a:rPr lang="en-IN" dirty="0" smtClean="0"/>
              <a:t> for </a:t>
            </a:r>
            <a:r>
              <a:rPr lang="en-IN" dirty="0" err="1" smtClean="0"/>
              <a:t>perimetry</a:t>
            </a:r>
            <a:r>
              <a:rPr lang="en-IN" dirty="0" smtClean="0"/>
              <a:t> </a:t>
            </a:r>
            <a:endParaRPr lang="en-IN" dirty="0"/>
          </a:p>
        </p:txBody>
      </p:sp>
      <p:sp>
        <p:nvSpPr>
          <p:cNvPr id="3" name="Content Placeholder 2"/>
          <p:cNvSpPr>
            <a:spLocks noGrp="1"/>
          </p:cNvSpPr>
          <p:nvPr>
            <p:ph idx="1"/>
          </p:nvPr>
        </p:nvSpPr>
        <p:spPr>
          <a:xfrm>
            <a:off x="457200" y="1295400"/>
            <a:ext cx="8229600" cy="5943600"/>
          </a:xfrm>
        </p:spPr>
        <p:txBody>
          <a:bodyPr>
            <a:normAutofit/>
          </a:bodyPr>
          <a:lstStyle/>
          <a:p>
            <a:r>
              <a:rPr lang="en-IN" sz="2400" dirty="0" smtClean="0"/>
              <a:t>Visual field examination is essential for diagnosis and management of glaucoma </a:t>
            </a:r>
          </a:p>
          <a:p>
            <a:endParaRPr lang="en-IN" sz="2400" dirty="0" smtClean="0"/>
          </a:p>
          <a:p>
            <a:r>
              <a:rPr lang="en-IN" sz="2400" dirty="0" smtClean="0"/>
              <a:t>Must be done in all patients of glaucoma or suspected glaucoma</a:t>
            </a:r>
          </a:p>
          <a:p>
            <a:endParaRPr lang="en-IN" sz="2400" dirty="0" smtClean="0"/>
          </a:p>
          <a:p>
            <a:r>
              <a:rPr lang="en-IN" sz="2400" dirty="0" smtClean="0"/>
              <a:t>It is important to have a good baseline in the beginning of the test. For this the test may have to be repeated 2-3 times or more at short intervals</a:t>
            </a:r>
          </a:p>
          <a:p>
            <a:endParaRPr lang="en-IN" sz="2400" dirty="0" smtClean="0"/>
          </a:p>
          <a:p>
            <a:r>
              <a:rPr lang="en-IN" sz="2400" dirty="0" smtClean="0"/>
              <a:t>Test conditions should vary significantly from one examination to other</a:t>
            </a:r>
          </a:p>
          <a:p>
            <a:endParaRPr lang="en-IN" sz="2400" dirty="0" smtClean="0"/>
          </a:p>
        </p:txBody>
      </p:sp>
    </p:spTree>
    <p:extLst>
      <p:ext uri="{BB962C8B-B14F-4D97-AF65-F5344CB8AC3E}">
        <p14:creationId xmlns:p14="http://schemas.microsoft.com/office/powerpoint/2010/main" val="3397432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Keypoints</a:t>
            </a:r>
            <a:r>
              <a:rPr lang="en-IN" dirty="0"/>
              <a:t> for </a:t>
            </a:r>
            <a:r>
              <a:rPr lang="en-IN" dirty="0" err="1"/>
              <a:t>perimetry</a:t>
            </a:r>
            <a:r>
              <a:rPr lang="en-IN" dirty="0"/>
              <a:t> </a:t>
            </a:r>
          </a:p>
        </p:txBody>
      </p:sp>
      <p:sp>
        <p:nvSpPr>
          <p:cNvPr id="3" name="Content Placeholder 2"/>
          <p:cNvSpPr>
            <a:spLocks noGrp="1"/>
          </p:cNvSpPr>
          <p:nvPr>
            <p:ph idx="1"/>
          </p:nvPr>
        </p:nvSpPr>
        <p:spPr/>
        <p:txBody>
          <a:bodyPr>
            <a:noAutofit/>
          </a:bodyPr>
          <a:lstStyle/>
          <a:p>
            <a:r>
              <a:rPr lang="en-IN" sz="2400" dirty="0"/>
              <a:t>Field should be reliable. Unreliable fields should be ignored and test repeated</a:t>
            </a:r>
            <a:r>
              <a:rPr lang="en-IN" sz="2400" dirty="0" smtClean="0"/>
              <a:t>.</a:t>
            </a:r>
          </a:p>
          <a:p>
            <a:endParaRPr lang="en-IN" sz="2400" dirty="0"/>
          </a:p>
          <a:p>
            <a:r>
              <a:rPr lang="en-IN" sz="2400" dirty="0"/>
              <a:t>Built in software tools are useful and should be used to diagnose glaucoma and progression on visual </a:t>
            </a:r>
            <a:r>
              <a:rPr lang="en-IN" sz="2400" dirty="0" smtClean="0"/>
              <a:t>fields</a:t>
            </a:r>
          </a:p>
          <a:p>
            <a:endParaRPr lang="en-IN" sz="2400" dirty="0"/>
          </a:p>
          <a:p>
            <a:r>
              <a:rPr lang="en-IN" sz="2400" dirty="0"/>
              <a:t>Visual fields must be repeated periodically , frequency depending on severity and stability of </a:t>
            </a:r>
            <a:r>
              <a:rPr lang="en-IN" sz="2400" dirty="0" smtClean="0"/>
              <a:t>glaucoma</a:t>
            </a:r>
          </a:p>
          <a:p>
            <a:endParaRPr lang="en-IN" sz="2400" dirty="0"/>
          </a:p>
          <a:p>
            <a:r>
              <a:rPr lang="en-IN" sz="2400" dirty="0"/>
              <a:t>For glaucoma diagnosis visual field changes must correlate with clinical findings </a:t>
            </a:r>
          </a:p>
          <a:p>
            <a:endParaRPr lang="en-IN" sz="2400" dirty="0"/>
          </a:p>
          <a:p>
            <a:pPr marL="0" indent="0">
              <a:buNone/>
            </a:pPr>
            <a:endParaRPr lang="en-IN" sz="2400" dirty="0"/>
          </a:p>
        </p:txBody>
      </p:sp>
    </p:spTree>
    <p:extLst>
      <p:ext uri="{BB962C8B-B14F-4D97-AF65-F5344CB8AC3E}">
        <p14:creationId xmlns:p14="http://schemas.microsoft.com/office/powerpoint/2010/main" val="18378890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743200"/>
            <a:ext cx="8229600" cy="1143000"/>
          </a:xfrm>
          <a:prstGeom prst="rect">
            <a:avLst/>
          </a:prstGeom>
        </p:spPr>
        <p:txBody>
          <a:bodyPr anchor="b" anchorCtr="0">
            <a:normAutofit fontScale="75000" lnSpcReduction="20000"/>
            <a:scene3d>
              <a:camera prst="orthographicFront"/>
              <a:lightRig rig="soft" dir="t">
                <a:rot lat="0" lon="0" rev="2100000"/>
              </a:lightRig>
            </a:scene3d>
            <a:sp3d prstMaterial="matte"/>
          </a:bodyPr>
          <a:lst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a:lstStyle>
          <a:p>
            <a:r>
              <a:rPr lang="en-IN" smtClean="0"/>
              <a:t>Other recent tests for glaucoma diagnosis</a:t>
            </a:r>
            <a:endParaRPr lang="en-IN"/>
          </a:p>
        </p:txBody>
      </p:sp>
    </p:spTree>
    <p:extLst>
      <p:ext uri="{BB962C8B-B14F-4D97-AF65-F5344CB8AC3E}">
        <p14:creationId xmlns:p14="http://schemas.microsoft.com/office/powerpoint/2010/main" val="126460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IN" dirty="0" smtClean="0"/>
              <a:t>Optical coherence tomography</a:t>
            </a:r>
            <a:endParaRPr lang="en-IN" dirty="0"/>
          </a:p>
        </p:txBody>
      </p:sp>
      <p:sp>
        <p:nvSpPr>
          <p:cNvPr id="3" name="Content Placeholder 2"/>
          <p:cNvSpPr>
            <a:spLocks noGrp="1"/>
          </p:cNvSpPr>
          <p:nvPr>
            <p:ph idx="1"/>
          </p:nvPr>
        </p:nvSpPr>
        <p:spPr>
          <a:xfrm>
            <a:off x="152400" y="1066800"/>
            <a:ext cx="5257800" cy="5562600"/>
          </a:xfrm>
        </p:spPr>
        <p:txBody>
          <a:bodyPr>
            <a:noAutofit/>
          </a:bodyPr>
          <a:lstStyle/>
          <a:p>
            <a:r>
              <a:rPr lang="en-IN" sz="2400" dirty="0" smtClean="0"/>
              <a:t>Can </a:t>
            </a:r>
            <a:r>
              <a:rPr lang="en-IN" sz="2400" dirty="0"/>
              <a:t>show each layer of tissue in the eye allowing </a:t>
            </a:r>
            <a:r>
              <a:rPr lang="en-IN" sz="2400" dirty="0" smtClean="0"/>
              <a:t>to </a:t>
            </a:r>
            <a:r>
              <a:rPr lang="en-IN" sz="2400" dirty="0"/>
              <a:t>pinpoint the exact location of tissue damage. </a:t>
            </a:r>
            <a:endParaRPr lang="en-IN" sz="2400" dirty="0" smtClean="0"/>
          </a:p>
          <a:p>
            <a:r>
              <a:rPr lang="en-IN" sz="2400" dirty="0" smtClean="0"/>
              <a:t>Aids </a:t>
            </a:r>
            <a:r>
              <a:rPr lang="en-IN" sz="2400" dirty="0"/>
              <a:t>in the diagnosis and management of </a:t>
            </a:r>
            <a:r>
              <a:rPr lang="en-IN" sz="2400" dirty="0" smtClean="0"/>
              <a:t>glaucoma </a:t>
            </a:r>
            <a:r>
              <a:rPr lang="en-IN" sz="2400" dirty="0"/>
              <a:t>and </a:t>
            </a:r>
            <a:r>
              <a:rPr lang="en-IN" sz="2400" dirty="0" smtClean="0"/>
              <a:t>macular degeneration</a:t>
            </a:r>
            <a:r>
              <a:rPr lang="en-IN" sz="2400" dirty="0"/>
              <a:t>. </a:t>
            </a:r>
            <a:endParaRPr lang="en-IN" sz="2400" dirty="0" smtClean="0"/>
          </a:p>
          <a:p>
            <a:r>
              <a:rPr lang="en-IN" sz="2400" dirty="0" smtClean="0"/>
              <a:t>Safe</a:t>
            </a:r>
            <a:r>
              <a:rPr lang="en-IN" sz="2400" dirty="0"/>
              <a:t>, painless and quick </a:t>
            </a:r>
            <a:r>
              <a:rPr lang="en-IN" sz="2400" dirty="0" smtClean="0"/>
              <a:t>procedure, </a:t>
            </a:r>
            <a:r>
              <a:rPr lang="en-IN" sz="2400" dirty="0"/>
              <a:t>does not require </a:t>
            </a:r>
            <a:r>
              <a:rPr lang="en-IN" sz="2400" dirty="0" smtClean="0"/>
              <a:t>pupil dilation. </a:t>
            </a:r>
          </a:p>
          <a:p>
            <a:r>
              <a:rPr lang="en-IN" sz="2400" dirty="0" smtClean="0"/>
              <a:t>A </a:t>
            </a:r>
            <a:r>
              <a:rPr lang="en-IN" sz="2400" dirty="0"/>
              <a:t>laser scans the retina, optic nerve, cornea, or anterior chamber in just a manner of seconds to provide </a:t>
            </a:r>
            <a:r>
              <a:rPr lang="en-IN" sz="2400" dirty="0" smtClean="0"/>
              <a:t>a </a:t>
            </a:r>
            <a:r>
              <a:rPr lang="en-IN" sz="2400" dirty="0"/>
              <a:t>detailed information regarding the microscopic details of the eye. </a:t>
            </a:r>
          </a:p>
          <a:p>
            <a:r>
              <a:rPr lang="en-IN" sz="2400" dirty="0" smtClean="0"/>
              <a:t>A </a:t>
            </a:r>
            <a:r>
              <a:rPr lang="en-IN" sz="2400" dirty="0"/>
              <a:t>glaucoma suspect would benefit from undergoing this diagnostic test. </a:t>
            </a:r>
            <a:r>
              <a:rPr lang="en-IN" sz="1800" dirty="0"/>
              <a:t/>
            </a:r>
            <a:br>
              <a:rPr lang="en-IN" sz="1800" dirty="0"/>
            </a:br>
            <a:r>
              <a:rPr lang="en-IN" sz="1600" dirty="0"/>
              <a:t/>
            </a:r>
            <a:br>
              <a:rPr lang="en-IN" sz="1600" dirty="0"/>
            </a:br>
            <a:endParaRPr lang="en-IN" sz="1600" dirty="0"/>
          </a:p>
        </p:txBody>
      </p:sp>
      <p:pic>
        <p:nvPicPr>
          <p:cNvPr id="2050" name="Picture 2" descr="OTC (Optical Coherence Tomogra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770" y="2133600"/>
            <a:ext cx="369683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47109" y="6611779"/>
            <a:ext cx="6172200" cy="246221"/>
          </a:xfrm>
          <a:prstGeom prst="rect">
            <a:avLst/>
          </a:prstGeom>
        </p:spPr>
        <p:txBody>
          <a:bodyPr wrap="square">
            <a:spAutoFit/>
          </a:bodyPr>
          <a:lstStyle/>
          <a:p>
            <a:r>
              <a:rPr lang="en-IN" sz="1000" dirty="0"/>
              <a:t>http://</a:t>
            </a:r>
            <a:r>
              <a:rPr lang="en-IN" sz="1000" dirty="0" smtClean="0"/>
              <a:t>www.washingtoneye.com/Chevy-Chase/glaucoma-screening-and-testing.htm. Last accessed 4</a:t>
            </a:r>
            <a:r>
              <a:rPr lang="en-IN" sz="1000" baseline="30000" dirty="0" smtClean="0"/>
              <a:t>th</a:t>
            </a:r>
            <a:r>
              <a:rPr lang="en-IN" sz="1000" dirty="0" smtClean="0"/>
              <a:t> July 2014.</a:t>
            </a:r>
            <a:endParaRPr lang="en-IN" sz="1000" dirty="0"/>
          </a:p>
        </p:txBody>
      </p:sp>
    </p:spTree>
    <p:extLst>
      <p:ext uri="{BB962C8B-B14F-4D97-AF65-F5344CB8AC3E}">
        <p14:creationId xmlns:p14="http://schemas.microsoft.com/office/powerpoint/2010/main" val="177760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448050" y="0"/>
            <a:ext cx="2405851"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3600" dirty="0" err="1"/>
              <a:t>Tonometers</a:t>
            </a:r>
            <a:endParaRPr lang="en-US" sz="3600" dirty="0"/>
          </a:p>
        </p:txBody>
      </p:sp>
      <p:sp>
        <p:nvSpPr>
          <p:cNvPr id="20483" name="Rectangle 3"/>
          <p:cNvSpPr>
            <a:spLocks noChangeArrowheads="1"/>
          </p:cNvSpPr>
          <p:nvPr/>
        </p:nvSpPr>
        <p:spPr bwMode="auto">
          <a:xfrm>
            <a:off x="1023938" y="2835275"/>
            <a:ext cx="138018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dirty="0" err="1"/>
              <a:t>Goldmann</a:t>
            </a:r>
            <a:endParaRPr lang="en-US" sz="2200" dirty="0"/>
          </a:p>
        </p:txBody>
      </p:sp>
      <p:sp>
        <p:nvSpPr>
          <p:cNvPr id="20484" name="Rectangle 4"/>
          <p:cNvSpPr>
            <a:spLocks noChangeArrowheads="1"/>
          </p:cNvSpPr>
          <p:nvPr/>
        </p:nvSpPr>
        <p:spPr bwMode="auto">
          <a:xfrm>
            <a:off x="812800" y="3200400"/>
            <a:ext cx="186756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dirty="0"/>
              <a:t>Contact </a:t>
            </a:r>
            <a:r>
              <a:rPr lang="en-US" sz="1600" dirty="0" err="1"/>
              <a:t>applanation</a:t>
            </a:r>
            <a:endParaRPr lang="en-US" sz="1600" dirty="0"/>
          </a:p>
        </p:txBody>
      </p:sp>
      <p:sp>
        <p:nvSpPr>
          <p:cNvPr id="20485" name="Rectangle 5"/>
          <p:cNvSpPr>
            <a:spLocks noChangeArrowheads="1"/>
          </p:cNvSpPr>
          <p:nvPr/>
        </p:nvSpPr>
        <p:spPr bwMode="auto">
          <a:xfrm>
            <a:off x="4033838" y="2849563"/>
            <a:ext cx="1015471"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a:t>Perkins</a:t>
            </a:r>
          </a:p>
        </p:txBody>
      </p:sp>
      <p:sp>
        <p:nvSpPr>
          <p:cNvPr id="20486" name="Rectangle 6"/>
          <p:cNvSpPr>
            <a:spLocks noChangeArrowheads="1"/>
          </p:cNvSpPr>
          <p:nvPr/>
        </p:nvSpPr>
        <p:spPr bwMode="auto">
          <a:xfrm>
            <a:off x="3048000" y="3200400"/>
            <a:ext cx="290105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Portable contact applanation</a:t>
            </a:r>
          </a:p>
        </p:txBody>
      </p:sp>
      <p:sp>
        <p:nvSpPr>
          <p:cNvPr id="20487" name="Rectangle 7"/>
          <p:cNvSpPr>
            <a:spLocks noChangeArrowheads="1"/>
          </p:cNvSpPr>
          <p:nvPr/>
        </p:nvSpPr>
        <p:spPr bwMode="auto">
          <a:xfrm>
            <a:off x="3357563" y="5562600"/>
            <a:ext cx="2545312"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a:t>Pulsair 2000 (Keeler)</a:t>
            </a:r>
          </a:p>
        </p:txBody>
      </p:sp>
      <p:sp>
        <p:nvSpPr>
          <p:cNvPr id="20488" name="Rectangle 8"/>
          <p:cNvSpPr>
            <a:spLocks noChangeArrowheads="1"/>
          </p:cNvSpPr>
          <p:nvPr/>
        </p:nvSpPr>
        <p:spPr bwMode="auto">
          <a:xfrm>
            <a:off x="1322388" y="5576888"/>
            <a:ext cx="1090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a:t>Air-puff</a:t>
            </a:r>
          </a:p>
        </p:txBody>
      </p:sp>
      <p:sp>
        <p:nvSpPr>
          <p:cNvPr id="20489" name="Rectangle 9"/>
          <p:cNvSpPr>
            <a:spLocks noChangeArrowheads="1"/>
          </p:cNvSpPr>
          <p:nvPr/>
        </p:nvSpPr>
        <p:spPr bwMode="auto">
          <a:xfrm>
            <a:off x="6919913" y="2835275"/>
            <a:ext cx="1001877"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a:t>Schiotz</a:t>
            </a:r>
          </a:p>
        </p:txBody>
      </p:sp>
      <p:sp>
        <p:nvSpPr>
          <p:cNvPr id="20490" name="Rectangle 10"/>
          <p:cNvSpPr>
            <a:spLocks noChangeArrowheads="1"/>
          </p:cNvSpPr>
          <p:nvPr/>
        </p:nvSpPr>
        <p:spPr bwMode="auto">
          <a:xfrm>
            <a:off x="2971800" y="5943600"/>
            <a:ext cx="297972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t>Portable non-contact applanation</a:t>
            </a:r>
          </a:p>
        </p:txBody>
      </p:sp>
      <p:sp>
        <p:nvSpPr>
          <p:cNvPr id="20491" name="Rectangle 11"/>
          <p:cNvSpPr>
            <a:spLocks noChangeArrowheads="1"/>
          </p:cNvSpPr>
          <p:nvPr/>
        </p:nvSpPr>
        <p:spPr bwMode="auto">
          <a:xfrm>
            <a:off x="685800" y="6019800"/>
            <a:ext cx="2362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Non-contact indentation</a:t>
            </a:r>
          </a:p>
        </p:txBody>
      </p:sp>
      <p:sp>
        <p:nvSpPr>
          <p:cNvPr id="20492" name="Rectangle 12"/>
          <p:cNvSpPr>
            <a:spLocks noChangeArrowheads="1"/>
          </p:cNvSpPr>
          <p:nvPr/>
        </p:nvSpPr>
        <p:spPr bwMode="auto">
          <a:xfrm>
            <a:off x="6502400" y="3200400"/>
            <a:ext cx="205107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a:t>Contact indentation</a:t>
            </a:r>
          </a:p>
        </p:txBody>
      </p:sp>
      <p:sp>
        <p:nvSpPr>
          <p:cNvPr id="20493" name="Rectangle 13"/>
          <p:cNvSpPr>
            <a:spLocks noChangeArrowheads="1"/>
          </p:cNvSpPr>
          <p:nvPr/>
        </p:nvSpPr>
        <p:spPr bwMode="auto">
          <a:xfrm>
            <a:off x="6861175" y="5562600"/>
            <a:ext cx="1259704"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200"/>
              <a:t>Tono-Pen</a:t>
            </a:r>
          </a:p>
        </p:txBody>
      </p:sp>
      <p:sp>
        <p:nvSpPr>
          <p:cNvPr id="20494" name="Rectangle 14"/>
          <p:cNvSpPr>
            <a:spLocks noChangeArrowheads="1"/>
          </p:cNvSpPr>
          <p:nvPr/>
        </p:nvSpPr>
        <p:spPr bwMode="auto">
          <a:xfrm>
            <a:off x="6096000" y="5943600"/>
            <a:ext cx="316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1600"/>
              <a:t>portable contact applanation</a:t>
            </a:r>
          </a:p>
        </p:txBody>
      </p:sp>
      <p:pic>
        <p:nvPicPr>
          <p:cNvPr id="20495" name="Picture 15" descr="C:\My Documents\Glaucom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838200"/>
            <a:ext cx="11414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C:\My Documents\Glaucoma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838200"/>
            <a:ext cx="2438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C:\My Documents\Glaucoma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488" y="838200"/>
            <a:ext cx="1298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C:\My Documents\Glaucoma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1275" y="3657600"/>
            <a:ext cx="1108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C:\My Documents\Glaucoma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200" y="3657600"/>
            <a:ext cx="25066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C:\My Documents\Glaucoma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0938" y="3657600"/>
            <a:ext cx="25066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Rectangle 21"/>
          <p:cNvSpPr>
            <a:spLocks noChangeArrowheads="1"/>
          </p:cNvSpPr>
          <p:nvPr/>
        </p:nvSpPr>
        <p:spPr bwMode="auto">
          <a:xfrm>
            <a:off x="677863" y="838200"/>
            <a:ext cx="8194675" cy="5486400"/>
          </a:xfrm>
          <a:prstGeom prst="rect">
            <a:avLst/>
          </a:prstGeom>
          <a:noFill/>
          <a:ln w="285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20502" name="Line 22"/>
          <p:cNvSpPr>
            <a:spLocks noChangeShapeType="1"/>
          </p:cNvSpPr>
          <p:nvPr/>
        </p:nvSpPr>
        <p:spPr bwMode="auto">
          <a:xfrm>
            <a:off x="677863" y="3657600"/>
            <a:ext cx="81946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20503" name="Line 23"/>
          <p:cNvSpPr>
            <a:spLocks noChangeShapeType="1"/>
          </p:cNvSpPr>
          <p:nvPr/>
        </p:nvSpPr>
        <p:spPr bwMode="auto">
          <a:xfrm>
            <a:off x="677863" y="2895600"/>
            <a:ext cx="819467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20504" name="Line 24"/>
          <p:cNvSpPr>
            <a:spLocks noChangeShapeType="1"/>
          </p:cNvSpPr>
          <p:nvPr/>
        </p:nvSpPr>
        <p:spPr bwMode="auto">
          <a:xfrm>
            <a:off x="2979738" y="838200"/>
            <a:ext cx="0" cy="5486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20505" name="Line 25"/>
          <p:cNvSpPr>
            <a:spLocks noChangeShapeType="1"/>
          </p:cNvSpPr>
          <p:nvPr/>
        </p:nvSpPr>
        <p:spPr bwMode="auto">
          <a:xfrm>
            <a:off x="6096000" y="838200"/>
            <a:ext cx="0" cy="54864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
        <p:nvSpPr>
          <p:cNvPr id="20506" name="Line 27"/>
          <p:cNvSpPr>
            <a:spLocks noChangeShapeType="1"/>
          </p:cNvSpPr>
          <p:nvPr/>
        </p:nvSpPr>
        <p:spPr bwMode="auto">
          <a:xfrm>
            <a:off x="677863" y="5562600"/>
            <a:ext cx="8194675" cy="0"/>
          </a:xfrm>
          <a:prstGeom prst="line">
            <a:avLst/>
          </a:prstGeom>
          <a:noFill/>
          <a:ln w="1905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N"/>
          </a:p>
        </p:txBody>
      </p:sp>
    </p:spTree>
    <p:extLst>
      <p:ext uri="{BB962C8B-B14F-4D97-AF65-F5344CB8AC3E}">
        <p14:creationId xmlns:p14="http://schemas.microsoft.com/office/powerpoint/2010/main" val="1610884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4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5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5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5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P spid="20486" grpId="0"/>
      <p:bldP spid="20487" grpId="0"/>
      <p:bldP spid="20488" grpId="0"/>
      <p:bldP spid="20489" grpId="0"/>
      <p:bldP spid="20490" grpId="0"/>
      <p:bldP spid="20491" grpId="0"/>
      <p:bldP spid="20492" grpId="0"/>
      <p:bldP spid="20493" grpId="0"/>
      <p:bldP spid="20494" grpId="0"/>
      <p:bldP spid="20501" grpId="0" animBg="1"/>
      <p:bldP spid="20502" grpId="0" animBg="1"/>
      <p:bldP spid="20503" grpId="0" animBg="1"/>
      <p:bldP spid="20504" grpId="0" animBg="1"/>
      <p:bldP spid="2050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85800"/>
          </a:xfrm>
        </p:spPr>
        <p:txBody>
          <a:bodyPr>
            <a:noAutofit/>
          </a:bodyPr>
          <a:lstStyle/>
          <a:p>
            <a:r>
              <a:rPr lang="en-IN" sz="4400" dirty="0"/>
              <a:t>Heidelberg Retina </a:t>
            </a:r>
            <a:r>
              <a:rPr lang="en-IN" sz="4400" dirty="0" err="1"/>
              <a:t>Tomograph</a:t>
            </a:r>
            <a:r>
              <a:rPr lang="en-IN" sz="4400" dirty="0"/>
              <a:t> (HRT) </a:t>
            </a:r>
          </a:p>
        </p:txBody>
      </p:sp>
      <p:sp>
        <p:nvSpPr>
          <p:cNvPr id="3" name="Content Placeholder 2"/>
          <p:cNvSpPr>
            <a:spLocks noGrp="1"/>
          </p:cNvSpPr>
          <p:nvPr>
            <p:ph idx="1"/>
          </p:nvPr>
        </p:nvSpPr>
        <p:spPr>
          <a:xfrm>
            <a:off x="152400" y="1143000"/>
            <a:ext cx="5334000" cy="5334000"/>
          </a:xfrm>
        </p:spPr>
        <p:txBody>
          <a:bodyPr>
            <a:noAutofit/>
          </a:bodyPr>
          <a:lstStyle/>
          <a:p>
            <a:r>
              <a:rPr lang="en-IN" sz="2400" dirty="0" smtClean="0"/>
              <a:t>Specialized </a:t>
            </a:r>
            <a:r>
              <a:rPr lang="en-IN" sz="2400" dirty="0"/>
              <a:t>lasers </a:t>
            </a:r>
            <a:r>
              <a:rPr lang="en-IN" sz="2400" dirty="0" smtClean="0"/>
              <a:t>form </a:t>
            </a:r>
            <a:r>
              <a:rPr lang="en-IN" sz="2400" dirty="0"/>
              <a:t>a </a:t>
            </a:r>
            <a:r>
              <a:rPr lang="en-IN" sz="2400" dirty="0" smtClean="0"/>
              <a:t>3-D topographic </a:t>
            </a:r>
            <a:r>
              <a:rPr lang="en-IN" sz="2400" dirty="0"/>
              <a:t>map of the optic nerve and adjacent retina. </a:t>
            </a:r>
            <a:endParaRPr lang="en-IN" sz="2400" dirty="0" smtClean="0"/>
          </a:p>
          <a:p>
            <a:r>
              <a:rPr lang="en-IN" sz="2400" dirty="0" smtClean="0"/>
              <a:t>A </a:t>
            </a:r>
            <a:r>
              <a:rPr lang="en-IN" sz="2400" dirty="0"/>
              <a:t>major advantage </a:t>
            </a:r>
            <a:r>
              <a:rPr lang="en-IN" sz="2400" dirty="0" smtClean="0"/>
              <a:t>is </a:t>
            </a:r>
            <a:r>
              <a:rPr lang="en-IN" sz="2400" dirty="0"/>
              <a:t>that by taking a series of measurements over time, it can detect small changes that may otherwise go undetected by traditional methods of </a:t>
            </a:r>
            <a:r>
              <a:rPr lang="en-IN" sz="2400" dirty="0" smtClean="0"/>
              <a:t>examination</a:t>
            </a:r>
          </a:p>
          <a:p>
            <a:r>
              <a:rPr lang="en-IN" sz="2400" dirty="0"/>
              <a:t>Since subtle changes in the optic nerve tissue can be the first sign of glaucoma and can precede visual field changes, the HRT may enable eye doctors to diagnose the disease earlier. </a:t>
            </a:r>
          </a:p>
        </p:txBody>
      </p:sp>
      <p:pic>
        <p:nvPicPr>
          <p:cNvPr id="3074" name="Picture 2" descr="(HRT)Heidelberg Retina Tomog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486891"/>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43200" y="6646415"/>
            <a:ext cx="6096000" cy="246221"/>
          </a:xfrm>
          <a:prstGeom prst="rect">
            <a:avLst/>
          </a:prstGeom>
        </p:spPr>
        <p:txBody>
          <a:bodyPr wrap="square">
            <a:spAutoFit/>
          </a:bodyPr>
          <a:lstStyle/>
          <a:p>
            <a:r>
              <a:rPr lang="en-IN" sz="1000" dirty="0"/>
              <a:t>http://</a:t>
            </a:r>
            <a:r>
              <a:rPr lang="en-IN" sz="1000" dirty="0" smtClean="0"/>
              <a:t>www.washingtoneye.com/Chevy-Chase/glaucoma-screening-and-testing.htm. Last accessed 4</a:t>
            </a:r>
            <a:r>
              <a:rPr lang="en-IN" sz="1000" baseline="30000" dirty="0" smtClean="0"/>
              <a:t>th</a:t>
            </a:r>
            <a:r>
              <a:rPr lang="en-IN" sz="1000" dirty="0" smtClean="0"/>
              <a:t> July 2014.</a:t>
            </a:r>
            <a:endParaRPr lang="en-IN" sz="1000" dirty="0"/>
          </a:p>
        </p:txBody>
      </p:sp>
    </p:spTree>
    <p:extLst>
      <p:ext uri="{BB962C8B-B14F-4D97-AF65-F5344CB8AC3E}">
        <p14:creationId xmlns:p14="http://schemas.microsoft.com/office/powerpoint/2010/main" val="2249544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229600" cy="1143000"/>
          </a:xfrm>
        </p:spPr>
        <p:txBody>
          <a:bodyPr/>
          <a:lstStyle/>
          <a:p>
            <a:r>
              <a:rPr lang="en-IN" dirty="0" smtClean="0"/>
              <a:t>Thank you</a:t>
            </a:r>
            <a:endParaRPr lang="en-IN" dirty="0"/>
          </a:p>
        </p:txBody>
      </p:sp>
    </p:spTree>
    <p:extLst>
      <p:ext uri="{BB962C8B-B14F-4D97-AF65-F5344CB8AC3E}">
        <p14:creationId xmlns:p14="http://schemas.microsoft.com/office/powerpoint/2010/main" val="162554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IN" sz="3600" dirty="0" err="1" smtClean="0"/>
              <a:t>Goldmann</a:t>
            </a:r>
            <a:r>
              <a:rPr lang="en-IN" sz="3600" dirty="0" smtClean="0"/>
              <a:t> </a:t>
            </a:r>
            <a:r>
              <a:rPr lang="en-IN" sz="3600" dirty="0" err="1" smtClean="0"/>
              <a:t>applanation</a:t>
            </a:r>
            <a:r>
              <a:rPr lang="en-IN" sz="3600" dirty="0" smtClean="0"/>
              <a:t> tonometry (GAT) – Gold standard</a:t>
            </a:r>
            <a:endParaRPr lang="en-IN" sz="3600" dirty="0"/>
          </a:p>
        </p:txBody>
      </p:sp>
      <p:pic>
        <p:nvPicPr>
          <p:cNvPr id="4"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71600"/>
            <a:ext cx="457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76200" y="1447800"/>
            <a:ext cx="4114800" cy="4953000"/>
          </a:xfrm>
          <a:prstGeom prst="rect">
            <a:avLst/>
          </a:prstGeom>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Gold standard against which others measured.</a:t>
            </a:r>
          </a:p>
          <a:p>
            <a:endParaRPr lang="en-US" sz="2400" dirty="0" smtClean="0"/>
          </a:p>
          <a:p>
            <a:r>
              <a:rPr lang="en-US" sz="2400" dirty="0" smtClean="0"/>
              <a:t>Good accuracy in gas-filled eyes.</a:t>
            </a:r>
          </a:p>
          <a:p>
            <a:endParaRPr lang="en-US" sz="2400" dirty="0" smtClean="0"/>
          </a:p>
          <a:p>
            <a:r>
              <a:rPr lang="en-US" sz="2400" dirty="0" smtClean="0"/>
              <a:t>Inter- and </a:t>
            </a:r>
            <a:r>
              <a:rPr lang="en-US" sz="2400" dirty="0" err="1" smtClean="0"/>
              <a:t>intraobserver</a:t>
            </a:r>
            <a:r>
              <a:rPr lang="en-US" sz="2400" dirty="0" smtClean="0"/>
              <a:t> variability (&gt;30% varied by 2-3 mmHg), due to subjective nature of optical endpoint.</a:t>
            </a:r>
          </a:p>
          <a:p>
            <a:endParaRPr lang="en-US" sz="2400" dirty="0" smtClean="0"/>
          </a:p>
          <a:p>
            <a:r>
              <a:rPr lang="en-US" sz="2400" dirty="0" smtClean="0"/>
              <a:t>Assume error of 2 mmHg.</a:t>
            </a:r>
            <a:endParaRPr lang="en-US" sz="2400" dirty="0"/>
          </a:p>
        </p:txBody>
      </p:sp>
      <p:sp>
        <p:nvSpPr>
          <p:cNvPr id="6" name="Rectangle 5"/>
          <p:cNvSpPr/>
          <p:nvPr/>
        </p:nvSpPr>
        <p:spPr>
          <a:xfrm>
            <a:off x="228600" y="6457890"/>
            <a:ext cx="8915400" cy="400110"/>
          </a:xfrm>
          <a:prstGeom prst="rect">
            <a:avLst/>
          </a:prstGeom>
        </p:spPr>
        <p:txBody>
          <a:bodyPr wrap="square">
            <a:spAutoFit/>
          </a:bodyPr>
          <a:lstStyle/>
          <a:p>
            <a:r>
              <a:rPr lang="en-IN" sz="1000" dirty="0"/>
              <a:t>http://www.google.co.in/url?url=http://webeye.ophth.uiowa.edu/dept/resfelo/goals/videos/Tests%26devices/Goldmanntonometry.ppt&amp;rct=j&amp;frm=1&amp;q=&amp;</a:t>
            </a:r>
            <a:r>
              <a:rPr lang="en-IN" sz="1000" dirty="0" smtClean="0"/>
              <a:t>esrc=s&amp;sa=U&amp;ei=GO20U-jGHMihugT39oGYCA&amp;ved=0CCEQFjAC&amp;usg=AFQjCNGbfQCJ7jABvgjULx_Q9_6pxISkhg. Last accessed 3</a:t>
            </a:r>
            <a:r>
              <a:rPr lang="en-IN" sz="1000" baseline="30000" dirty="0" smtClean="0"/>
              <a:t>rd</a:t>
            </a:r>
            <a:r>
              <a:rPr lang="en-IN" sz="1000" dirty="0" smtClean="0"/>
              <a:t> July 2014.</a:t>
            </a:r>
            <a:endParaRPr lang="en-IN" sz="1000" dirty="0"/>
          </a:p>
        </p:txBody>
      </p:sp>
    </p:spTree>
    <p:extLst>
      <p:ext uri="{BB962C8B-B14F-4D97-AF65-F5344CB8AC3E}">
        <p14:creationId xmlns:p14="http://schemas.microsoft.com/office/powerpoint/2010/main" val="14037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95400"/>
            <a:ext cx="449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a:xfrm>
            <a:off x="0" y="1066800"/>
            <a:ext cx="4572000" cy="5791200"/>
          </a:xfrm>
          <a:prstGeom prst="rect">
            <a:avLst/>
          </a:prstGeom>
          <a:no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Plastic </a:t>
            </a:r>
            <a:r>
              <a:rPr lang="en-US" sz="2000" dirty="0" err="1" smtClean="0"/>
              <a:t>biprism</a:t>
            </a:r>
            <a:r>
              <a:rPr lang="en-US" sz="2000" dirty="0" smtClean="0"/>
              <a:t> contacts cornea creates two semicircles</a:t>
            </a:r>
          </a:p>
          <a:p>
            <a:endParaRPr lang="en-US" sz="2000" dirty="0" smtClean="0"/>
          </a:p>
          <a:p>
            <a:r>
              <a:rPr lang="en-US" sz="2000" dirty="0" smtClean="0"/>
              <a:t>Edge of corneal contact is visible after placing fluorescein into tear film &amp; viewing with cobalt blue light</a:t>
            </a:r>
          </a:p>
          <a:p>
            <a:endParaRPr lang="en-US" sz="2000" dirty="0" smtClean="0"/>
          </a:p>
          <a:p>
            <a:r>
              <a:rPr lang="en-US" sz="2000" dirty="0" smtClean="0"/>
              <a:t>Manually rotate the dial calibrated in grams, force is adjusted by changing the length of a spring within the device.</a:t>
            </a:r>
          </a:p>
          <a:p>
            <a:endParaRPr lang="en-US" sz="2000" dirty="0" smtClean="0"/>
          </a:p>
          <a:p>
            <a:r>
              <a:rPr lang="en-US" sz="2000" dirty="0" smtClean="0"/>
              <a:t>Inner margins of semicircles touch when 3.06 mm of cornea is </a:t>
            </a:r>
            <a:r>
              <a:rPr lang="en-US" sz="2000" dirty="0" err="1" smtClean="0"/>
              <a:t>applanated</a:t>
            </a:r>
            <a:r>
              <a:rPr lang="en-US" sz="2000" dirty="0" smtClean="0"/>
              <a:t>.</a:t>
            </a:r>
            <a:endParaRPr lang="en-US" sz="2000" dirty="0"/>
          </a:p>
        </p:txBody>
      </p:sp>
      <p:sp>
        <p:nvSpPr>
          <p:cNvPr id="4" name="Rectangle 2"/>
          <p:cNvSpPr txBox="1">
            <a:spLocks noChangeArrowheads="1"/>
          </p:cNvSpPr>
          <p:nvPr/>
        </p:nvSpPr>
        <p:spPr>
          <a:xfrm>
            <a:off x="457200" y="76200"/>
            <a:ext cx="8229600" cy="91440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solidFill>
              </a:rPr>
              <a:t>Technique of measurement</a:t>
            </a:r>
            <a:endParaRPr lang="en-US" dirty="0">
              <a:solidFill>
                <a:schemeClr val="tx2"/>
              </a:solidFill>
            </a:endParaRPr>
          </a:p>
        </p:txBody>
      </p:sp>
    </p:spTree>
    <p:extLst>
      <p:ext uri="{BB962C8B-B14F-4D97-AF65-F5344CB8AC3E}">
        <p14:creationId xmlns:p14="http://schemas.microsoft.com/office/powerpoint/2010/main" val="356786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a:solidFill>
                  <a:schemeClr val="accent1"/>
                </a:solidFill>
              </a:rPr>
              <a:t>Instructions to patient</a:t>
            </a:r>
          </a:p>
        </p:txBody>
      </p:sp>
      <p:sp>
        <p:nvSpPr>
          <p:cNvPr id="12291" name="Rectangle 3"/>
          <p:cNvSpPr>
            <a:spLocks noGrp="1" noChangeArrowheads="1"/>
          </p:cNvSpPr>
          <p:nvPr>
            <p:ph idx="1"/>
          </p:nvPr>
        </p:nvSpPr>
        <p:spPr>
          <a:noFill/>
          <a:ln/>
        </p:spPr>
        <p:txBody>
          <a:bodyPr/>
          <a:lstStyle/>
          <a:p>
            <a:r>
              <a:rPr lang="en-US" dirty="0" smtClean="0"/>
              <a:t>Press </a:t>
            </a:r>
            <a:r>
              <a:rPr lang="en-US" dirty="0"/>
              <a:t>head firmly against chin and forehead rest.</a:t>
            </a:r>
          </a:p>
          <a:p>
            <a:r>
              <a:rPr lang="en-US" dirty="0" smtClean="0"/>
              <a:t>Look </a:t>
            </a:r>
            <a:r>
              <a:rPr lang="en-US" dirty="0"/>
              <a:t>straight ahead and fixate on a target (e.g. examiners opposite ear)</a:t>
            </a:r>
          </a:p>
          <a:p>
            <a:r>
              <a:rPr lang="en-US" dirty="0" smtClean="0"/>
              <a:t>Breathe </a:t>
            </a:r>
            <a:r>
              <a:rPr lang="en-US" dirty="0"/>
              <a:t>normally, do not hold your breath</a:t>
            </a:r>
          </a:p>
          <a:p>
            <a:r>
              <a:rPr lang="en-US" dirty="0" smtClean="0"/>
              <a:t>Blink </a:t>
            </a:r>
            <a:r>
              <a:rPr lang="en-US" dirty="0"/>
              <a:t>immediately prior to measurement to moisten cornea.</a:t>
            </a:r>
          </a:p>
        </p:txBody>
      </p:sp>
    </p:spTree>
    <p:extLst>
      <p:ext uri="{BB962C8B-B14F-4D97-AF65-F5344CB8AC3E}">
        <p14:creationId xmlns:p14="http://schemas.microsoft.com/office/powerpoint/2010/main" val="119027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431</TotalTime>
  <Words>2537</Words>
  <Application>Microsoft Office PowerPoint</Application>
  <PresentationFormat>On-screen Show (4:3)</PresentationFormat>
  <Paragraphs>368</Paragraphs>
  <Slides>61</Slides>
  <Notes>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Theme2</vt:lpstr>
      <vt:lpstr>Bitmap Image</vt:lpstr>
      <vt:lpstr>Glaucoma diagnosis</vt:lpstr>
      <vt:lpstr>India : Causes of Blindness </vt:lpstr>
      <vt:lpstr>Facts &amp; figures on glaucoma</vt:lpstr>
      <vt:lpstr>Comprehensive eye examination – Basics of glaucoma examination </vt:lpstr>
      <vt:lpstr>PowerPoint Presentation</vt:lpstr>
      <vt:lpstr>PowerPoint Presentation</vt:lpstr>
      <vt:lpstr>Goldmann applanation tonometry (GAT) – Gold standard</vt:lpstr>
      <vt:lpstr>PowerPoint Presentation</vt:lpstr>
      <vt:lpstr>Instructions to patient</vt:lpstr>
      <vt:lpstr>Errors in Measurement</vt:lpstr>
      <vt:lpstr>Errors (cont.)</vt:lpstr>
      <vt:lpstr>Errors (cont.)</vt:lpstr>
      <vt:lpstr>Error d/t corneal curvature</vt:lpstr>
      <vt:lpstr>Correction for astigmatism</vt:lpstr>
      <vt:lpstr>Sterilization</vt:lpstr>
      <vt:lpstr>Gonioscopy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 Disc Evaluation </vt:lpstr>
      <vt:lpstr>The 7 parameters to look for…</vt:lpstr>
      <vt:lpstr>The 7 parameters to look for…</vt:lpstr>
      <vt:lpstr>1)Optic Disc: Size &amp; Shape</vt:lpstr>
      <vt:lpstr>Cup: Size, Shape, location in relation to the disc size</vt:lpstr>
      <vt:lpstr>Large Disc=Large Cup</vt:lpstr>
      <vt:lpstr>Vertical Cup Disc Ratio</vt:lpstr>
      <vt:lpstr>Vertical CD ratio</vt:lpstr>
      <vt:lpstr>The Neuroretinal Rim</vt:lpstr>
      <vt:lpstr>PowerPoint Presentation</vt:lpstr>
      <vt:lpstr>The Neurretinal rim loss in Glaucoma</vt:lpstr>
      <vt:lpstr>NRR , the “ISNT Rule”</vt:lpstr>
      <vt:lpstr>Optic Disc Hemorrhage</vt:lpstr>
      <vt:lpstr>PowerPoint Presentation</vt:lpstr>
      <vt:lpstr>Retinal Nerve Fibre Layer Defect</vt:lpstr>
      <vt:lpstr>Retinal Nerve Fibre Layer Defect</vt:lpstr>
      <vt:lpstr>Early Damage</vt:lpstr>
      <vt:lpstr>Advanced</vt:lpstr>
      <vt:lpstr>Advanced…</vt:lpstr>
      <vt:lpstr>PowerPoint Presentation</vt:lpstr>
      <vt:lpstr>Disc Damage Likelihood Scale</vt:lpstr>
      <vt:lpstr> Optic Disc Photographs Optic Disc Drawings  </vt:lpstr>
      <vt:lpstr>Standard automated perimetry</vt:lpstr>
      <vt:lpstr>Humphrey visual field analyser</vt:lpstr>
      <vt:lpstr>Test selection</vt:lpstr>
      <vt:lpstr>Perimetry test parameters- Octopus vs HFA </vt:lpstr>
      <vt:lpstr>Keypoints for perimetry </vt:lpstr>
      <vt:lpstr>Keypoints for perimetry </vt:lpstr>
      <vt:lpstr>PowerPoint Presentation</vt:lpstr>
      <vt:lpstr>Optical coherence tomography</vt:lpstr>
      <vt:lpstr>Heidelberg Retina Tomograph (HRT)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Bhakti Trivedi/MED SERV/BCTHO</dc:creator>
  <cp:lastModifiedBy>Bhakti Trivedi</cp:lastModifiedBy>
  <cp:revision>49</cp:revision>
  <dcterms:created xsi:type="dcterms:W3CDTF">2006-08-16T00:00:00Z</dcterms:created>
  <dcterms:modified xsi:type="dcterms:W3CDTF">2014-07-04T05:53:24Z</dcterms:modified>
</cp:coreProperties>
</file>